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notesSlides/notesSlide1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notesSlides/notesSlide1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8.xml" ContentType="application/vnd.openxmlformats-officedocument.themeOverride+xml"/>
  <Override PartName="/ppt/notesSlides/notesSlide2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9.xml" ContentType="application/vnd.openxmlformats-officedocument.themeOverride+xml"/>
  <Override PartName="/ppt/notesSlides/notesSlide32.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3.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0.xml" ContentType="application/vnd.openxmlformats-officedocument.themeOverride+xml"/>
  <Override PartName="/ppt/notesSlides/notesSlide34.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1.xml" ContentType="application/vnd.openxmlformats-officedocument.themeOverride+xml"/>
  <Override PartName="/ppt/notesSlides/notesSlide35.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2.xml" ContentType="application/vnd.openxmlformats-officedocument.themeOverride+xml"/>
  <Override PartName="/ppt/notesSlides/notesSlide36.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3.xml" ContentType="application/vnd.openxmlformats-officedocument.themeOverride+xml"/>
  <Override PartName="/ppt/notesSlides/notesSlide37.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14.xml" ContentType="application/vnd.openxmlformats-officedocument.themeOverride+xml"/>
  <Override PartName="/ppt/notesSlides/notesSlide38.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15.xml" ContentType="application/vnd.openxmlformats-officedocument.themeOverr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9"/>
  </p:notesMasterIdLst>
  <p:handoutMasterIdLst>
    <p:handoutMasterId r:id="rId50"/>
  </p:handoutMasterIdLst>
  <p:sldIdLst>
    <p:sldId id="262" r:id="rId5"/>
    <p:sldId id="384" r:id="rId6"/>
    <p:sldId id="296" r:id="rId7"/>
    <p:sldId id="285" r:id="rId8"/>
    <p:sldId id="379" r:id="rId9"/>
    <p:sldId id="377" r:id="rId10"/>
    <p:sldId id="380" r:id="rId11"/>
    <p:sldId id="269" r:id="rId12"/>
    <p:sldId id="411" r:id="rId13"/>
    <p:sldId id="274" r:id="rId14"/>
    <p:sldId id="277" r:id="rId15"/>
    <p:sldId id="398" r:id="rId16"/>
    <p:sldId id="399" r:id="rId17"/>
    <p:sldId id="404" r:id="rId18"/>
    <p:sldId id="405" r:id="rId19"/>
    <p:sldId id="406" r:id="rId20"/>
    <p:sldId id="407" r:id="rId21"/>
    <p:sldId id="408" r:id="rId22"/>
    <p:sldId id="409" r:id="rId23"/>
    <p:sldId id="410" r:id="rId24"/>
    <p:sldId id="402" r:id="rId25"/>
    <p:sldId id="423" r:id="rId26"/>
    <p:sldId id="426" r:id="rId27"/>
    <p:sldId id="428" r:id="rId28"/>
    <p:sldId id="429" r:id="rId29"/>
    <p:sldId id="434" r:id="rId30"/>
    <p:sldId id="435" r:id="rId31"/>
    <p:sldId id="431" r:id="rId32"/>
    <p:sldId id="432" r:id="rId33"/>
    <p:sldId id="433" r:id="rId34"/>
    <p:sldId id="356" r:id="rId35"/>
    <p:sldId id="369" r:id="rId36"/>
    <p:sldId id="422" r:id="rId37"/>
    <p:sldId id="376" r:id="rId38"/>
    <p:sldId id="436" r:id="rId39"/>
    <p:sldId id="371" r:id="rId40"/>
    <p:sldId id="372" r:id="rId41"/>
    <p:sldId id="374" r:id="rId42"/>
    <p:sldId id="401" r:id="rId43"/>
    <p:sldId id="373" r:id="rId44"/>
    <p:sldId id="375" r:id="rId45"/>
    <p:sldId id="364" r:id="rId46"/>
    <p:sldId id="368" r:id="rId47"/>
    <p:sldId id="265" r:id="rId48"/>
  </p:sldIdLst>
  <p:sldSz cx="9144000" cy="6858000" type="screen4x3"/>
  <p:notesSz cx="6794500" cy="99314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1">
          <p15:clr>
            <a:srgbClr val="A4A3A4"/>
          </p15:clr>
        </p15:guide>
        <p15:guide id="2" orient="horz" pos="3087">
          <p15:clr>
            <a:srgbClr val="A4A3A4"/>
          </p15:clr>
        </p15:guide>
        <p15:guide id="3" orient="horz" pos="3711">
          <p15:clr>
            <a:srgbClr val="A4A3A4"/>
          </p15:clr>
        </p15:guide>
        <p15:guide id="4" pos="51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Ståhl (Örebro läns idrottsförbund)" initials="MS(li" lastIdx="8" clrIdx="0">
    <p:extLst>
      <p:ext uri="{19B8F6BF-5375-455C-9EA6-DF929625EA0E}">
        <p15:presenceInfo xmlns:p15="http://schemas.microsoft.com/office/powerpoint/2012/main" userId="S-1-5-21-796845957-1425521274-839522115-393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5124"/>
    <a:srgbClr val="F2D608"/>
    <a:srgbClr val="C0504D"/>
    <a:srgbClr val="AF9A06"/>
    <a:srgbClr val="5F5403"/>
    <a:srgbClr val="B7B7E5"/>
    <a:srgbClr val="33338B"/>
    <a:srgbClr val="182653"/>
    <a:srgbClr val="000000"/>
    <a:srgbClr val="FAC8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CE199F-0B27-406D-A401-15DDFDE6583A}" v="2" dt="2019-03-19T10:23:34.41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llanmörkt format 1 - Dekorfär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30" autoAdjust="0"/>
    <p:restoredTop sz="75425" autoAdjust="0"/>
  </p:normalViewPr>
  <p:slideViewPr>
    <p:cSldViewPr snapToGrid="0" snapToObjects="1" showGuides="1">
      <p:cViewPr varScale="1">
        <p:scale>
          <a:sx n="55" d="100"/>
          <a:sy n="55" d="100"/>
        </p:scale>
        <p:origin x="1608" y="60"/>
      </p:cViewPr>
      <p:guideLst>
        <p:guide orient="horz" pos="3431"/>
        <p:guide orient="horz" pos="3087"/>
        <p:guide orient="horz" pos="3711"/>
        <p:guide pos="51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belle Olsson (SISU Örebro)" userId="87b87282-76b1-490b-9c96-3efcbff55cb0" providerId="ADAL" clId="{6110D25C-AB04-456C-B96B-6E8B2C425BA8}"/>
    <pc:docChg chg="addSld modSld">
      <pc:chgData name="Isabelle Olsson (SISU Örebro)" userId="87b87282-76b1-490b-9c96-3efcbff55cb0" providerId="ADAL" clId="{6110D25C-AB04-456C-B96B-6E8B2C425BA8}" dt="2019-02-05T14:57:26.862" v="28" actId="14100"/>
      <pc:docMkLst>
        <pc:docMk/>
      </pc:docMkLst>
      <pc:sldChg chg="modSp add">
        <pc:chgData name="Isabelle Olsson (SISU Örebro)" userId="87b87282-76b1-490b-9c96-3efcbff55cb0" providerId="ADAL" clId="{6110D25C-AB04-456C-B96B-6E8B2C425BA8}" dt="2019-02-05T14:57:26.862" v="28" actId="14100"/>
        <pc:sldMkLst>
          <pc:docMk/>
          <pc:sldMk cId="3914392273" sldId="422"/>
        </pc:sldMkLst>
        <pc:spChg chg="mod">
          <ac:chgData name="Isabelle Olsson (SISU Örebro)" userId="87b87282-76b1-490b-9c96-3efcbff55cb0" providerId="ADAL" clId="{6110D25C-AB04-456C-B96B-6E8B2C425BA8}" dt="2019-02-05T14:57:26.862" v="28" actId="14100"/>
          <ac:spMkLst>
            <pc:docMk/>
            <pc:sldMk cId="3914392273" sldId="422"/>
            <ac:spMk id="4" creationId="{07380601-BF95-4C49-BAE9-3E607D3E7C12}"/>
          </ac:spMkLst>
        </pc:spChg>
      </pc:sldChg>
    </pc:docChg>
  </pc:docChgLst>
  <pc:docChgLst>
    <pc:chgData name="Maria Ståhl (Örebro läns idrottsförbund)" userId="6fd24126-a555-4d39-b493-f3a8d766786f" providerId="ADAL" clId="{05CE199F-0B27-406D-A401-15DDFDE6583A}"/>
    <pc:docChg chg="modSld">
      <pc:chgData name="Maria Ståhl (Örebro läns idrottsförbund)" userId="6fd24126-a555-4d39-b493-f3a8d766786f" providerId="ADAL" clId="{05CE199F-0B27-406D-A401-15DDFDE6583A}" dt="2019-03-19T10:23:34.416" v="1" actId="20577"/>
      <pc:docMkLst>
        <pc:docMk/>
      </pc:docMkLst>
      <pc:sldChg chg="modNotesTx">
        <pc:chgData name="Maria Ståhl (Örebro läns idrottsförbund)" userId="6fd24126-a555-4d39-b493-f3a8d766786f" providerId="ADAL" clId="{05CE199F-0B27-406D-A401-15DDFDE6583A}" dt="2019-03-19T10:23:34.416" v="1" actId="20577"/>
        <pc:sldMkLst>
          <pc:docMk/>
          <pc:sldMk cId="3132864662" sldId="384"/>
        </pc:sldMkLst>
      </pc:sldChg>
    </pc:docChg>
  </pc:docChgLst>
  <pc:docChgLst>
    <pc:chgData name="Sofia Kollenhag" userId="8afa73ee-ccae-4d78-b294-a33d24a5b3b6" providerId="ADAL" clId="{C4300700-B21C-4515-BE40-D0058C76B8A2}"/>
    <pc:docChg chg="custSel modSld">
      <pc:chgData name="Sofia Kollenhag" userId="8afa73ee-ccae-4d78-b294-a33d24a5b3b6" providerId="ADAL" clId="{C4300700-B21C-4515-BE40-D0058C76B8A2}" dt="2019-02-27T14:09:10.225" v="168" actId="255"/>
      <pc:docMkLst>
        <pc:docMk/>
      </pc:docMkLst>
      <pc:sldChg chg="modSp">
        <pc:chgData name="Sofia Kollenhag" userId="8afa73ee-ccae-4d78-b294-a33d24a5b3b6" providerId="ADAL" clId="{C4300700-B21C-4515-BE40-D0058C76B8A2}" dt="2019-02-27T13:52:15.441" v="43"/>
        <pc:sldMkLst>
          <pc:docMk/>
          <pc:sldMk cId="3609887290" sldId="262"/>
        </pc:sldMkLst>
        <pc:spChg chg="mod">
          <ac:chgData name="Sofia Kollenhag" userId="8afa73ee-ccae-4d78-b294-a33d24a5b3b6" providerId="ADAL" clId="{C4300700-B21C-4515-BE40-D0058C76B8A2}" dt="2019-02-27T13:52:15.441" v="43"/>
          <ac:spMkLst>
            <pc:docMk/>
            <pc:sldMk cId="3609887290" sldId="262"/>
            <ac:spMk id="6" creationId="{00000000-0000-0000-0000-000000000000}"/>
          </ac:spMkLst>
        </pc:spChg>
      </pc:sldChg>
      <pc:sldChg chg="modSp">
        <pc:chgData name="Sofia Kollenhag" userId="8afa73ee-ccae-4d78-b294-a33d24a5b3b6" providerId="ADAL" clId="{C4300700-B21C-4515-BE40-D0058C76B8A2}" dt="2019-02-27T13:56:51.911" v="67"/>
        <pc:sldMkLst>
          <pc:docMk/>
          <pc:sldMk cId="3906431775" sldId="269"/>
        </pc:sldMkLst>
        <pc:spChg chg="mod">
          <ac:chgData name="Sofia Kollenhag" userId="8afa73ee-ccae-4d78-b294-a33d24a5b3b6" providerId="ADAL" clId="{C4300700-B21C-4515-BE40-D0058C76B8A2}" dt="2019-02-27T13:56:51.911" v="67"/>
          <ac:spMkLst>
            <pc:docMk/>
            <pc:sldMk cId="3906431775" sldId="269"/>
            <ac:spMk id="4" creationId="{00000000-0000-0000-0000-000000000000}"/>
          </ac:spMkLst>
        </pc:spChg>
      </pc:sldChg>
      <pc:sldChg chg="modSp">
        <pc:chgData name="Sofia Kollenhag" userId="8afa73ee-ccae-4d78-b294-a33d24a5b3b6" providerId="ADAL" clId="{C4300700-B21C-4515-BE40-D0058C76B8A2}" dt="2019-02-27T13:57:43.198" v="78"/>
        <pc:sldMkLst>
          <pc:docMk/>
          <pc:sldMk cId="13316563" sldId="274"/>
        </pc:sldMkLst>
        <pc:spChg chg="mod">
          <ac:chgData name="Sofia Kollenhag" userId="8afa73ee-ccae-4d78-b294-a33d24a5b3b6" providerId="ADAL" clId="{C4300700-B21C-4515-BE40-D0058C76B8A2}" dt="2019-02-27T13:57:43.198" v="78"/>
          <ac:spMkLst>
            <pc:docMk/>
            <pc:sldMk cId="13316563" sldId="274"/>
            <ac:spMk id="4" creationId="{00000000-0000-0000-0000-000000000000}"/>
          </ac:spMkLst>
        </pc:spChg>
      </pc:sldChg>
      <pc:sldChg chg="modSp">
        <pc:chgData name="Sofia Kollenhag" userId="8afa73ee-ccae-4d78-b294-a33d24a5b3b6" providerId="ADAL" clId="{C4300700-B21C-4515-BE40-D0058C76B8A2}" dt="2019-02-27T13:58:01.703" v="80"/>
        <pc:sldMkLst>
          <pc:docMk/>
          <pc:sldMk cId="2864871472" sldId="277"/>
        </pc:sldMkLst>
        <pc:spChg chg="mod">
          <ac:chgData name="Sofia Kollenhag" userId="8afa73ee-ccae-4d78-b294-a33d24a5b3b6" providerId="ADAL" clId="{C4300700-B21C-4515-BE40-D0058C76B8A2}" dt="2019-02-27T13:58:01.703" v="80"/>
          <ac:spMkLst>
            <pc:docMk/>
            <pc:sldMk cId="2864871472" sldId="277"/>
            <ac:spMk id="4" creationId="{00000000-0000-0000-0000-000000000000}"/>
          </ac:spMkLst>
        </pc:spChg>
      </pc:sldChg>
      <pc:sldChg chg="modSp">
        <pc:chgData name="Sofia Kollenhag" userId="8afa73ee-ccae-4d78-b294-a33d24a5b3b6" providerId="ADAL" clId="{C4300700-B21C-4515-BE40-D0058C76B8A2}" dt="2019-02-27T13:54:06.717" v="49"/>
        <pc:sldMkLst>
          <pc:docMk/>
          <pc:sldMk cId="1766677646" sldId="285"/>
        </pc:sldMkLst>
        <pc:spChg chg="mod">
          <ac:chgData name="Sofia Kollenhag" userId="8afa73ee-ccae-4d78-b294-a33d24a5b3b6" providerId="ADAL" clId="{C4300700-B21C-4515-BE40-D0058C76B8A2}" dt="2019-02-27T13:54:06.717" v="49"/>
          <ac:spMkLst>
            <pc:docMk/>
            <pc:sldMk cId="1766677646" sldId="285"/>
            <ac:spMk id="2" creationId="{00000000-0000-0000-0000-000000000000}"/>
          </ac:spMkLst>
        </pc:spChg>
      </pc:sldChg>
      <pc:sldChg chg="modSp">
        <pc:chgData name="Sofia Kollenhag" userId="8afa73ee-ccae-4d78-b294-a33d24a5b3b6" providerId="ADAL" clId="{C4300700-B21C-4515-BE40-D0058C76B8A2}" dt="2019-02-27T13:52:41.736" v="47"/>
        <pc:sldMkLst>
          <pc:docMk/>
          <pc:sldMk cId="3374047030" sldId="296"/>
        </pc:sldMkLst>
        <pc:spChg chg="mod">
          <ac:chgData name="Sofia Kollenhag" userId="8afa73ee-ccae-4d78-b294-a33d24a5b3b6" providerId="ADAL" clId="{C4300700-B21C-4515-BE40-D0058C76B8A2}" dt="2019-02-27T13:52:41.736" v="47"/>
          <ac:spMkLst>
            <pc:docMk/>
            <pc:sldMk cId="3374047030" sldId="296"/>
            <ac:spMk id="4" creationId="{00000000-0000-0000-0000-000000000000}"/>
          </ac:spMkLst>
        </pc:spChg>
      </pc:sldChg>
      <pc:sldChg chg="modSp">
        <pc:chgData name="Sofia Kollenhag" userId="8afa73ee-ccae-4d78-b294-a33d24a5b3b6" providerId="ADAL" clId="{C4300700-B21C-4515-BE40-D0058C76B8A2}" dt="2019-02-27T14:02:42.039" v="119"/>
        <pc:sldMkLst>
          <pc:docMk/>
          <pc:sldMk cId="3841927267" sldId="356"/>
        </pc:sldMkLst>
        <pc:spChg chg="mod">
          <ac:chgData name="Sofia Kollenhag" userId="8afa73ee-ccae-4d78-b294-a33d24a5b3b6" providerId="ADAL" clId="{C4300700-B21C-4515-BE40-D0058C76B8A2}" dt="2019-02-27T14:02:42.039" v="119"/>
          <ac:spMkLst>
            <pc:docMk/>
            <pc:sldMk cId="3841927267" sldId="356"/>
            <ac:spMk id="4" creationId="{00000000-0000-0000-0000-000000000000}"/>
          </ac:spMkLst>
        </pc:spChg>
      </pc:sldChg>
      <pc:sldChg chg="modSp">
        <pc:chgData name="Sofia Kollenhag" userId="8afa73ee-ccae-4d78-b294-a33d24a5b3b6" providerId="ADAL" clId="{C4300700-B21C-4515-BE40-D0058C76B8A2}" dt="2019-02-27T14:03:02.127" v="121"/>
        <pc:sldMkLst>
          <pc:docMk/>
          <pc:sldMk cId="1700278099" sldId="369"/>
        </pc:sldMkLst>
        <pc:spChg chg="mod">
          <ac:chgData name="Sofia Kollenhag" userId="8afa73ee-ccae-4d78-b294-a33d24a5b3b6" providerId="ADAL" clId="{C4300700-B21C-4515-BE40-D0058C76B8A2}" dt="2019-02-27T14:03:02.127" v="121"/>
          <ac:spMkLst>
            <pc:docMk/>
            <pc:sldMk cId="1700278099" sldId="369"/>
            <ac:spMk id="2" creationId="{00000000-0000-0000-0000-000000000000}"/>
          </ac:spMkLst>
        </pc:spChg>
      </pc:sldChg>
      <pc:sldChg chg="modSp">
        <pc:chgData name="Sofia Kollenhag" userId="8afa73ee-ccae-4d78-b294-a33d24a5b3b6" providerId="ADAL" clId="{C4300700-B21C-4515-BE40-D0058C76B8A2}" dt="2019-02-27T14:05:02.877" v="140" actId="14100"/>
        <pc:sldMkLst>
          <pc:docMk/>
          <pc:sldMk cId="1992896726" sldId="371"/>
        </pc:sldMkLst>
        <pc:spChg chg="mod">
          <ac:chgData name="Sofia Kollenhag" userId="8afa73ee-ccae-4d78-b294-a33d24a5b3b6" providerId="ADAL" clId="{C4300700-B21C-4515-BE40-D0058C76B8A2}" dt="2019-02-27T14:05:02.877" v="140" actId="14100"/>
          <ac:spMkLst>
            <pc:docMk/>
            <pc:sldMk cId="1992896726" sldId="371"/>
            <ac:spMk id="2" creationId="{00000000-0000-0000-0000-000000000000}"/>
          </ac:spMkLst>
        </pc:spChg>
      </pc:sldChg>
      <pc:sldChg chg="addSp delSp modSp mod">
        <pc:chgData name="Sofia Kollenhag" userId="8afa73ee-ccae-4d78-b294-a33d24a5b3b6" providerId="ADAL" clId="{C4300700-B21C-4515-BE40-D0058C76B8A2}" dt="2019-02-27T14:05:28.005" v="146" actId="14100"/>
        <pc:sldMkLst>
          <pc:docMk/>
          <pc:sldMk cId="3497588623" sldId="372"/>
        </pc:sldMkLst>
        <pc:spChg chg="mod">
          <ac:chgData name="Sofia Kollenhag" userId="8afa73ee-ccae-4d78-b294-a33d24a5b3b6" providerId="ADAL" clId="{C4300700-B21C-4515-BE40-D0058C76B8A2}" dt="2019-02-27T14:05:28.005" v="146" actId="14100"/>
          <ac:spMkLst>
            <pc:docMk/>
            <pc:sldMk cId="3497588623" sldId="372"/>
            <ac:spMk id="2" creationId="{00000000-0000-0000-0000-000000000000}"/>
          </ac:spMkLst>
        </pc:spChg>
        <pc:graphicFrameChg chg="del">
          <ac:chgData name="Sofia Kollenhag" userId="8afa73ee-ccae-4d78-b294-a33d24a5b3b6" providerId="ADAL" clId="{C4300700-B21C-4515-BE40-D0058C76B8A2}" dt="2019-02-22T10:07:10.031" v="0" actId="478"/>
          <ac:graphicFrameMkLst>
            <pc:docMk/>
            <pc:sldMk cId="3497588623" sldId="372"/>
            <ac:graphicFrameMk id="6" creationId="{00000000-0000-0000-0000-000000000000}"/>
          </ac:graphicFrameMkLst>
        </pc:graphicFrameChg>
        <pc:graphicFrameChg chg="add mod">
          <ac:chgData name="Sofia Kollenhag" userId="8afa73ee-ccae-4d78-b294-a33d24a5b3b6" providerId="ADAL" clId="{C4300700-B21C-4515-BE40-D0058C76B8A2}" dt="2019-02-22T10:08:58.633" v="20" actId="255"/>
          <ac:graphicFrameMkLst>
            <pc:docMk/>
            <pc:sldMk cId="3497588623" sldId="372"/>
            <ac:graphicFrameMk id="7" creationId="{00000000-0008-0000-0900-000002000000}"/>
          </ac:graphicFrameMkLst>
        </pc:graphicFrameChg>
      </pc:sldChg>
      <pc:sldChg chg="addSp delSp modSp mod">
        <pc:chgData name="Sofia Kollenhag" userId="8afa73ee-ccae-4d78-b294-a33d24a5b3b6" providerId="ADAL" clId="{C4300700-B21C-4515-BE40-D0058C76B8A2}" dt="2019-02-27T14:08:13.317" v="151"/>
        <pc:sldMkLst>
          <pc:docMk/>
          <pc:sldMk cId="772095413" sldId="374"/>
        </pc:sldMkLst>
        <pc:spChg chg="mod">
          <ac:chgData name="Sofia Kollenhag" userId="8afa73ee-ccae-4d78-b294-a33d24a5b3b6" providerId="ADAL" clId="{C4300700-B21C-4515-BE40-D0058C76B8A2}" dt="2019-02-27T14:08:13.317" v="151"/>
          <ac:spMkLst>
            <pc:docMk/>
            <pc:sldMk cId="772095413" sldId="374"/>
            <ac:spMk id="2" creationId="{00000000-0000-0000-0000-000000000000}"/>
          </ac:spMkLst>
        </pc:spChg>
        <pc:graphicFrameChg chg="del">
          <ac:chgData name="Sofia Kollenhag" userId="8afa73ee-ccae-4d78-b294-a33d24a5b3b6" providerId="ADAL" clId="{C4300700-B21C-4515-BE40-D0058C76B8A2}" dt="2019-02-22T10:09:12.954" v="21" actId="478"/>
          <ac:graphicFrameMkLst>
            <pc:docMk/>
            <pc:sldMk cId="772095413" sldId="374"/>
            <ac:graphicFrameMk id="6" creationId="{00000000-0000-0000-0000-000000000000}"/>
          </ac:graphicFrameMkLst>
        </pc:graphicFrameChg>
        <pc:graphicFrameChg chg="add mod">
          <ac:chgData name="Sofia Kollenhag" userId="8afa73ee-ccae-4d78-b294-a33d24a5b3b6" providerId="ADAL" clId="{C4300700-B21C-4515-BE40-D0058C76B8A2}" dt="2019-02-22T10:11:04.542" v="40" actId="255"/>
          <ac:graphicFrameMkLst>
            <pc:docMk/>
            <pc:sldMk cId="772095413" sldId="374"/>
            <ac:graphicFrameMk id="7" creationId="{00000000-0008-0000-0B00-000002000000}"/>
          </ac:graphicFrameMkLst>
        </pc:graphicFrameChg>
      </pc:sldChg>
      <pc:sldChg chg="modSp">
        <pc:chgData name="Sofia Kollenhag" userId="8afa73ee-ccae-4d78-b294-a33d24a5b3b6" providerId="ADAL" clId="{C4300700-B21C-4515-BE40-D0058C76B8A2}" dt="2019-02-27T14:03:44.295" v="129" actId="255"/>
        <pc:sldMkLst>
          <pc:docMk/>
          <pc:sldMk cId="1447473187" sldId="376"/>
        </pc:sldMkLst>
        <pc:spChg chg="mod">
          <ac:chgData name="Sofia Kollenhag" userId="8afa73ee-ccae-4d78-b294-a33d24a5b3b6" providerId="ADAL" clId="{C4300700-B21C-4515-BE40-D0058C76B8A2}" dt="2019-02-27T14:03:44.295" v="129" actId="255"/>
          <ac:spMkLst>
            <pc:docMk/>
            <pc:sldMk cId="1447473187" sldId="376"/>
            <ac:spMk id="2" creationId="{00000000-0000-0000-0000-000000000000}"/>
          </ac:spMkLst>
        </pc:spChg>
      </pc:sldChg>
      <pc:sldChg chg="modSp">
        <pc:chgData name="Sofia Kollenhag" userId="8afa73ee-ccae-4d78-b294-a33d24a5b3b6" providerId="ADAL" clId="{C4300700-B21C-4515-BE40-D0058C76B8A2}" dt="2019-02-27T13:56:06.155" v="58" actId="20577"/>
        <pc:sldMkLst>
          <pc:docMk/>
          <pc:sldMk cId="952123507" sldId="377"/>
        </pc:sldMkLst>
        <pc:spChg chg="mod">
          <ac:chgData name="Sofia Kollenhag" userId="8afa73ee-ccae-4d78-b294-a33d24a5b3b6" providerId="ADAL" clId="{C4300700-B21C-4515-BE40-D0058C76B8A2}" dt="2019-02-27T13:56:06.155" v="58" actId="20577"/>
          <ac:spMkLst>
            <pc:docMk/>
            <pc:sldMk cId="952123507" sldId="377"/>
            <ac:spMk id="2" creationId="{00000000-0000-0000-0000-000000000000}"/>
          </ac:spMkLst>
        </pc:spChg>
      </pc:sldChg>
      <pc:sldChg chg="modSp">
        <pc:chgData name="Sofia Kollenhag" userId="8afa73ee-ccae-4d78-b294-a33d24a5b3b6" providerId="ADAL" clId="{C4300700-B21C-4515-BE40-D0058C76B8A2}" dt="2019-02-27T13:55:13.876" v="52"/>
        <pc:sldMkLst>
          <pc:docMk/>
          <pc:sldMk cId="58095820" sldId="379"/>
        </pc:sldMkLst>
        <pc:spChg chg="mod">
          <ac:chgData name="Sofia Kollenhag" userId="8afa73ee-ccae-4d78-b294-a33d24a5b3b6" providerId="ADAL" clId="{C4300700-B21C-4515-BE40-D0058C76B8A2}" dt="2019-02-27T13:55:13.876" v="52"/>
          <ac:spMkLst>
            <pc:docMk/>
            <pc:sldMk cId="58095820" sldId="379"/>
            <ac:spMk id="4" creationId="{00000000-0000-0000-0000-000000000000}"/>
          </ac:spMkLst>
        </pc:spChg>
      </pc:sldChg>
      <pc:sldChg chg="modSp">
        <pc:chgData name="Sofia Kollenhag" userId="8afa73ee-ccae-4d78-b294-a33d24a5b3b6" providerId="ADAL" clId="{C4300700-B21C-4515-BE40-D0058C76B8A2}" dt="2019-02-27T13:56:26.671" v="64"/>
        <pc:sldMkLst>
          <pc:docMk/>
          <pc:sldMk cId="2080599017" sldId="380"/>
        </pc:sldMkLst>
        <pc:spChg chg="mod">
          <ac:chgData name="Sofia Kollenhag" userId="8afa73ee-ccae-4d78-b294-a33d24a5b3b6" providerId="ADAL" clId="{C4300700-B21C-4515-BE40-D0058C76B8A2}" dt="2019-02-27T13:56:26.671" v="64"/>
          <ac:spMkLst>
            <pc:docMk/>
            <pc:sldMk cId="2080599017" sldId="380"/>
            <ac:spMk id="2" creationId="{00000000-0000-0000-0000-000000000000}"/>
          </ac:spMkLst>
        </pc:spChg>
      </pc:sldChg>
      <pc:sldChg chg="modSp">
        <pc:chgData name="Sofia Kollenhag" userId="8afa73ee-ccae-4d78-b294-a33d24a5b3b6" providerId="ADAL" clId="{C4300700-B21C-4515-BE40-D0058C76B8A2}" dt="2019-02-27T13:52:21.602" v="44" actId="14100"/>
        <pc:sldMkLst>
          <pc:docMk/>
          <pc:sldMk cId="3132864662" sldId="384"/>
        </pc:sldMkLst>
        <pc:spChg chg="mod">
          <ac:chgData name="Sofia Kollenhag" userId="8afa73ee-ccae-4d78-b294-a33d24a5b3b6" providerId="ADAL" clId="{C4300700-B21C-4515-BE40-D0058C76B8A2}" dt="2019-02-27T13:52:21.602" v="44" actId="14100"/>
          <ac:spMkLst>
            <pc:docMk/>
            <pc:sldMk cId="3132864662" sldId="384"/>
            <ac:spMk id="2" creationId="{00000000-0000-0000-0000-000000000000}"/>
          </ac:spMkLst>
        </pc:spChg>
      </pc:sldChg>
      <pc:sldChg chg="modSp">
        <pc:chgData name="Sofia Kollenhag" userId="8afa73ee-ccae-4d78-b294-a33d24a5b3b6" providerId="ADAL" clId="{C4300700-B21C-4515-BE40-D0058C76B8A2}" dt="2019-02-27T14:09:10.225" v="168" actId="255"/>
        <pc:sldMkLst>
          <pc:docMk/>
          <pc:sldMk cId="2305137702" sldId="401"/>
        </pc:sldMkLst>
        <pc:spChg chg="mod">
          <ac:chgData name="Sofia Kollenhag" userId="8afa73ee-ccae-4d78-b294-a33d24a5b3b6" providerId="ADAL" clId="{C4300700-B21C-4515-BE40-D0058C76B8A2}" dt="2019-02-27T14:08:38.970" v="163"/>
          <ac:spMkLst>
            <pc:docMk/>
            <pc:sldMk cId="2305137702" sldId="401"/>
            <ac:spMk id="2" creationId="{00000000-0000-0000-0000-000000000000}"/>
          </ac:spMkLst>
        </pc:spChg>
        <pc:graphicFrameChg chg="mod">
          <ac:chgData name="Sofia Kollenhag" userId="8afa73ee-ccae-4d78-b294-a33d24a5b3b6" providerId="ADAL" clId="{C4300700-B21C-4515-BE40-D0058C76B8A2}" dt="2019-02-27T14:09:10.225" v="168" actId="255"/>
          <ac:graphicFrameMkLst>
            <pc:docMk/>
            <pc:sldMk cId="2305137702" sldId="401"/>
            <ac:graphicFrameMk id="8" creationId="{00000000-0008-0000-0A00-000003000000}"/>
          </ac:graphicFrameMkLst>
        </pc:graphicFrameChg>
      </pc:sldChg>
      <pc:sldChg chg="modSp">
        <pc:chgData name="Sofia Kollenhag" userId="8afa73ee-ccae-4d78-b294-a33d24a5b3b6" providerId="ADAL" clId="{C4300700-B21C-4515-BE40-D0058C76B8A2}" dt="2019-02-27T13:59:28.629" v="82"/>
        <pc:sldMkLst>
          <pc:docMk/>
          <pc:sldMk cId="4031847501" sldId="402"/>
        </pc:sldMkLst>
        <pc:spChg chg="mod">
          <ac:chgData name="Sofia Kollenhag" userId="8afa73ee-ccae-4d78-b294-a33d24a5b3b6" providerId="ADAL" clId="{C4300700-B21C-4515-BE40-D0058C76B8A2}" dt="2019-02-27T13:59:28.629" v="82"/>
          <ac:spMkLst>
            <pc:docMk/>
            <pc:sldMk cId="4031847501" sldId="402"/>
            <ac:spMk id="2" creationId="{00000000-0000-0000-0000-000000000000}"/>
          </ac:spMkLst>
        </pc:spChg>
      </pc:sldChg>
      <pc:sldChg chg="modSp">
        <pc:chgData name="Sofia Kollenhag" userId="8afa73ee-ccae-4d78-b294-a33d24a5b3b6" providerId="ADAL" clId="{C4300700-B21C-4515-BE40-D0058C76B8A2}" dt="2019-02-27T13:57:14.974" v="75"/>
        <pc:sldMkLst>
          <pc:docMk/>
          <pc:sldMk cId="27537509" sldId="411"/>
        </pc:sldMkLst>
        <pc:spChg chg="mod">
          <ac:chgData name="Sofia Kollenhag" userId="8afa73ee-ccae-4d78-b294-a33d24a5b3b6" providerId="ADAL" clId="{C4300700-B21C-4515-BE40-D0058C76B8A2}" dt="2019-02-27T13:57:14.974" v="75"/>
          <ac:spMkLst>
            <pc:docMk/>
            <pc:sldMk cId="27537509" sldId="411"/>
            <ac:spMk id="2" creationId="{FD701338-3680-4254-9DCC-8E8ABF5B8389}"/>
          </ac:spMkLst>
        </pc:spChg>
      </pc:sldChg>
      <pc:sldChg chg="modSp">
        <pc:chgData name="Sofia Kollenhag" userId="8afa73ee-ccae-4d78-b294-a33d24a5b3b6" providerId="ADAL" clId="{C4300700-B21C-4515-BE40-D0058C76B8A2}" dt="2019-02-27T14:03:22.459" v="125"/>
        <pc:sldMkLst>
          <pc:docMk/>
          <pc:sldMk cId="3914392273" sldId="422"/>
        </pc:sldMkLst>
        <pc:spChg chg="mod">
          <ac:chgData name="Sofia Kollenhag" userId="8afa73ee-ccae-4d78-b294-a33d24a5b3b6" providerId="ADAL" clId="{C4300700-B21C-4515-BE40-D0058C76B8A2}" dt="2019-02-27T14:03:22.459" v="125"/>
          <ac:spMkLst>
            <pc:docMk/>
            <pc:sldMk cId="3914392273" sldId="422"/>
            <ac:spMk id="2" creationId="{00000000-0000-0000-0000-000000000000}"/>
          </ac:spMkLst>
        </pc:spChg>
      </pc:sldChg>
      <pc:sldChg chg="modSp">
        <pc:chgData name="Sofia Kollenhag" userId="8afa73ee-ccae-4d78-b294-a33d24a5b3b6" providerId="ADAL" clId="{C4300700-B21C-4515-BE40-D0058C76B8A2}" dt="2019-02-27T13:59:49.400" v="87"/>
        <pc:sldMkLst>
          <pc:docMk/>
          <pc:sldMk cId="2272223244" sldId="423"/>
        </pc:sldMkLst>
        <pc:spChg chg="mod">
          <ac:chgData name="Sofia Kollenhag" userId="8afa73ee-ccae-4d78-b294-a33d24a5b3b6" providerId="ADAL" clId="{C4300700-B21C-4515-BE40-D0058C76B8A2}" dt="2019-02-27T13:59:49.400" v="87"/>
          <ac:spMkLst>
            <pc:docMk/>
            <pc:sldMk cId="2272223244" sldId="423"/>
            <ac:spMk id="4" creationId="{00000000-0000-0000-0000-000000000000}"/>
          </ac:spMkLst>
        </pc:spChg>
      </pc:sldChg>
      <pc:sldChg chg="modSp">
        <pc:chgData name="Sofia Kollenhag" userId="8afa73ee-ccae-4d78-b294-a33d24a5b3b6" providerId="ADAL" clId="{C4300700-B21C-4515-BE40-D0058C76B8A2}" dt="2019-02-27T14:00:10.918" v="91"/>
        <pc:sldMkLst>
          <pc:docMk/>
          <pc:sldMk cId="256090333" sldId="426"/>
        </pc:sldMkLst>
        <pc:spChg chg="mod">
          <ac:chgData name="Sofia Kollenhag" userId="8afa73ee-ccae-4d78-b294-a33d24a5b3b6" providerId="ADAL" clId="{C4300700-B21C-4515-BE40-D0058C76B8A2}" dt="2019-02-27T14:00:10.918" v="91"/>
          <ac:spMkLst>
            <pc:docMk/>
            <pc:sldMk cId="256090333" sldId="426"/>
            <ac:spMk id="2" creationId="{8F8111DD-587F-45B4-810E-FE62118E2AA3}"/>
          </ac:spMkLst>
        </pc:spChg>
      </pc:sldChg>
      <pc:sldChg chg="modSp">
        <pc:chgData name="Sofia Kollenhag" userId="8afa73ee-ccae-4d78-b294-a33d24a5b3b6" providerId="ADAL" clId="{C4300700-B21C-4515-BE40-D0058C76B8A2}" dt="2019-02-27T14:00:40.158" v="95"/>
        <pc:sldMkLst>
          <pc:docMk/>
          <pc:sldMk cId="1330286646" sldId="428"/>
        </pc:sldMkLst>
        <pc:spChg chg="mod">
          <ac:chgData name="Sofia Kollenhag" userId="8afa73ee-ccae-4d78-b294-a33d24a5b3b6" providerId="ADAL" clId="{C4300700-B21C-4515-BE40-D0058C76B8A2}" dt="2019-02-27T14:00:40.158" v="95"/>
          <ac:spMkLst>
            <pc:docMk/>
            <pc:sldMk cId="1330286646" sldId="428"/>
            <ac:spMk id="2" creationId="{8F8111DD-587F-45B4-810E-FE62118E2AA3}"/>
          </ac:spMkLst>
        </pc:spChg>
      </pc:sldChg>
      <pc:sldChg chg="modSp">
        <pc:chgData name="Sofia Kollenhag" userId="8afa73ee-ccae-4d78-b294-a33d24a5b3b6" providerId="ADAL" clId="{C4300700-B21C-4515-BE40-D0058C76B8A2}" dt="2019-02-27T14:00:53.925" v="98"/>
        <pc:sldMkLst>
          <pc:docMk/>
          <pc:sldMk cId="3553125636" sldId="429"/>
        </pc:sldMkLst>
        <pc:spChg chg="mod">
          <ac:chgData name="Sofia Kollenhag" userId="8afa73ee-ccae-4d78-b294-a33d24a5b3b6" providerId="ADAL" clId="{C4300700-B21C-4515-BE40-D0058C76B8A2}" dt="2019-02-27T14:00:53.925" v="98"/>
          <ac:spMkLst>
            <pc:docMk/>
            <pc:sldMk cId="3553125636" sldId="429"/>
            <ac:spMk id="2" creationId="{8F8111DD-587F-45B4-810E-FE62118E2AA3}"/>
          </ac:spMkLst>
        </pc:spChg>
      </pc:sldChg>
      <pc:sldChg chg="modSp">
        <pc:chgData name="Sofia Kollenhag" userId="8afa73ee-ccae-4d78-b294-a33d24a5b3b6" providerId="ADAL" clId="{C4300700-B21C-4515-BE40-D0058C76B8A2}" dt="2019-02-27T14:01:38.905" v="109"/>
        <pc:sldMkLst>
          <pc:docMk/>
          <pc:sldMk cId="1263639311" sldId="431"/>
        </pc:sldMkLst>
        <pc:spChg chg="mod">
          <ac:chgData name="Sofia Kollenhag" userId="8afa73ee-ccae-4d78-b294-a33d24a5b3b6" providerId="ADAL" clId="{C4300700-B21C-4515-BE40-D0058C76B8A2}" dt="2019-02-27T14:01:38.905" v="109"/>
          <ac:spMkLst>
            <pc:docMk/>
            <pc:sldMk cId="1263639311" sldId="431"/>
            <ac:spMk id="2" creationId="{8F8111DD-587F-45B4-810E-FE62118E2AA3}"/>
          </ac:spMkLst>
        </pc:spChg>
      </pc:sldChg>
      <pc:sldChg chg="modSp">
        <pc:chgData name="Sofia Kollenhag" userId="8afa73ee-ccae-4d78-b294-a33d24a5b3b6" providerId="ADAL" clId="{C4300700-B21C-4515-BE40-D0058C76B8A2}" dt="2019-02-27T14:01:54.109" v="113"/>
        <pc:sldMkLst>
          <pc:docMk/>
          <pc:sldMk cId="4213039508" sldId="432"/>
        </pc:sldMkLst>
        <pc:spChg chg="mod">
          <ac:chgData name="Sofia Kollenhag" userId="8afa73ee-ccae-4d78-b294-a33d24a5b3b6" providerId="ADAL" clId="{C4300700-B21C-4515-BE40-D0058C76B8A2}" dt="2019-02-27T14:01:54.109" v="113"/>
          <ac:spMkLst>
            <pc:docMk/>
            <pc:sldMk cId="4213039508" sldId="432"/>
            <ac:spMk id="2" creationId="{8F8111DD-587F-45B4-810E-FE62118E2AA3}"/>
          </ac:spMkLst>
        </pc:spChg>
      </pc:sldChg>
      <pc:sldChg chg="modSp">
        <pc:chgData name="Sofia Kollenhag" userId="8afa73ee-ccae-4d78-b294-a33d24a5b3b6" providerId="ADAL" clId="{C4300700-B21C-4515-BE40-D0058C76B8A2}" dt="2019-02-27T14:02:08.132" v="116"/>
        <pc:sldMkLst>
          <pc:docMk/>
          <pc:sldMk cId="4282535946" sldId="433"/>
        </pc:sldMkLst>
        <pc:spChg chg="mod">
          <ac:chgData name="Sofia Kollenhag" userId="8afa73ee-ccae-4d78-b294-a33d24a5b3b6" providerId="ADAL" clId="{C4300700-B21C-4515-BE40-D0058C76B8A2}" dt="2019-02-27T14:02:08.132" v="116"/>
          <ac:spMkLst>
            <pc:docMk/>
            <pc:sldMk cId="4282535946" sldId="433"/>
            <ac:spMk id="2" creationId="{8F8111DD-587F-45B4-810E-FE62118E2AA3}"/>
          </ac:spMkLst>
        </pc:spChg>
      </pc:sldChg>
      <pc:sldChg chg="modSp">
        <pc:chgData name="Sofia Kollenhag" userId="8afa73ee-ccae-4d78-b294-a33d24a5b3b6" providerId="ADAL" clId="{C4300700-B21C-4515-BE40-D0058C76B8A2}" dt="2019-02-27T14:01:10.467" v="102"/>
        <pc:sldMkLst>
          <pc:docMk/>
          <pc:sldMk cId="3590382183" sldId="434"/>
        </pc:sldMkLst>
        <pc:spChg chg="mod">
          <ac:chgData name="Sofia Kollenhag" userId="8afa73ee-ccae-4d78-b294-a33d24a5b3b6" providerId="ADAL" clId="{C4300700-B21C-4515-BE40-D0058C76B8A2}" dt="2019-02-27T14:01:10.467" v="102"/>
          <ac:spMkLst>
            <pc:docMk/>
            <pc:sldMk cId="3590382183" sldId="434"/>
            <ac:spMk id="2" creationId="{8F8111DD-587F-45B4-810E-FE62118E2AA3}"/>
          </ac:spMkLst>
        </pc:spChg>
      </pc:sldChg>
      <pc:sldChg chg="modSp">
        <pc:chgData name="Sofia Kollenhag" userId="8afa73ee-ccae-4d78-b294-a33d24a5b3b6" providerId="ADAL" clId="{C4300700-B21C-4515-BE40-D0058C76B8A2}" dt="2019-02-27T14:01:25.900" v="106"/>
        <pc:sldMkLst>
          <pc:docMk/>
          <pc:sldMk cId="3220879624" sldId="435"/>
        </pc:sldMkLst>
        <pc:spChg chg="mod">
          <ac:chgData name="Sofia Kollenhag" userId="8afa73ee-ccae-4d78-b294-a33d24a5b3b6" providerId="ADAL" clId="{C4300700-B21C-4515-BE40-D0058C76B8A2}" dt="2019-02-27T14:01:25.900" v="106"/>
          <ac:spMkLst>
            <pc:docMk/>
            <pc:sldMk cId="3220879624" sldId="435"/>
            <ac:spMk id="4" creationId="{00000000-0000-0000-0000-000000000000}"/>
          </ac:spMkLst>
        </pc:spChg>
      </pc:sldChg>
      <pc:sldChg chg="modSp">
        <pc:chgData name="Sofia Kollenhag" userId="8afa73ee-ccae-4d78-b294-a33d24a5b3b6" providerId="ADAL" clId="{C4300700-B21C-4515-BE40-D0058C76B8A2}" dt="2019-02-27T14:04:04.814" v="132"/>
        <pc:sldMkLst>
          <pc:docMk/>
          <pc:sldMk cId="4248741586" sldId="436"/>
        </pc:sldMkLst>
        <pc:spChg chg="mod">
          <ac:chgData name="Sofia Kollenhag" userId="8afa73ee-ccae-4d78-b294-a33d24a5b3b6" providerId="ADAL" clId="{C4300700-B21C-4515-BE40-D0058C76B8A2}" dt="2019-02-27T14:04:04.814" v="132"/>
          <ac:spMkLst>
            <pc:docMk/>
            <pc:sldMk cId="4248741586" sldId="436"/>
            <ac:spMk id="2" creationId="{20810350-7F88-435B-8D53-1D2E76018564}"/>
          </ac:spMkLst>
        </pc:spChg>
      </pc:sldChg>
    </pc:docChg>
  </pc:docChgLst>
  <pc:docChgLst>
    <pc:chgData name="Isabelle Olsson (SISU Örebro)" userId="87b87282-76b1-490b-9c96-3efcbff55cb0" providerId="ADAL" clId="{E3837938-7E51-4561-BE20-478FC379C0F5}"/>
    <pc:docChg chg="custSel modSld">
      <pc:chgData name="Isabelle Olsson (SISU Örebro)" userId="87b87282-76b1-490b-9c96-3efcbff55cb0" providerId="ADAL" clId="{E3837938-7E51-4561-BE20-478FC379C0F5}" dt="2019-02-27T12:22:18.890" v="384" actId="6549"/>
      <pc:docMkLst>
        <pc:docMk/>
      </pc:docMkLst>
      <pc:sldChg chg="modSp">
        <pc:chgData name="Isabelle Olsson (SISU Örebro)" userId="87b87282-76b1-490b-9c96-3efcbff55cb0" providerId="ADAL" clId="{E3837938-7E51-4561-BE20-478FC379C0F5}" dt="2019-02-22T10:56:14.682" v="0" actId="1076"/>
        <pc:sldMkLst>
          <pc:docMk/>
          <pc:sldMk cId="3841927267" sldId="356"/>
        </pc:sldMkLst>
        <pc:spChg chg="mod">
          <ac:chgData name="Isabelle Olsson (SISU Örebro)" userId="87b87282-76b1-490b-9c96-3efcbff55cb0" providerId="ADAL" clId="{E3837938-7E51-4561-BE20-478FC379C0F5}" dt="2019-02-22T10:56:14.682" v="0" actId="1076"/>
          <ac:spMkLst>
            <pc:docMk/>
            <pc:sldMk cId="3841927267" sldId="356"/>
            <ac:spMk id="4" creationId="{00000000-0000-0000-0000-000000000000}"/>
          </ac:spMkLst>
        </pc:spChg>
      </pc:sldChg>
      <pc:sldChg chg="addSp delSp modSp modNotesTx">
        <pc:chgData name="Isabelle Olsson (SISU Örebro)" userId="87b87282-76b1-490b-9c96-3efcbff55cb0" providerId="ADAL" clId="{E3837938-7E51-4561-BE20-478FC379C0F5}" dt="2019-02-27T12:22:18.890" v="384" actId="6549"/>
        <pc:sldMkLst>
          <pc:docMk/>
          <pc:sldMk cId="1700278099" sldId="369"/>
        </pc:sldMkLst>
        <pc:spChg chg="mod">
          <ac:chgData name="Isabelle Olsson (SISU Örebro)" userId="87b87282-76b1-490b-9c96-3efcbff55cb0" providerId="ADAL" clId="{E3837938-7E51-4561-BE20-478FC379C0F5}" dt="2019-02-27T12:17:35.974" v="287" actId="14100"/>
          <ac:spMkLst>
            <pc:docMk/>
            <pc:sldMk cId="1700278099" sldId="369"/>
            <ac:spMk id="2" creationId="{00000000-0000-0000-0000-000000000000}"/>
          </ac:spMkLst>
        </pc:spChg>
        <pc:spChg chg="mod">
          <ac:chgData name="Isabelle Olsson (SISU Örebro)" userId="87b87282-76b1-490b-9c96-3efcbff55cb0" providerId="ADAL" clId="{E3837938-7E51-4561-BE20-478FC379C0F5}" dt="2019-02-25T12:42:56.290" v="197" actId="20577"/>
          <ac:spMkLst>
            <pc:docMk/>
            <pc:sldMk cId="1700278099" sldId="369"/>
            <ac:spMk id="5" creationId="{00000000-0000-0000-0000-000000000000}"/>
          </ac:spMkLst>
        </pc:spChg>
        <pc:graphicFrameChg chg="del">
          <ac:chgData name="Isabelle Olsson (SISU Örebro)" userId="87b87282-76b1-490b-9c96-3efcbff55cb0" providerId="ADAL" clId="{E3837938-7E51-4561-BE20-478FC379C0F5}" dt="2019-02-25T12:41:48.529" v="169" actId="478"/>
          <ac:graphicFrameMkLst>
            <pc:docMk/>
            <pc:sldMk cId="1700278099" sldId="369"/>
            <ac:graphicFrameMk id="6" creationId="{00000000-0000-0000-0000-000000000000}"/>
          </ac:graphicFrameMkLst>
        </pc:graphicFrameChg>
        <pc:graphicFrameChg chg="add mod modGraphic">
          <ac:chgData name="Isabelle Olsson (SISU Örebro)" userId="87b87282-76b1-490b-9c96-3efcbff55cb0" providerId="ADAL" clId="{E3837938-7E51-4561-BE20-478FC379C0F5}" dt="2019-02-25T12:45:41.711" v="231" actId="113"/>
          <ac:graphicFrameMkLst>
            <pc:docMk/>
            <pc:sldMk cId="1700278099" sldId="369"/>
            <ac:graphicFrameMk id="7" creationId="{51422299-3455-43B1-ACC7-CBEF2DFC5381}"/>
          </ac:graphicFrameMkLst>
        </pc:graphicFrameChg>
      </pc:sldChg>
      <pc:sldChg chg="addSp delSp modSp mod modNotesTx">
        <pc:chgData name="Isabelle Olsson (SISU Örebro)" userId="87b87282-76b1-490b-9c96-3efcbff55cb0" providerId="ADAL" clId="{E3837938-7E51-4561-BE20-478FC379C0F5}" dt="2019-02-22T11:01:50.715" v="161" actId="20577"/>
        <pc:sldMkLst>
          <pc:docMk/>
          <pc:sldMk cId="1992896726" sldId="371"/>
        </pc:sldMkLst>
        <pc:spChg chg="mod">
          <ac:chgData name="Isabelle Olsson (SISU Örebro)" userId="87b87282-76b1-490b-9c96-3efcbff55cb0" providerId="ADAL" clId="{E3837938-7E51-4561-BE20-478FC379C0F5}" dt="2019-02-22T10:57:22.314" v="46" actId="20577"/>
          <ac:spMkLst>
            <pc:docMk/>
            <pc:sldMk cId="1992896726" sldId="371"/>
            <ac:spMk id="2" creationId="{00000000-0000-0000-0000-000000000000}"/>
          </ac:spMkLst>
        </pc:spChg>
        <pc:spChg chg="mod">
          <ac:chgData name="Isabelle Olsson (SISU Örebro)" userId="87b87282-76b1-490b-9c96-3efcbff55cb0" providerId="ADAL" clId="{E3837938-7E51-4561-BE20-478FC379C0F5}" dt="2019-02-22T11:00:26.935" v="106" actId="20577"/>
          <ac:spMkLst>
            <pc:docMk/>
            <pc:sldMk cId="1992896726" sldId="371"/>
            <ac:spMk id="4" creationId="{00000000-0000-0000-0000-000000000000}"/>
          </ac:spMkLst>
        </pc:spChg>
        <pc:graphicFrameChg chg="del mod">
          <ac:chgData name="Isabelle Olsson (SISU Örebro)" userId="87b87282-76b1-490b-9c96-3efcbff55cb0" providerId="ADAL" clId="{E3837938-7E51-4561-BE20-478FC379C0F5}" dt="2019-02-22T10:58:03.085" v="60" actId="478"/>
          <ac:graphicFrameMkLst>
            <pc:docMk/>
            <pc:sldMk cId="1992896726" sldId="371"/>
            <ac:graphicFrameMk id="5" creationId="{00000000-0000-0000-0000-000000000000}"/>
          </ac:graphicFrameMkLst>
        </pc:graphicFrameChg>
        <pc:graphicFrameChg chg="add mod">
          <ac:chgData name="Isabelle Olsson (SISU Örebro)" userId="87b87282-76b1-490b-9c96-3efcbff55cb0" providerId="ADAL" clId="{E3837938-7E51-4561-BE20-478FC379C0F5}" dt="2019-02-22T11:01:23.332" v="128"/>
          <ac:graphicFrameMkLst>
            <pc:docMk/>
            <pc:sldMk cId="1992896726" sldId="371"/>
            <ac:graphicFrameMk id="6" creationId="{00000000-0008-0000-0800-000002000000}"/>
          </ac:graphicFrameMkLst>
        </pc:graphicFrameChg>
      </pc:sldChg>
      <pc:sldChg chg="modSp">
        <pc:chgData name="Isabelle Olsson (SISU Örebro)" userId="87b87282-76b1-490b-9c96-3efcbff55cb0" providerId="ADAL" clId="{E3837938-7E51-4561-BE20-478FC379C0F5}" dt="2019-02-25T13:03:48.356" v="280" actId="113"/>
        <pc:sldMkLst>
          <pc:docMk/>
          <pc:sldMk cId="3914392273" sldId="422"/>
        </pc:sldMkLst>
        <pc:graphicFrameChg chg="modGraphic">
          <ac:chgData name="Isabelle Olsson (SISU Örebro)" userId="87b87282-76b1-490b-9c96-3efcbff55cb0" providerId="ADAL" clId="{E3837938-7E51-4561-BE20-478FC379C0F5}" dt="2019-02-25T13:03:48.356" v="280" actId="113"/>
          <ac:graphicFrameMkLst>
            <pc:docMk/>
            <pc:sldMk cId="3914392273" sldId="422"/>
            <ac:graphicFrameMk id="6" creationId="{00000000-0000-0000-0000-000000000000}"/>
          </ac:graphicFrameMkLst>
        </pc:graphicFrameChg>
      </pc:sldChg>
    </pc:docChg>
  </pc:docChgLst>
  <pc:docChgLst>
    <pc:chgData name="Maria Ståhl (Örebro läns idrottsförbund)" userId="6fd24126-a555-4d39-b493-f3a8d766786f" providerId="ADAL" clId="{AA503D01-B599-4128-9801-43C8CD839558}"/>
    <pc:docChg chg="custSel addSld delSld modSld sldOrd">
      <pc:chgData name="Maria Ståhl (Örebro läns idrottsförbund)" userId="6fd24126-a555-4d39-b493-f3a8d766786f" providerId="ADAL" clId="{AA503D01-B599-4128-9801-43C8CD839558}" dt="2019-02-28T12:23:48.652" v="2432" actId="20577"/>
      <pc:docMkLst>
        <pc:docMk/>
      </pc:docMkLst>
      <pc:sldChg chg="addSp modSp">
        <pc:chgData name="Maria Ståhl (Örebro läns idrottsförbund)" userId="6fd24126-a555-4d39-b493-f3a8d766786f" providerId="ADAL" clId="{AA503D01-B599-4128-9801-43C8CD839558}" dt="2019-02-28T12:18:54.894" v="2402" actId="20577"/>
        <pc:sldMkLst>
          <pc:docMk/>
          <pc:sldMk cId="3609887290" sldId="262"/>
        </pc:sldMkLst>
        <pc:spChg chg="add mod">
          <ac:chgData name="Maria Ståhl (Örebro läns idrottsförbund)" userId="6fd24126-a555-4d39-b493-f3a8d766786f" providerId="ADAL" clId="{AA503D01-B599-4128-9801-43C8CD839558}" dt="2019-01-22T14:26:11.370" v="9"/>
          <ac:spMkLst>
            <pc:docMk/>
            <pc:sldMk cId="3609887290" sldId="262"/>
            <ac:spMk id="2" creationId="{072027F7-D5FE-4BC6-80B8-5EC076EC73A8}"/>
          </ac:spMkLst>
        </pc:spChg>
        <pc:spChg chg="mod">
          <ac:chgData name="Maria Ståhl (Örebro läns idrottsförbund)" userId="6fd24126-a555-4d39-b493-f3a8d766786f" providerId="ADAL" clId="{AA503D01-B599-4128-9801-43C8CD839558}" dt="2019-02-28T12:18:54.894" v="2402" actId="20577"/>
          <ac:spMkLst>
            <pc:docMk/>
            <pc:sldMk cId="3609887290" sldId="262"/>
            <ac:spMk id="6" creationId="{00000000-0000-0000-0000-000000000000}"/>
          </ac:spMkLst>
        </pc:spChg>
      </pc:sldChg>
      <pc:sldChg chg="modSp">
        <pc:chgData name="Maria Ståhl (Örebro läns idrottsförbund)" userId="6fd24126-a555-4d39-b493-f3a8d766786f" providerId="ADAL" clId="{AA503D01-B599-4128-9801-43C8CD839558}" dt="2019-02-28T12:23:48.652" v="2432" actId="20577"/>
        <pc:sldMkLst>
          <pc:docMk/>
          <pc:sldMk cId="554272732" sldId="265"/>
        </pc:sldMkLst>
        <pc:spChg chg="mod">
          <ac:chgData name="Maria Ståhl (Örebro läns idrottsförbund)" userId="6fd24126-a555-4d39-b493-f3a8d766786f" providerId="ADAL" clId="{AA503D01-B599-4128-9801-43C8CD839558}" dt="2019-02-28T12:23:48.652" v="2432" actId="20577"/>
          <ac:spMkLst>
            <pc:docMk/>
            <pc:sldMk cId="554272732" sldId="265"/>
            <ac:spMk id="4" creationId="{00000000-0000-0000-0000-000000000000}"/>
          </ac:spMkLst>
        </pc:spChg>
      </pc:sldChg>
      <pc:sldChg chg="modSp">
        <pc:chgData name="Maria Ståhl (Örebro läns idrottsförbund)" userId="6fd24126-a555-4d39-b493-f3a8d766786f" providerId="ADAL" clId="{AA503D01-B599-4128-9801-43C8CD839558}" dt="2019-02-27T13:26:27.939" v="2260" actId="20577"/>
        <pc:sldMkLst>
          <pc:docMk/>
          <pc:sldMk cId="1766677646" sldId="285"/>
        </pc:sldMkLst>
        <pc:spChg chg="mod">
          <ac:chgData name="Maria Ståhl (Örebro läns idrottsförbund)" userId="6fd24126-a555-4d39-b493-f3a8d766786f" providerId="ADAL" clId="{AA503D01-B599-4128-9801-43C8CD839558}" dt="2019-02-27T13:26:27.939" v="2260" actId="20577"/>
          <ac:spMkLst>
            <pc:docMk/>
            <pc:sldMk cId="1766677646" sldId="285"/>
            <ac:spMk id="3" creationId="{00000000-0000-0000-0000-000000000000}"/>
          </ac:spMkLst>
        </pc:spChg>
      </pc:sldChg>
      <pc:sldChg chg="addSp delSp modSp modNotesTx">
        <pc:chgData name="Maria Ståhl (Örebro läns idrottsförbund)" userId="6fd24126-a555-4d39-b493-f3a8d766786f" providerId="ADAL" clId="{AA503D01-B599-4128-9801-43C8CD839558}" dt="2019-02-28T12:23:26.520" v="2427" actId="1076"/>
        <pc:sldMkLst>
          <pc:docMk/>
          <pc:sldMk cId="3842062150" sldId="364"/>
        </pc:sldMkLst>
        <pc:spChg chg="mod">
          <ac:chgData name="Maria Ståhl (Örebro läns idrottsförbund)" userId="6fd24126-a555-4d39-b493-f3a8d766786f" providerId="ADAL" clId="{AA503D01-B599-4128-9801-43C8CD839558}" dt="2019-02-28T12:23:26.520" v="2427" actId="1076"/>
          <ac:spMkLst>
            <pc:docMk/>
            <pc:sldMk cId="3842062150" sldId="364"/>
            <ac:spMk id="2" creationId="{00000000-0000-0000-0000-000000000000}"/>
          </ac:spMkLst>
        </pc:spChg>
        <pc:spChg chg="mod">
          <ac:chgData name="Maria Ståhl (Örebro läns idrottsförbund)" userId="6fd24126-a555-4d39-b493-f3a8d766786f" providerId="ADAL" clId="{AA503D01-B599-4128-9801-43C8CD839558}" dt="2019-02-25T15:24:08.061" v="1841" actId="20577"/>
          <ac:spMkLst>
            <pc:docMk/>
            <pc:sldMk cId="3842062150" sldId="364"/>
            <ac:spMk id="4" creationId="{00000000-0000-0000-0000-000000000000}"/>
          </ac:spMkLst>
        </pc:spChg>
        <pc:graphicFrameChg chg="add mod modGraphic">
          <ac:chgData name="Maria Ståhl (Örebro läns idrottsförbund)" userId="6fd24126-a555-4d39-b493-f3a8d766786f" providerId="ADAL" clId="{AA503D01-B599-4128-9801-43C8CD839558}" dt="2019-02-28T12:23:23.301" v="2426" actId="1076"/>
          <ac:graphicFrameMkLst>
            <pc:docMk/>
            <pc:sldMk cId="3842062150" sldId="364"/>
            <ac:graphicFrameMk id="5" creationId="{4B210354-B473-4607-9650-82347B7FC6A1}"/>
          </ac:graphicFrameMkLst>
        </pc:graphicFrameChg>
        <pc:graphicFrameChg chg="del">
          <ac:chgData name="Maria Ståhl (Örebro läns idrottsförbund)" userId="6fd24126-a555-4d39-b493-f3a8d766786f" providerId="ADAL" clId="{AA503D01-B599-4128-9801-43C8CD839558}" dt="2019-02-22T09:44:51.121" v="1339" actId="478"/>
          <ac:graphicFrameMkLst>
            <pc:docMk/>
            <pc:sldMk cId="3842062150" sldId="364"/>
            <ac:graphicFrameMk id="6" creationId="{00000000-0000-0000-0000-000000000000}"/>
          </ac:graphicFrameMkLst>
        </pc:graphicFrameChg>
      </pc:sldChg>
      <pc:sldChg chg="modSp">
        <pc:chgData name="Maria Ståhl (Örebro läns idrottsförbund)" userId="6fd24126-a555-4d39-b493-f3a8d766786f" providerId="ADAL" clId="{AA503D01-B599-4128-9801-43C8CD839558}" dt="2019-02-28T12:23:43.837" v="2430"/>
        <pc:sldMkLst>
          <pc:docMk/>
          <pc:sldMk cId="513420495" sldId="368"/>
        </pc:sldMkLst>
        <pc:spChg chg="mod">
          <ac:chgData name="Maria Ståhl (Örebro läns idrottsförbund)" userId="6fd24126-a555-4d39-b493-f3a8d766786f" providerId="ADAL" clId="{AA503D01-B599-4128-9801-43C8CD839558}" dt="2019-02-28T12:23:43.837" v="2430"/>
          <ac:spMkLst>
            <pc:docMk/>
            <pc:sldMk cId="513420495" sldId="368"/>
            <ac:spMk id="2" creationId="{00000000-0000-0000-0000-000000000000}"/>
          </ac:spMkLst>
        </pc:spChg>
        <pc:spChg chg="mod">
          <ac:chgData name="Maria Ståhl (Örebro läns idrottsförbund)" userId="6fd24126-a555-4d39-b493-f3a8d766786f" providerId="ADAL" clId="{AA503D01-B599-4128-9801-43C8CD839558}" dt="2019-02-26T14:48:40.292" v="1977" actId="20577"/>
          <ac:spMkLst>
            <pc:docMk/>
            <pc:sldMk cId="513420495" sldId="368"/>
            <ac:spMk id="3" creationId="{00000000-0000-0000-0000-000000000000}"/>
          </ac:spMkLst>
        </pc:spChg>
      </pc:sldChg>
      <pc:sldChg chg="addSp delSp modSp ord">
        <pc:chgData name="Maria Ståhl (Örebro läns idrottsförbund)" userId="6fd24126-a555-4d39-b493-f3a8d766786f" providerId="ADAL" clId="{AA503D01-B599-4128-9801-43C8CD839558}" dt="2019-02-27T12:47:52.635" v="2161" actId="478"/>
        <pc:sldMkLst>
          <pc:docMk/>
          <pc:sldMk cId="1700278099" sldId="369"/>
        </pc:sldMkLst>
        <pc:graphicFrameChg chg="add del modGraphic">
          <ac:chgData name="Maria Ståhl (Örebro läns idrottsförbund)" userId="6fd24126-a555-4d39-b493-f3a8d766786f" providerId="ADAL" clId="{AA503D01-B599-4128-9801-43C8CD839558}" dt="2019-02-27T12:47:52.635" v="2161" actId="478"/>
          <ac:graphicFrameMkLst>
            <pc:docMk/>
            <pc:sldMk cId="1700278099" sldId="369"/>
            <ac:graphicFrameMk id="4" creationId="{9BBCCB09-F7C4-45C2-A931-C4D9EDEE0B55}"/>
          </ac:graphicFrameMkLst>
        </pc:graphicFrameChg>
      </pc:sldChg>
      <pc:sldChg chg="addSp delSp modSp mod modNotesTx">
        <pc:chgData name="Maria Ståhl (Örebro läns idrottsförbund)" userId="6fd24126-a555-4d39-b493-f3a8d766786f" providerId="ADAL" clId="{AA503D01-B599-4128-9801-43C8CD839558}" dt="2019-02-28T12:22:46.113" v="2421"/>
        <pc:sldMkLst>
          <pc:docMk/>
          <pc:sldMk cId="4056281707" sldId="373"/>
        </pc:sldMkLst>
        <pc:spChg chg="mod">
          <ac:chgData name="Maria Ståhl (Örebro läns idrottsförbund)" userId="6fd24126-a555-4d39-b493-f3a8d766786f" providerId="ADAL" clId="{AA503D01-B599-4128-9801-43C8CD839558}" dt="2019-02-28T12:22:46.113" v="2421"/>
          <ac:spMkLst>
            <pc:docMk/>
            <pc:sldMk cId="4056281707" sldId="373"/>
            <ac:spMk id="2" creationId="{00000000-0000-0000-0000-000000000000}"/>
          </ac:spMkLst>
        </pc:spChg>
        <pc:spChg chg="mod">
          <ac:chgData name="Maria Ståhl (Örebro läns idrottsförbund)" userId="6fd24126-a555-4d39-b493-f3a8d766786f" providerId="ADAL" clId="{AA503D01-B599-4128-9801-43C8CD839558}" dt="2019-01-30T10:24:00.110" v="44" actId="20577"/>
          <ac:spMkLst>
            <pc:docMk/>
            <pc:sldMk cId="4056281707" sldId="373"/>
            <ac:spMk id="5" creationId="{00000000-0000-0000-0000-000000000000}"/>
          </ac:spMkLst>
        </pc:spChg>
        <pc:graphicFrameChg chg="del">
          <ac:chgData name="Maria Ståhl (Örebro läns idrottsförbund)" userId="6fd24126-a555-4d39-b493-f3a8d766786f" providerId="ADAL" clId="{AA503D01-B599-4128-9801-43C8CD839558}" dt="2019-01-30T10:23:57.686" v="43" actId="478"/>
          <ac:graphicFrameMkLst>
            <pc:docMk/>
            <pc:sldMk cId="4056281707" sldId="373"/>
            <ac:graphicFrameMk id="6" creationId="{00000000-0000-0000-0000-000000000000}"/>
          </ac:graphicFrameMkLst>
        </pc:graphicFrameChg>
        <pc:graphicFrameChg chg="add">
          <ac:chgData name="Maria Ståhl (Örebro läns idrottsförbund)" userId="6fd24126-a555-4d39-b493-f3a8d766786f" providerId="ADAL" clId="{AA503D01-B599-4128-9801-43C8CD839558}" dt="2019-01-30T10:24:34.425" v="46"/>
          <ac:graphicFrameMkLst>
            <pc:docMk/>
            <pc:sldMk cId="4056281707" sldId="373"/>
            <ac:graphicFrameMk id="7" creationId="{00000000-0008-0000-0A00-000002000000}"/>
          </ac:graphicFrameMkLst>
        </pc:graphicFrameChg>
        <pc:graphicFrameChg chg="add mod">
          <ac:chgData name="Maria Ståhl (Örebro läns idrottsförbund)" userId="6fd24126-a555-4d39-b493-f3a8d766786f" providerId="ADAL" clId="{AA503D01-B599-4128-9801-43C8CD839558}" dt="2019-01-30T10:24:43.647" v="50" actId="14100"/>
          <ac:graphicFrameMkLst>
            <pc:docMk/>
            <pc:sldMk cId="4056281707" sldId="373"/>
            <ac:graphicFrameMk id="8" creationId="{00000000-0008-0000-0A00-000002000000}"/>
          </ac:graphicFrameMkLst>
        </pc:graphicFrameChg>
      </pc:sldChg>
      <pc:sldChg chg="addSp delSp modSp mod modNotesTx">
        <pc:chgData name="Maria Ståhl (Örebro läns idrottsförbund)" userId="6fd24126-a555-4d39-b493-f3a8d766786f" providerId="ADAL" clId="{AA503D01-B599-4128-9801-43C8CD839558}" dt="2019-02-28T12:22:27.058" v="2419" actId="27636"/>
        <pc:sldMkLst>
          <pc:docMk/>
          <pc:sldMk cId="589927088" sldId="375"/>
        </pc:sldMkLst>
        <pc:spChg chg="mod">
          <ac:chgData name="Maria Ståhl (Örebro läns idrottsförbund)" userId="6fd24126-a555-4d39-b493-f3a8d766786f" providerId="ADAL" clId="{AA503D01-B599-4128-9801-43C8CD839558}" dt="2019-02-28T12:22:27.058" v="2419" actId="27636"/>
          <ac:spMkLst>
            <pc:docMk/>
            <pc:sldMk cId="589927088" sldId="375"/>
            <ac:spMk id="2" creationId="{00000000-0000-0000-0000-000000000000}"/>
          </ac:spMkLst>
        </pc:spChg>
        <pc:spChg chg="mod">
          <ac:chgData name="Maria Ståhl (Örebro läns idrottsförbund)" userId="6fd24126-a555-4d39-b493-f3a8d766786f" providerId="ADAL" clId="{AA503D01-B599-4128-9801-43C8CD839558}" dt="2019-02-22T10:12:50.325" v="1353" actId="20577"/>
          <ac:spMkLst>
            <pc:docMk/>
            <pc:sldMk cId="589927088" sldId="375"/>
            <ac:spMk id="4" creationId="{00000000-0000-0000-0000-000000000000}"/>
          </ac:spMkLst>
        </pc:spChg>
        <pc:graphicFrameChg chg="del mod">
          <ac:chgData name="Maria Ståhl (Örebro läns idrottsförbund)" userId="6fd24126-a555-4d39-b493-f3a8d766786f" providerId="ADAL" clId="{AA503D01-B599-4128-9801-43C8CD839558}" dt="2019-02-22T10:12:39.427" v="1349" actId="478"/>
          <ac:graphicFrameMkLst>
            <pc:docMk/>
            <pc:sldMk cId="589927088" sldId="375"/>
            <ac:graphicFrameMk id="5" creationId="{00000000-0000-0000-0000-000000000000}"/>
          </ac:graphicFrameMkLst>
        </pc:graphicFrameChg>
        <pc:graphicFrameChg chg="add mod">
          <ac:chgData name="Maria Ståhl (Örebro läns idrottsförbund)" userId="6fd24126-a555-4d39-b493-f3a8d766786f" providerId="ADAL" clId="{AA503D01-B599-4128-9801-43C8CD839558}" dt="2019-02-22T10:12:56.887" v="1355" actId="14100"/>
          <ac:graphicFrameMkLst>
            <pc:docMk/>
            <pc:sldMk cId="589927088" sldId="375"/>
            <ac:graphicFrameMk id="6" creationId="{00000000-0008-0000-0C00-000002000000}"/>
          </ac:graphicFrameMkLst>
        </pc:graphicFrameChg>
      </pc:sldChg>
      <pc:sldChg chg="addSp delSp modSp mod">
        <pc:chgData name="Maria Ståhl (Örebro läns idrottsförbund)" userId="6fd24126-a555-4d39-b493-f3a8d766786f" providerId="ADAL" clId="{AA503D01-B599-4128-9801-43C8CD839558}" dt="2019-01-30T09:41:31.026" v="20" actId="403"/>
        <pc:sldMkLst>
          <pc:docMk/>
          <pc:sldMk cId="1447473187" sldId="376"/>
        </pc:sldMkLst>
        <pc:spChg chg="mod">
          <ac:chgData name="Maria Ståhl (Örebro läns idrottsförbund)" userId="6fd24126-a555-4d39-b493-f3a8d766786f" providerId="ADAL" clId="{AA503D01-B599-4128-9801-43C8CD839558}" dt="2019-01-30T09:41:08.982" v="11" actId="20577"/>
          <ac:spMkLst>
            <pc:docMk/>
            <pc:sldMk cId="1447473187" sldId="376"/>
            <ac:spMk id="2" creationId="{00000000-0000-0000-0000-000000000000}"/>
          </ac:spMkLst>
        </pc:spChg>
        <pc:spChg chg="mod">
          <ac:chgData name="Maria Ståhl (Örebro läns idrottsförbund)" userId="6fd24126-a555-4d39-b493-f3a8d766786f" providerId="ADAL" clId="{AA503D01-B599-4128-9801-43C8CD839558}" dt="2019-01-30T09:41:18.228" v="15" actId="20577"/>
          <ac:spMkLst>
            <pc:docMk/>
            <pc:sldMk cId="1447473187" sldId="376"/>
            <ac:spMk id="4" creationId="{00000000-0000-0000-0000-000000000000}"/>
          </ac:spMkLst>
        </pc:spChg>
        <pc:graphicFrameChg chg="add mod">
          <ac:chgData name="Maria Ståhl (Örebro läns idrottsförbund)" userId="6fd24126-a555-4d39-b493-f3a8d766786f" providerId="ADAL" clId="{AA503D01-B599-4128-9801-43C8CD839558}" dt="2019-01-30T09:41:31.026" v="20" actId="403"/>
          <ac:graphicFrameMkLst>
            <pc:docMk/>
            <pc:sldMk cId="1447473187" sldId="376"/>
            <ac:graphicFrameMk id="5" creationId="{A7B8438D-098C-41C3-AFC1-6BE443F3F040}"/>
          </ac:graphicFrameMkLst>
        </pc:graphicFrameChg>
        <pc:graphicFrameChg chg="del">
          <ac:chgData name="Maria Ståhl (Örebro läns idrottsförbund)" userId="6fd24126-a555-4d39-b493-f3a8d766786f" providerId="ADAL" clId="{AA503D01-B599-4128-9801-43C8CD839558}" dt="2019-01-30T09:41:14.934" v="12" actId="478"/>
          <ac:graphicFrameMkLst>
            <pc:docMk/>
            <pc:sldMk cId="1447473187" sldId="376"/>
            <ac:graphicFrameMk id="6" creationId="{00000000-0000-0000-0000-000000000000}"/>
          </ac:graphicFrameMkLst>
        </pc:graphicFrameChg>
      </pc:sldChg>
      <pc:sldChg chg="modSp">
        <pc:chgData name="Maria Ståhl (Örebro läns idrottsförbund)" userId="6fd24126-a555-4d39-b493-f3a8d766786f" providerId="ADAL" clId="{AA503D01-B599-4128-9801-43C8CD839558}" dt="2019-02-27T13:29:07.080" v="2401" actId="27636"/>
        <pc:sldMkLst>
          <pc:docMk/>
          <pc:sldMk cId="952123507" sldId="377"/>
        </pc:sldMkLst>
        <pc:spChg chg="mod">
          <ac:chgData name="Maria Ståhl (Örebro läns idrottsförbund)" userId="6fd24126-a555-4d39-b493-f3a8d766786f" providerId="ADAL" clId="{AA503D01-B599-4128-9801-43C8CD839558}" dt="2019-02-27T13:29:07.080" v="2401" actId="27636"/>
          <ac:spMkLst>
            <pc:docMk/>
            <pc:sldMk cId="952123507" sldId="377"/>
            <ac:spMk id="3" creationId="{00000000-0000-0000-0000-000000000000}"/>
          </ac:spMkLst>
        </pc:spChg>
      </pc:sldChg>
      <pc:sldChg chg="modSp">
        <pc:chgData name="Maria Ståhl (Örebro läns idrottsförbund)" userId="6fd24126-a555-4d39-b493-f3a8d766786f" providerId="ADAL" clId="{AA503D01-B599-4128-9801-43C8CD839558}" dt="2019-02-28T12:19:02.359" v="2404" actId="20577"/>
        <pc:sldMkLst>
          <pc:docMk/>
          <pc:sldMk cId="58095820" sldId="379"/>
        </pc:sldMkLst>
        <pc:spChg chg="mod">
          <ac:chgData name="Maria Ståhl (Örebro läns idrottsförbund)" userId="6fd24126-a555-4d39-b493-f3a8d766786f" providerId="ADAL" clId="{AA503D01-B599-4128-9801-43C8CD839558}" dt="2019-02-28T12:19:02.359" v="2404" actId="20577"/>
          <ac:spMkLst>
            <pc:docMk/>
            <pc:sldMk cId="58095820" sldId="379"/>
            <ac:spMk id="4" creationId="{00000000-0000-0000-0000-000000000000}"/>
          </ac:spMkLst>
        </pc:spChg>
      </pc:sldChg>
      <pc:sldChg chg="modSp">
        <pc:chgData name="Maria Ståhl (Örebro läns idrottsförbund)" userId="6fd24126-a555-4d39-b493-f3a8d766786f" providerId="ADAL" clId="{AA503D01-B599-4128-9801-43C8CD839558}" dt="2019-02-27T12:52:21.597" v="2253" actId="20577"/>
        <pc:sldMkLst>
          <pc:docMk/>
          <pc:sldMk cId="2080599017" sldId="380"/>
        </pc:sldMkLst>
        <pc:spChg chg="mod">
          <ac:chgData name="Maria Ståhl (Örebro läns idrottsförbund)" userId="6fd24126-a555-4d39-b493-f3a8d766786f" providerId="ADAL" clId="{AA503D01-B599-4128-9801-43C8CD839558}" dt="2019-02-27T12:52:21.597" v="2253" actId="20577"/>
          <ac:spMkLst>
            <pc:docMk/>
            <pc:sldMk cId="2080599017" sldId="380"/>
            <ac:spMk id="3" creationId="{00000000-0000-0000-0000-000000000000}"/>
          </ac:spMkLst>
        </pc:spChg>
      </pc:sldChg>
      <pc:sldChg chg="add">
        <pc:chgData name="Maria Ståhl (Örebro läns idrottsförbund)" userId="6fd24126-a555-4d39-b493-f3a8d766786f" providerId="ADAL" clId="{AA503D01-B599-4128-9801-43C8CD839558}" dt="2019-01-22T14:22:54.791" v="5"/>
        <pc:sldMkLst>
          <pc:docMk/>
          <pc:sldMk cId="3132864662" sldId="384"/>
        </pc:sldMkLst>
      </pc:sldChg>
      <pc:sldChg chg="addSp delSp modSp mod modNotesTx">
        <pc:chgData name="Maria Ståhl (Örebro läns idrottsförbund)" userId="6fd24126-a555-4d39-b493-f3a8d766786f" providerId="ADAL" clId="{AA503D01-B599-4128-9801-43C8CD839558}" dt="2019-01-30T10:41:31.260" v="173" actId="20577"/>
        <pc:sldMkLst>
          <pc:docMk/>
          <pc:sldMk cId="2305137702" sldId="401"/>
        </pc:sldMkLst>
        <pc:spChg chg="mod">
          <ac:chgData name="Maria Ståhl (Örebro läns idrottsförbund)" userId="6fd24126-a555-4d39-b493-f3a8d766786f" providerId="ADAL" clId="{AA503D01-B599-4128-9801-43C8CD839558}" dt="2019-01-30T10:22:50.681" v="28" actId="20577"/>
          <ac:spMkLst>
            <pc:docMk/>
            <pc:sldMk cId="2305137702" sldId="401"/>
            <ac:spMk id="2" creationId="{00000000-0000-0000-0000-000000000000}"/>
          </ac:spMkLst>
        </pc:spChg>
        <pc:spChg chg="mod">
          <ac:chgData name="Maria Ståhl (Örebro läns idrottsförbund)" userId="6fd24126-a555-4d39-b493-f3a8d766786f" providerId="ADAL" clId="{AA503D01-B599-4128-9801-43C8CD839558}" dt="2019-01-30T10:22:53.407" v="29" actId="20577"/>
          <ac:spMkLst>
            <pc:docMk/>
            <pc:sldMk cId="2305137702" sldId="401"/>
            <ac:spMk id="5" creationId="{00000000-0000-0000-0000-000000000000}"/>
          </ac:spMkLst>
        </pc:spChg>
        <pc:graphicFrameChg chg="del">
          <ac:chgData name="Maria Ståhl (Örebro läns idrottsförbund)" userId="6fd24126-a555-4d39-b493-f3a8d766786f" providerId="ADAL" clId="{AA503D01-B599-4128-9801-43C8CD839558}" dt="2019-01-30T10:22:44.720" v="21" actId="478"/>
          <ac:graphicFrameMkLst>
            <pc:docMk/>
            <pc:sldMk cId="2305137702" sldId="401"/>
            <ac:graphicFrameMk id="6" creationId="{00000000-0000-0000-0000-000000000000}"/>
          </ac:graphicFrameMkLst>
        </pc:graphicFrameChg>
        <pc:graphicFrameChg chg="add">
          <ac:chgData name="Maria Ståhl (Örebro läns idrottsförbund)" userId="6fd24126-a555-4d39-b493-f3a8d766786f" providerId="ADAL" clId="{AA503D01-B599-4128-9801-43C8CD839558}" dt="2019-01-30T10:23:31.968" v="31"/>
          <ac:graphicFrameMkLst>
            <pc:docMk/>
            <pc:sldMk cId="2305137702" sldId="401"/>
            <ac:graphicFrameMk id="7" creationId="{00000000-0008-0000-0A00-000003000000}"/>
          </ac:graphicFrameMkLst>
        </pc:graphicFrameChg>
        <pc:graphicFrameChg chg="add mod">
          <ac:chgData name="Maria Ståhl (Örebro läns idrottsförbund)" userId="6fd24126-a555-4d39-b493-f3a8d766786f" providerId="ADAL" clId="{AA503D01-B599-4128-9801-43C8CD839558}" dt="2019-01-30T10:23:40.746" v="35" actId="14100"/>
          <ac:graphicFrameMkLst>
            <pc:docMk/>
            <pc:sldMk cId="2305137702" sldId="401"/>
            <ac:graphicFrameMk id="8" creationId="{00000000-0008-0000-0A00-000003000000}"/>
          </ac:graphicFrameMkLst>
        </pc:graphicFrameChg>
      </pc:sldChg>
      <pc:sldChg chg="addSp delSp modSp mod modNotesTx">
        <pc:chgData name="Maria Ståhl (Örebro läns idrottsförbund)" userId="6fd24126-a555-4d39-b493-f3a8d766786f" providerId="ADAL" clId="{AA503D01-B599-4128-9801-43C8CD839558}" dt="2019-02-20T12:54:06.732" v="897" actId="1076"/>
        <pc:sldMkLst>
          <pc:docMk/>
          <pc:sldMk cId="4031847501" sldId="402"/>
        </pc:sldMkLst>
        <pc:spChg chg="mod">
          <ac:chgData name="Maria Ståhl (Örebro läns idrottsförbund)" userId="6fd24126-a555-4d39-b493-f3a8d766786f" providerId="ADAL" clId="{AA503D01-B599-4128-9801-43C8CD839558}" dt="2019-02-13T14:54:58.477" v="335" actId="20577"/>
          <ac:spMkLst>
            <pc:docMk/>
            <pc:sldMk cId="4031847501" sldId="402"/>
            <ac:spMk id="2" creationId="{00000000-0000-0000-0000-000000000000}"/>
          </ac:spMkLst>
        </pc:spChg>
        <pc:spChg chg="del">
          <ac:chgData name="Maria Ståhl (Örebro läns idrottsförbund)" userId="6fd24126-a555-4d39-b493-f3a8d766786f" providerId="ADAL" clId="{AA503D01-B599-4128-9801-43C8CD839558}" dt="2019-02-13T14:54:55.907" v="334" actId="478"/>
          <ac:spMkLst>
            <pc:docMk/>
            <pc:sldMk cId="4031847501" sldId="402"/>
            <ac:spMk id="6" creationId="{00000000-0000-0000-0000-000000000000}"/>
          </ac:spMkLst>
        </pc:spChg>
        <pc:spChg chg="del">
          <ac:chgData name="Maria Ståhl (Örebro läns idrottsförbund)" userId="6fd24126-a555-4d39-b493-f3a8d766786f" providerId="ADAL" clId="{AA503D01-B599-4128-9801-43C8CD839558}" dt="2019-02-13T14:54:54.573" v="333" actId="478"/>
          <ac:spMkLst>
            <pc:docMk/>
            <pc:sldMk cId="4031847501" sldId="402"/>
            <ac:spMk id="7" creationId="{00000000-0000-0000-0000-000000000000}"/>
          </ac:spMkLst>
        </pc:spChg>
        <pc:spChg chg="mod">
          <ac:chgData name="Maria Ståhl (Örebro läns idrottsförbund)" userId="6fd24126-a555-4d39-b493-f3a8d766786f" providerId="ADAL" clId="{AA503D01-B599-4128-9801-43C8CD839558}" dt="2019-02-13T14:55:15.662" v="348" actId="20577"/>
          <ac:spMkLst>
            <pc:docMk/>
            <pc:sldMk cId="4031847501" sldId="402"/>
            <ac:spMk id="10" creationId="{00000000-0000-0000-0000-000000000000}"/>
          </ac:spMkLst>
        </pc:spChg>
        <pc:graphicFrameChg chg="add del">
          <ac:chgData name="Maria Ståhl (Örebro läns idrottsförbund)" userId="6fd24126-a555-4d39-b493-f3a8d766786f" providerId="ADAL" clId="{AA503D01-B599-4128-9801-43C8CD839558}" dt="2019-02-19T12:36:16.251" v="482" actId="478"/>
          <ac:graphicFrameMkLst>
            <pc:docMk/>
            <pc:sldMk cId="4031847501" sldId="402"/>
            <ac:graphicFrameMk id="5" creationId="{10D85C1B-A87B-4DC6-BC8B-B3EFE8C0FB23}"/>
          </ac:graphicFrameMkLst>
        </pc:graphicFrameChg>
        <pc:graphicFrameChg chg="add mod">
          <ac:chgData name="Maria Ståhl (Örebro läns idrottsförbund)" userId="6fd24126-a555-4d39-b493-f3a8d766786f" providerId="ADAL" clId="{AA503D01-B599-4128-9801-43C8CD839558}" dt="2019-02-20T12:54:06.732" v="897" actId="1076"/>
          <ac:graphicFrameMkLst>
            <pc:docMk/>
            <pc:sldMk cId="4031847501" sldId="402"/>
            <ac:graphicFrameMk id="5" creationId="{1BACA2E1-5DB0-4929-AA15-FD7FDE0C767F}"/>
          </ac:graphicFrameMkLst>
        </pc:graphicFrameChg>
        <pc:graphicFrameChg chg="add del mod">
          <ac:chgData name="Maria Ståhl (Örebro läns idrottsförbund)" userId="6fd24126-a555-4d39-b493-f3a8d766786f" providerId="ADAL" clId="{AA503D01-B599-4128-9801-43C8CD839558}" dt="2019-02-20T12:53:56.979" v="892" actId="478"/>
          <ac:graphicFrameMkLst>
            <pc:docMk/>
            <pc:sldMk cId="4031847501" sldId="402"/>
            <ac:graphicFrameMk id="6" creationId="{14666142-0D1B-4252-9D7E-3A381C86C374}"/>
          </ac:graphicFrameMkLst>
        </pc:graphicFrameChg>
        <pc:graphicFrameChg chg="del">
          <ac:chgData name="Maria Ståhl (Örebro läns idrottsförbund)" userId="6fd24126-a555-4d39-b493-f3a8d766786f" providerId="ADAL" clId="{AA503D01-B599-4128-9801-43C8CD839558}" dt="2019-02-13T14:54:49.302" v="330" actId="478"/>
          <ac:graphicFrameMkLst>
            <pc:docMk/>
            <pc:sldMk cId="4031847501" sldId="402"/>
            <ac:graphicFrameMk id="8" creationId="{00000000-0000-0000-0000-000000000000}"/>
          </ac:graphicFrameMkLst>
        </pc:graphicFrameChg>
        <pc:graphicFrameChg chg="add del mod">
          <ac:chgData name="Maria Ståhl (Örebro läns idrottsförbund)" userId="6fd24126-a555-4d39-b493-f3a8d766786f" providerId="ADAL" clId="{AA503D01-B599-4128-9801-43C8CD839558}" dt="2019-02-19T12:35:43.661" v="479" actId="478"/>
          <ac:graphicFrameMkLst>
            <pc:docMk/>
            <pc:sldMk cId="4031847501" sldId="402"/>
            <ac:graphicFrameMk id="9" creationId="{14666142-0D1B-4252-9D7E-3A381C86C374}"/>
          </ac:graphicFrameMkLst>
        </pc:graphicFrameChg>
        <pc:graphicFrameChg chg="del modGraphic">
          <ac:chgData name="Maria Ståhl (Örebro läns idrottsförbund)" userId="6fd24126-a555-4d39-b493-f3a8d766786f" providerId="ADAL" clId="{AA503D01-B599-4128-9801-43C8CD839558}" dt="2019-02-13T14:54:53.054" v="332" actId="478"/>
          <ac:graphicFrameMkLst>
            <pc:docMk/>
            <pc:sldMk cId="4031847501" sldId="402"/>
            <ac:graphicFrameMk id="12" creationId="{00000000-0000-0000-0000-000000000000}"/>
          </ac:graphicFrameMkLst>
        </pc:graphicFrameChg>
      </pc:sldChg>
      <pc:sldChg chg="add del modNotesTx">
        <pc:chgData name="Maria Ståhl (Örebro läns idrottsförbund)" userId="6fd24126-a555-4d39-b493-f3a8d766786f" providerId="ADAL" clId="{AA503D01-B599-4128-9801-43C8CD839558}" dt="2019-02-19T12:24:47.974" v="478" actId="20577"/>
        <pc:sldMkLst>
          <pc:docMk/>
          <pc:sldMk cId="27537509" sldId="411"/>
        </pc:sldMkLst>
      </pc:sldChg>
      <pc:sldChg chg="addSp modNotesTx">
        <pc:chgData name="Maria Ståhl (Örebro läns idrottsförbund)" userId="6fd24126-a555-4d39-b493-f3a8d766786f" providerId="ADAL" clId="{AA503D01-B599-4128-9801-43C8CD839558}" dt="2019-02-27T13:28:25.412" v="2399" actId="20577"/>
        <pc:sldMkLst>
          <pc:docMk/>
          <pc:sldMk cId="3914392273" sldId="422"/>
        </pc:sldMkLst>
        <pc:spChg chg="add">
          <ac:chgData name="Maria Ståhl (Örebro läns idrottsförbund)" userId="6fd24126-a555-4d39-b493-f3a8d766786f" providerId="ADAL" clId="{AA503D01-B599-4128-9801-43C8CD839558}" dt="2019-02-26T14:50:31.835" v="1984"/>
          <ac:spMkLst>
            <pc:docMk/>
            <pc:sldMk cId="3914392273" sldId="422"/>
            <ac:spMk id="7" creationId="{D1BE2DB2-DA29-4916-80D7-BF5459558724}"/>
          </ac:spMkLst>
        </pc:spChg>
      </pc:sldChg>
      <pc:sldChg chg="add">
        <pc:chgData name="Maria Ståhl (Örebro läns idrottsförbund)" userId="6fd24126-a555-4d39-b493-f3a8d766786f" providerId="ADAL" clId="{AA503D01-B599-4128-9801-43C8CD839558}" dt="2019-02-19T09:55:07.432" v="349"/>
        <pc:sldMkLst>
          <pc:docMk/>
          <pc:sldMk cId="2272223244" sldId="423"/>
        </pc:sldMkLst>
      </pc:sldChg>
      <pc:sldChg chg="addSp delSp modSp add mod modNotesTx">
        <pc:chgData name="Maria Ståhl (Örebro läns idrottsförbund)" userId="6fd24126-a555-4d39-b493-f3a8d766786f" providerId="ADAL" clId="{AA503D01-B599-4128-9801-43C8CD839558}" dt="2019-02-20T13:22:00.176" v="913" actId="20577"/>
        <pc:sldMkLst>
          <pc:docMk/>
          <pc:sldMk cId="256090333" sldId="426"/>
        </pc:sldMkLst>
        <pc:spChg chg="add del mod">
          <ac:chgData name="Maria Ståhl (Örebro läns idrottsförbund)" userId="6fd24126-a555-4d39-b493-f3a8d766786f" providerId="ADAL" clId="{AA503D01-B599-4128-9801-43C8CD839558}" dt="2019-02-20T13:06:53.045" v="905"/>
          <ac:spMkLst>
            <pc:docMk/>
            <pc:sldMk cId="256090333" sldId="426"/>
            <ac:spMk id="3" creationId="{6E97CDEF-5E8F-4129-BC2E-AD9F38CF9BCC}"/>
          </ac:spMkLst>
        </pc:spChg>
        <pc:graphicFrameChg chg="modGraphic">
          <ac:chgData name="Maria Ståhl (Örebro läns idrottsförbund)" userId="6fd24126-a555-4d39-b493-f3a8d766786f" providerId="ADAL" clId="{AA503D01-B599-4128-9801-43C8CD839558}" dt="2019-02-19T10:00:16.209" v="391" actId="20577"/>
          <ac:graphicFrameMkLst>
            <pc:docMk/>
            <pc:sldMk cId="256090333" sldId="426"/>
            <ac:graphicFrameMk id="5" creationId="{3B5F74A7-1324-43D6-908A-C3A8B622A85B}"/>
          </ac:graphicFrameMkLst>
        </pc:graphicFrameChg>
        <pc:graphicFrameChg chg="del">
          <ac:chgData name="Maria Ståhl (Örebro läns idrottsförbund)" userId="6fd24126-a555-4d39-b493-f3a8d766786f" providerId="ADAL" clId="{AA503D01-B599-4128-9801-43C8CD839558}" dt="2019-02-20T13:06:45.500" v="903" actId="478"/>
          <ac:graphicFrameMkLst>
            <pc:docMk/>
            <pc:sldMk cId="256090333" sldId="426"/>
            <ac:graphicFrameMk id="7" creationId="{AD30AE29-B841-491E-8C8A-D7334A0915F4}"/>
          </ac:graphicFrameMkLst>
        </pc:graphicFrameChg>
        <pc:graphicFrameChg chg="add mod">
          <ac:chgData name="Maria Ståhl (Örebro läns idrottsförbund)" userId="6fd24126-a555-4d39-b493-f3a8d766786f" providerId="ADAL" clId="{AA503D01-B599-4128-9801-43C8CD839558}" dt="2019-02-20T13:06:58.594" v="908" actId="1076"/>
          <ac:graphicFrameMkLst>
            <pc:docMk/>
            <pc:sldMk cId="256090333" sldId="426"/>
            <ac:graphicFrameMk id="8" creationId="{097FC2AD-618C-4741-8B04-A5F32B49D561}"/>
          </ac:graphicFrameMkLst>
        </pc:graphicFrameChg>
      </pc:sldChg>
      <pc:sldChg chg="modSp add modNotesTx">
        <pc:chgData name="Maria Ståhl (Örebro läns idrottsförbund)" userId="6fd24126-a555-4d39-b493-f3a8d766786f" providerId="ADAL" clId="{AA503D01-B599-4128-9801-43C8CD839558}" dt="2019-02-20T13:22:20.806" v="918" actId="20577"/>
        <pc:sldMkLst>
          <pc:docMk/>
          <pc:sldMk cId="1330286646" sldId="428"/>
        </pc:sldMkLst>
        <pc:graphicFrameChg chg="modGraphic">
          <ac:chgData name="Maria Ståhl (Örebro läns idrottsförbund)" userId="6fd24126-a555-4d39-b493-f3a8d766786f" providerId="ADAL" clId="{AA503D01-B599-4128-9801-43C8CD839558}" dt="2019-02-19T10:06:50.456" v="421" actId="20577"/>
          <ac:graphicFrameMkLst>
            <pc:docMk/>
            <pc:sldMk cId="1330286646" sldId="428"/>
            <ac:graphicFrameMk id="6" creationId="{18C26EE0-BFFC-48FB-9C7B-60959E7BF57A}"/>
          </ac:graphicFrameMkLst>
        </pc:graphicFrameChg>
      </pc:sldChg>
      <pc:sldChg chg="addSp delSp add mod modNotesTx">
        <pc:chgData name="Maria Ståhl (Örebro läns idrottsförbund)" userId="6fd24126-a555-4d39-b493-f3a8d766786f" providerId="ADAL" clId="{AA503D01-B599-4128-9801-43C8CD839558}" dt="2019-02-19T15:43:47.760" v="891" actId="20577"/>
        <pc:sldMkLst>
          <pc:docMk/>
          <pc:sldMk cId="3553125636" sldId="429"/>
        </pc:sldMkLst>
        <pc:graphicFrameChg chg="del">
          <ac:chgData name="Maria Ståhl (Örebro läns idrottsförbund)" userId="6fd24126-a555-4d39-b493-f3a8d766786f" providerId="ADAL" clId="{AA503D01-B599-4128-9801-43C8CD839558}" dt="2019-02-19T10:08:38.540" v="422" actId="478"/>
          <ac:graphicFrameMkLst>
            <pc:docMk/>
            <pc:sldMk cId="3553125636" sldId="429"/>
            <ac:graphicFrameMk id="6" creationId="{42C20AAA-5823-4043-8218-8A10513BCC60}"/>
          </ac:graphicFrameMkLst>
        </pc:graphicFrameChg>
        <pc:graphicFrameChg chg="add">
          <ac:chgData name="Maria Ståhl (Örebro läns idrottsförbund)" userId="6fd24126-a555-4d39-b493-f3a8d766786f" providerId="ADAL" clId="{AA503D01-B599-4128-9801-43C8CD839558}" dt="2019-02-19T10:08:41.779" v="424"/>
          <ac:graphicFrameMkLst>
            <pc:docMk/>
            <pc:sldMk cId="3553125636" sldId="429"/>
            <ac:graphicFrameMk id="9" creationId="{5B59F1A7-2294-42E3-A05E-1B32D1E009B4}"/>
          </ac:graphicFrameMkLst>
        </pc:graphicFrameChg>
      </pc:sldChg>
      <pc:sldChg chg="addSp delSp modSp add mod modNotesTx">
        <pc:chgData name="Maria Ståhl (Örebro läns idrottsförbund)" userId="6fd24126-a555-4d39-b493-f3a8d766786f" providerId="ADAL" clId="{AA503D01-B599-4128-9801-43C8CD839558}" dt="2019-02-20T14:24:29.409" v="1119" actId="20577"/>
        <pc:sldMkLst>
          <pc:docMk/>
          <pc:sldMk cId="1263639311" sldId="431"/>
        </pc:sldMkLst>
        <pc:graphicFrameChg chg="del mod">
          <ac:chgData name="Maria Ståhl (Örebro läns idrottsförbund)" userId="6fd24126-a555-4d39-b493-f3a8d766786f" providerId="ADAL" clId="{AA503D01-B599-4128-9801-43C8CD839558}" dt="2019-02-20T13:06:28.186" v="899" actId="478"/>
          <ac:graphicFrameMkLst>
            <pc:docMk/>
            <pc:sldMk cId="1263639311" sldId="431"/>
            <ac:graphicFrameMk id="6" creationId="{40831108-5C74-49ED-A3F8-1F34B52E83C1}"/>
          </ac:graphicFrameMkLst>
        </pc:graphicFrameChg>
        <pc:graphicFrameChg chg="modGraphic">
          <ac:chgData name="Maria Ståhl (Örebro läns idrottsförbund)" userId="6fd24126-a555-4d39-b493-f3a8d766786f" providerId="ADAL" clId="{AA503D01-B599-4128-9801-43C8CD839558}" dt="2019-02-19T10:10:59.035" v="452" actId="20577"/>
          <ac:graphicFrameMkLst>
            <pc:docMk/>
            <pc:sldMk cId="1263639311" sldId="431"/>
            <ac:graphicFrameMk id="7" creationId="{E3E3C907-501E-4FC5-9782-A06C218E1A97}"/>
          </ac:graphicFrameMkLst>
        </pc:graphicFrameChg>
        <pc:graphicFrameChg chg="add mod">
          <ac:chgData name="Maria Ståhl (Örebro läns idrottsförbund)" userId="6fd24126-a555-4d39-b493-f3a8d766786f" providerId="ADAL" clId="{AA503D01-B599-4128-9801-43C8CD839558}" dt="2019-02-20T13:06:31.578" v="902" actId="1076"/>
          <ac:graphicFrameMkLst>
            <pc:docMk/>
            <pc:sldMk cId="1263639311" sldId="431"/>
            <ac:graphicFrameMk id="9" creationId="{40831108-5C74-49ED-A3F8-1F34B52E83C1}"/>
          </ac:graphicFrameMkLst>
        </pc:graphicFrameChg>
      </pc:sldChg>
      <pc:sldChg chg="addSp delSp modSp add mod modNotesTx">
        <pc:chgData name="Maria Ståhl (Örebro läns idrottsförbund)" userId="6fd24126-a555-4d39-b493-f3a8d766786f" providerId="ADAL" clId="{AA503D01-B599-4128-9801-43C8CD839558}" dt="2019-02-20T14:25:37.449" v="1151" actId="20577"/>
        <pc:sldMkLst>
          <pc:docMk/>
          <pc:sldMk cId="4213039508" sldId="432"/>
        </pc:sldMkLst>
        <pc:spChg chg="add del mod">
          <ac:chgData name="Maria Ståhl (Örebro läns idrottsförbund)" userId="6fd24126-a555-4d39-b493-f3a8d766786f" providerId="ADAL" clId="{AA503D01-B599-4128-9801-43C8CD839558}" dt="2019-02-19T10:11:49.355" v="455"/>
          <ac:spMkLst>
            <pc:docMk/>
            <pc:sldMk cId="4213039508" sldId="432"/>
            <ac:spMk id="3" creationId="{CDE6AD34-46EB-497C-B98D-75EEFB077622}"/>
          </ac:spMkLst>
        </pc:spChg>
        <pc:graphicFrameChg chg="add mod">
          <ac:chgData name="Maria Ståhl (Örebro läns idrottsförbund)" userId="6fd24126-a555-4d39-b493-f3a8d766786f" providerId="ADAL" clId="{AA503D01-B599-4128-9801-43C8CD839558}" dt="2019-02-19T10:11:53.330" v="457" actId="1076"/>
          <ac:graphicFrameMkLst>
            <pc:docMk/>
            <pc:sldMk cId="4213039508" sldId="432"/>
            <ac:graphicFrameMk id="9" creationId="{B5E18450-9907-4C67-8721-361D801019DE}"/>
          </ac:graphicFrameMkLst>
        </pc:graphicFrameChg>
        <pc:graphicFrameChg chg="del">
          <ac:chgData name="Maria Ståhl (Örebro läns idrottsförbund)" userId="6fd24126-a555-4d39-b493-f3a8d766786f" providerId="ADAL" clId="{AA503D01-B599-4128-9801-43C8CD839558}" dt="2019-02-19T10:11:05.298" v="453" actId="478"/>
          <ac:graphicFrameMkLst>
            <pc:docMk/>
            <pc:sldMk cId="4213039508" sldId="432"/>
            <ac:graphicFrameMk id="10" creationId="{C4CE9C94-ABA0-4CC6-8C1A-BEC86DF1373E}"/>
          </ac:graphicFrameMkLst>
        </pc:graphicFrameChg>
      </pc:sldChg>
      <pc:sldChg chg="addSp delSp modSp add mod modNotesTx">
        <pc:chgData name="Maria Ståhl (Örebro läns idrottsförbund)" userId="6fd24126-a555-4d39-b493-f3a8d766786f" providerId="ADAL" clId="{AA503D01-B599-4128-9801-43C8CD839558}" dt="2019-02-20T14:27:33.456" v="1308" actId="20577"/>
        <pc:sldMkLst>
          <pc:docMk/>
          <pc:sldMk cId="4282535946" sldId="433"/>
        </pc:sldMkLst>
        <pc:spChg chg="mod">
          <ac:chgData name="Maria Ståhl (Örebro läns idrottsförbund)" userId="6fd24126-a555-4d39-b493-f3a8d766786f" providerId="ADAL" clId="{AA503D01-B599-4128-9801-43C8CD839558}" dt="2019-02-19T09:55:17.271" v="356" actId="20577"/>
          <ac:spMkLst>
            <pc:docMk/>
            <pc:sldMk cId="4282535946" sldId="433"/>
            <ac:spMk id="2" creationId="{8F8111DD-587F-45B4-810E-FE62118E2AA3}"/>
          </ac:spMkLst>
        </pc:spChg>
        <pc:spChg chg="add del mod">
          <ac:chgData name="Maria Ståhl (Örebro läns idrottsförbund)" userId="6fd24126-a555-4d39-b493-f3a8d766786f" providerId="ADAL" clId="{AA503D01-B599-4128-9801-43C8CD839558}" dt="2019-02-19T10:13:02.952" v="460"/>
          <ac:spMkLst>
            <pc:docMk/>
            <pc:sldMk cId="4282535946" sldId="433"/>
            <ac:spMk id="3" creationId="{1ACA97AC-A1A2-43F4-B821-AB09E733B59D}"/>
          </ac:spMkLst>
        </pc:spChg>
        <pc:graphicFrameChg chg="add mod">
          <ac:chgData name="Maria Ståhl (Örebro läns idrottsförbund)" userId="6fd24126-a555-4d39-b493-f3a8d766786f" providerId="ADAL" clId="{AA503D01-B599-4128-9801-43C8CD839558}" dt="2019-02-19T10:13:11.340" v="462" actId="1076"/>
          <ac:graphicFrameMkLst>
            <pc:docMk/>
            <pc:sldMk cId="4282535946" sldId="433"/>
            <ac:graphicFrameMk id="9" creationId="{66BCABE8-7381-49F2-8DD3-B87AF2098738}"/>
          </ac:graphicFrameMkLst>
        </pc:graphicFrameChg>
        <pc:graphicFrameChg chg="del">
          <ac:chgData name="Maria Ståhl (Örebro läns idrottsförbund)" userId="6fd24126-a555-4d39-b493-f3a8d766786f" providerId="ADAL" clId="{AA503D01-B599-4128-9801-43C8CD839558}" dt="2019-02-19T10:12:00.668" v="458" actId="478"/>
          <ac:graphicFrameMkLst>
            <pc:docMk/>
            <pc:sldMk cId="4282535946" sldId="433"/>
            <ac:graphicFrameMk id="10" creationId="{8E640E32-8ECA-4FE4-ADF4-FD1F654861D2}"/>
          </ac:graphicFrameMkLst>
        </pc:graphicFrameChg>
      </pc:sldChg>
      <pc:sldChg chg="addSp delSp modSp add mod modNotesTx">
        <pc:chgData name="Maria Ståhl (Örebro läns idrottsförbund)" userId="6fd24126-a555-4d39-b493-f3a8d766786f" providerId="ADAL" clId="{AA503D01-B599-4128-9801-43C8CD839558}" dt="2019-02-20T14:23:33.527" v="1101" actId="20577"/>
        <pc:sldMkLst>
          <pc:docMk/>
          <pc:sldMk cId="3590382183" sldId="434"/>
        </pc:sldMkLst>
        <pc:graphicFrameChg chg="del mod">
          <ac:chgData name="Maria Ståhl (Örebro läns idrottsförbund)" userId="6fd24126-a555-4d39-b493-f3a8d766786f" providerId="ADAL" clId="{AA503D01-B599-4128-9801-43C8CD839558}" dt="2019-02-19T10:08:47.678" v="426" actId="478"/>
          <ac:graphicFrameMkLst>
            <pc:docMk/>
            <pc:sldMk cId="3590382183" sldId="434"/>
            <ac:graphicFrameMk id="6" creationId="{E38BE2A7-9C25-4BFD-B02D-1F5BA0468BB9}"/>
          </ac:graphicFrameMkLst>
        </pc:graphicFrameChg>
        <pc:graphicFrameChg chg="add">
          <ac:chgData name="Maria Ståhl (Örebro läns idrottsförbund)" userId="6fd24126-a555-4d39-b493-f3a8d766786f" providerId="ADAL" clId="{AA503D01-B599-4128-9801-43C8CD839558}" dt="2019-02-19T10:09:33.314" v="428"/>
          <ac:graphicFrameMkLst>
            <pc:docMk/>
            <pc:sldMk cId="3590382183" sldId="434"/>
            <ac:graphicFrameMk id="7" creationId="{A3D77F9D-6767-49CD-8859-B626CB53B702}"/>
          </ac:graphicFrameMkLst>
        </pc:graphicFrameChg>
      </pc:sldChg>
      <pc:sldChg chg="add">
        <pc:chgData name="Maria Ståhl (Örebro läns idrottsförbund)" userId="6fd24126-a555-4d39-b493-f3a8d766786f" providerId="ADAL" clId="{AA503D01-B599-4128-9801-43C8CD839558}" dt="2019-02-19T09:55:07.432" v="349"/>
        <pc:sldMkLst>
          <pc:docMk/>
          <pc:sldMk cId="3220879624" sldId="435"/>
        </pc:sldMkLst>
      </pc:sldChg>
      <pc:sldChg chg="addSp delSp modSp add mod modNotesTx">
        <pc:chgData name="Maria Ståhl (Örebro läns idrottsförbund)" userId="6fd24126-a555-4d39-b493-f3a8d766786f" providerId="ADAL" clId="{AA503D01-B599-4128-9801-43C8CD839558}" dt="2019-02-26T14:50:09.436" v="1983" actId="20577"/>
        <pc:sldMkLst>
          <pc:docMk/>
          <pc:sldMk cId="4248741586" sldId="436"/>
        </pc:sldMkLst>
        <pc:spChg chg="mod">
          <ac:chgData name="Maria Ståhl (Örebro läns idrottsförbund)" userId="6fd24126-a555-4d39-b493-f3a8d766786f" providerId="ADAL" clId="{AA503D01-B599-4128-9801-43C8CD839558}" dt="2019-02-22T08:12:19.700" v="1338" actId="20577"/>
          <ac:spMkLst>
            <pc:docMk/>
            <pc:sldMk cId="4248741586" sldId="436"/>
            <ac:spMk id="2" creationId="{20810350-7F88-435B-8D53-1D2E76018564}"/>
          </ac:spMkLst>
        </pc:spChg>
        <pc:spChg chg="del">
          <ac:chgData name="Maria Ståhl (Örebro läns idrottsförbund)" userId="6fd24126-a555-4d39-b493-f3a8d766786f" providerId="ADAL" clId="{AA503D01-B599-4128-9801-43C8CD839558}" dt="2019-02-25T12:33:50.123" v="1357"/>
          <ac:spMkLst>
            <pc:docMk/>
            <pc:sldMk cId="4248741586" sldId="436"/>
            <ac:spMk id="3" creationId="{DED38B5E-22FD-49F8-BBF9-AB3228483458}"/>
          </ac:spMkLst>
        </pc:spChg>
        <pc:spChg chg="add">
          <ac:chgData name="Maria Ståhl (Örebro läns idrottsförbund)" userId="6fd24126-a555-4d39-b493-f3a8d766786f" providerId="ADAL" clId="{AA503D01-B599-4128-9801-43C8CD839558}" dt="2019-02-26T14:50:04.160" v="1978"/>
          <ac:spMkLst>
            <pc:docMk/>
            <pc:sldMk cId="4248741586" sldId="436"/>
            <ac:spMk id="5" creationId="{61ACAF98-B191-45D3-87D0-865C79A6B95E}"/>
          </ac:spMkLst>
        </pc:spChg>
        <pc:graphicFrameChg chg="add mod">
          <ac:chgData name="Maria Ståhl (Örebro läns idrottsförbund)" userId="6fd24126-a555-4d39-b493-f3a8d766786f" providerId="ADAL" clId="{AA503D01-B599-4128-9801-43C8CD839558}" dt="2019-02-26T14:50:09.436" v="1983" actId="20577"/>
          <ac:graphicFrameMkLst>
            <pc:docMk/>
            <pc:sldMk cId="4248741586" sldId="436"/>
            <ac:graphicFrameMk id="4" creationId="{285981BC-51E1-49C6-AFE6-3FC599B33BD6}"/>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Askersund/Askersund%20hyperl&#228;nkar%20kommunrapport%202018.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Data/Trendfil%20Liv%20och%20h&#228;lsa_&#214;LIF.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https://svenskidrott.sharepoint.com/sites/rebroLnsIdrottsfrbund/Delade%20dokument/Gemensamt/kommunteam/2018/Data/Trendfil%20Liv%20och%20h&#228;lsa_&#214;LIF.xlsx" TargetMode="External"/></Relationships>
</file>

<file path=ppt/charts/_rels/chart12.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Kumla/Kumla%20hyperl&#228;nkar%20kommunrapport.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Kumla/Kumla%20hyperl&#228;nkar%20kommunrapport.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Data/Trendfil%20Liv%20och%20h&#228;lsa_&#214;LIF.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Kumla/Kumla%20hyperl&#228;nkar%20kommunrapport.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Kumla/Kumla%20hyperl&#228;nkar%20kommunrapport.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https://svenskidrott.sharepoint.com/sites/rebroLnsIdrottsfrbund/Delade%20dokument/Gemensamt/kommunteam/2018/Kumla/Kumla%20hyperl&#228;nkar%20kommunrapport.xlsx" TargetMode="External"/></Relationships>
</file>

<file path=ppt/charts/_rels/chart18.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Kumla/Kumla%20hyperl&#228;nkar%20kommunrapport.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https://svenskidrott.sharepoint.com/sites/rebroLnsIdrottsfrbund/Delade%20dokument/Gemensamt/kommunteam/2018/Kumla/Kumla%20hyperl&#228;nkar%20kommunrapport.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https://svenskidrott.sharepoint.com/sites/rebroLnsIdrottsfrbund/Delade%20dokument/Gemensamt/kommunteam/2018/Kumla/Kumla%20hyperl&#228;nkar%20kommunrapport.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https://svenskidrott.sharepoint.com/sites/rebroLnsIdrottsfrbund/Delade%20dokument/Gemensamt/kommunteam/2018/Kumla/Kumla%20hyperl&#228;nkar%20kommunrapport.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https://svenskidrott.sharepoint.com/sites/rebroLnsIdrottsfrbund/Delade%20dokument/Gemensamt/kommunteam/2018/Kumla/Kumla%20hyperl&#228;nkar%20kommunrapport.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https://svenskidrott.sharepoint.com/sites/rebroLnsIdrottsfrbund/Delade%20dokument/Gemensamt/kommunteam/2018/Kumla/Kumla%20hyperl&#228;nkar%20kommunrapport.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https://svenskidrott.sharepoint.com/sites/rebroLnsIdrottsfrbund/Delade%20dokument/Gemensamt/kommunteam/2018/Kumla/Kumla%20hyperl&#228;nkar%20kommunrapport.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JOKADF12\Desktop\Egna%20arbetsdokument\Datafiler%20LOHU\Diagram%20LoHU.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JOKADF12\Desktop\Egna%20arbetsdokument\Datafiler%20LOHU\Diagram%20LoHU.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3.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3" Type="http://schemas.openxmlformats.org/officeDocument/2006/relationships/oleObject" Target="https://svenskidrott.sharepoint.com/sites/rebroLnsIdrottsfrbund/Delade%20dokument/Gemensamt/kommunteam/2018/Data/BMI-ELSA-l&#228;nets%20samtliga%20kommuner%202017-2018.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Barn i ekonomiskt utsatta hushåll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Barnfattigdom!$J$17</c:f>
              <c:strCache>
                <c:ptCount val="1"/>
                <c:pt idx="0">
                  <c:v>2011 (%)</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Barnfattigdom!$K$16:$W$16</c:f>
              <c:strCache>
                <c:ptCount val="6"/>
                <c:pt idx="0">
                  <c:v>Örebro län</c:v>
                </c:pt>
                <c:pt idx="1">
                  <c:v>Lekeberg</c:v>
                </c:pt>
                <c:pt idx="2">
                  <c:v>Laxå</c:v>
                </c:pt>
                <c:pt idx="3">
                  <c:v>Hallsberg</c:v>
                </c:pt>
                <c:pt idx="4">
                  <c:v>Kumla</c:v>
                </c:pt>
                <c:pt idx="5">
                  <c:v>Askersund</c:v>
                </c:pt>
              </c:strCache>
            </c:strRef>
          </c:cat>
          <c:val>
            <c:numRef>
              <c:f>Barnfattigdom!$K$17:$W$17</c:f>
              <c:numCache>
                <c:formatCode>General</c:formatCode>
                <c:ptCount val="6"/>
                <c:pt idx="0">
                  <c:v>12</c:v>
                </c:pt>
                <c:pt idx="1">
                  <c:v>5.8</c:v>
                </c:pt>
                <c:pt idx="2">
                  <c:v>3.1</c:v>
                </c:pt>
                <c:pt idx="3">
                  <c:v>9.6999999999999993</c:v>
                </c:pt>
                <c:pt idx="4">
                  <c:v>8.5</c:v>
                </c:pt>
                <c:pt idx="5">
                  <c:v>7.6</c:v>
                </c:pt>
              </c:numCache>
            </c:numRef>
          </c:val>
          <c:extLst>
            <c:ext xmlns:c16="http://schemas.microsoft.com/office/drawing/2014/chart" uri="{C3380CC4-5D6E-409C-BE32-E72D297353CC}">
              <c16:uniqueId val="{00000000-354D-4C4E-B915-0944BA351D31}"/>
            </c:ext>
          </c:extLst>
        </c:ser>
        <c:ser>
          <c:idx val="1"/>
          <c:order val="1"/>
          <c:tx>
            <c:strRef>
              <c:f>Barnfattigdom!$J$18</c:f>
              <c:strCache>
                <c:ptCount val="1"/>
                <c:pt idx="0">
                  <c:v>2016 (%)</c:v>
                </c:pt>
              </c:strCache>
            </c:strRef>
          </c:tx>
          <c:spPr>
            <a:solidFill>
              <a:srgbClr val="0090D4"/>
            </a:solidFill>
            <a:ln>
              <a:solidFill>
                <a:srgbClr val="0090D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Barnfattigdom!$K$16:$W$16</c:f>
              <c:strCache>
                <c:ptCount val="6"/>
                <c:pt idx="0">
                  <c:v>Örebro län</c:v>
                </c:pt>
                <c:pt idx="1">
                  <c:v>Lekeberg</c:v>
                </c:pt>
                <c:pt idx="2">
                  <c:v>Laxå</c:v>
                </c:pt>
                <c:pt idx="3">
                  <c:v>Hallsberg</c:v>
                </c:pt>
                <c:pt idx="4">
                  <c:v>Kumla</c:v>
                </c:pt>
                <c:pt idx="5">
                  <c:v>Askersund</c:v>
                </c:pt>
              </c:strCache>
            </c:strRef>
          </c:cat>
          <c:val>
            <c:numRef>
              <c:f>Barnfattigdom!$K$18:$W$18</c:f>
              <c:numCache>
                <c:formatCode>General</c:formatCode>
                <c:ptCount val="6"/>
                <c:pt idx="0">
                  <c:v>10.8</c:v>
                </c:pt>
                <c:pt idx="1">
                  <c:v>3.4</c:v>
                </c:pt>
                <c:pt idx="2">
                  <c:v>8.6999999999999993</c:v>
                </c:pt>
                <c:pt idx="3">
                  <c:v>5.9</c:v>
                </c:pt>
                <c:pt idx="4">
                  <c:v>7.1</c:v>
                </c:pt>
                <c:pt idx="5">
                  <c:v>6.3</c:v>
                </c:pt>
              </c:numCache>
            </c:numRef>
          </c:val>
          <c:extLst>
            <c:ext xmlns:c16="http://schemas.microsoft.com/office/drawing/2014/chart" uri="{C3380CC4-5D6E-409C-BE32-E72D297353CC}">
              <c16:uniqueId val="{00000001-354D-4C4E-B915-0944BA351D31}"/>
            </c:ext>
          </c:extLst>
        </c:ser>
        <c:dLbls>
          <c:dLblPos val="outEnd"/>
          <c:showLegendKey val="0"/>
          <c:showVal val="1"/>
          <c:showCatName val="0"/>
          <c:showSerName val="0"/>
          <c:showPercent val="0"/>
          <c:showBubbleSize val="0"/>
        </c:dLbls>
        <c:gapWidth val="219"/>
        <c:overlap val="-27"/>
        <c:axId val="658701528"/>
        <c:axId val="658705464"/>
      </c:barChart>
      <c:catAx>
        <c:axId val="658701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58705464"/>
        <c:crosses val="autoZero"/>
        <c:auto val="1"/>
        <c:lblAlgn val="ctr"/>
        <c:lblOffset val="100"/>
        <c:noMultiLvlLbl val="0"/>
      </c:catAx>
      <c:valAx>
        <c:axId val="658705464"/>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58701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Andel med god hälsa 30-69 år - 2004-2017 - Totalt (södra länsdelen)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'Dia_allmän hälsa (30-69)'!$A$36</c:f>
              <c:strCache>
                <c:ptCount val="1"/>
                <c:pt idx="0">
                  <c:v>Askersunds kommun</c:v>
                </c:pt>
              </c:strCache>
            </c:strRef>
          </c:tx>
          <c:spPr>
            <a:ln w="28575" cap="rnd">
              <a:solidFill>
                <a:schemeClr val="accent1"/>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(30-69)'!$B$36:$E$36</c:f>
              <c:numCache>
                <c:formatCode>0</c:formatCode>
                <c:ptCount val="4"/>
                <c:pt idx="0">
                  <c:v>69.696332285163294</c:v>
                </c:pt>
                <c:pt idx="1">
                  <c:v>70.5783849851708</c:v>
                </c:pt>
                <c:pt idx="2">
                  <c:v>71.382764831903827</c:v>
                </c:pt>
                <c:pt idx="3">
                  <c:v>66.445549382590556</c:v>
                </c:pt>
              </c:numCache>
            </c:numRef>
          </c:val>
          <c:smooth val="0"/>
          <c:extLst>
            <c:ext xmlns:c16="http://schemas.microsoft.com/office/drawing/2014/chart" uri="{C3380CC4-5D6E-409C-BE32-E72D297353CC}">
              <c16:uniqueId val="{00000000-C38C-4FDE-93C3-700DAAF837AB}"/>
            </c:ext>
          </c:extLst>
        </c:ser>
        <c:ser>
          <c:idx val="1"/>
          <c:order val="1"/>
          <c:tx>
            <c:strRef>
              <c:f>'Dia_allmän hälsa (30-69)'!$A$37</c:f>
              <c:strCache>
                <c:ptCount val="1"/>
                <c:pt idx="0">
                  <c:v>Hallsberg kommun</c:v>
                </c:pt>
              </c:strCache>
            </c:strRef>
          </c:tx>
          <c:spPr>
            <a:ln w="28575" cap="rnd">
              <a:solidFill>
                <a:schemeClr val="accent2"/>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(30-69)'!$B$37:$E$37</c:f>
              <c:numCache>
                <c:formatCode>0</c:formatCode>
                <c:ptCount val="4"/>
                <c:pt idx="0">
                  <c:v>72.107587806518779</c:v>
                </c:pt>
                <c:pt idx="1">
                  <c:v>68.703357962859499</c:v>
                </c:pt>
                <c:pt idx="2">
                  <c:v>70.16189897363077</c:v>
                </c:pt>
                <c:pt idx="3">
                  <c:v>73.945538010272202</c:v>
                </c:pt>
              </c:numCache>
            </c:numRef>
          </c:val>
          <c:smooth val="0"/>
          <c:extLst>
            <c:ext xmlns:c16="http://schemas.microsoft.com/office/drawing/2014/chart" uri="{C3380CC4-5D6E-409C-BE32-E72D297353CC}">
              <c16:uniqueId val="{00000001-C38C-4FDE-93C3-700DAAF837AB}"/>
            </c:ext>
          </c:extLst>
        </c:ser>
        <c:ser>
          <c:idx val="2"/>
          <c:order val="2"/>
          <c:tx>
            <c:strRef>
              <c:f>'Dia_allmän hälsa (30-69)'!$A$38</c:f>
              <c:strCache>
                <c:ptCount val="1"/>
                <c:pt idx="0">
                  <c:v>Kumla kommun</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'Dia_allmän hälsa (30-69)'!$B$35:$E$35</c:f>
              <c:numCache>
                <c:formatCode>General</c:formatCode>
                <c:ptCount val="4"/>
                <c:pt idx="0">
                  <c:v>2004</c:v>
                </c:pt>
                <c:pt idx="1">
                  <c:v>2008</c:v>
                </c:pt>
                <c:pt idx="2">
                  <c:v>2012</c:v>
                </c:pt>
                <c:pt idx="3">
                  <c:v>2017</c:v>
                </c:pt>
              </c:numCache>
            </c:numRef>
          </c:cat>
          <c:val>
            <c:numRef>
              <c:f>'Dia_allmän hälsa (30-69)'!$B$38:$E$38</c:f>
              <c:numCache>
                <c:formatCode>0</c:formatCode>
                <c:ptCount val="4"/>
                <c:pt idx="0">
                  <c:v>70.55121895484595</c:v>
                </c:pt>
                <c:pt idx="1">
                  <c:v>73.459776190097756</c:v>
                </c:pt>
                <c:pt idx="2">
                  <c:v>69.499435856614483</c:v>
                </c:pt>
                <c:pt idx="3">
                  <c:v>69.979482092726428</c:v>
                </c:pt>
              </c:numCache>
            </c:numRef>
          </c:val>
          <c:smooth val="0"/>
          <c:extLst>
            <c:ext xmlns:c16="http://schemas.microsoft.com/office/drawing/2014/chart" uri="{C3380CC4-5D6E-409C-BE32-E72D297353CC}">
              <c16:uniqueId val="{00000005-C38C-4FDE-93C3-700DAAF837AB}"/>
            </c:ext>
          </c:extLst>
        </c:ser>
        <c:ser>
          <c:idx val="3"/>
          <c:order val="3"/>
          <c:tx>
            <c:strRef>
              <c:f>'Dia_allmän hälsa (30-69)'!$A$39</c:f>
              <c:strCache>
                <c:ptCount val="1"/>
                <c:pt idx="0">
                  <c:v>Laxå kommun</c:v>
                </c:pt>
              </c:strCache>
            </c:strRef>
          </c:tx>
          <c:spPr>
            <a:ln w="28575" cap="rnd">
              <a:solidFill>
                <a:schemeClr val="accent4"/>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(30-69)'!$B$39:$E$39</c:f>
              <c:numCache>
                <c:formatCode>0</c:formatCode>
                <c:ptCount val="4"/>
                <c:pt idx="0">
                  <c:v>68.321934898778935</c:v>
                </c:pt>
                <c:pt idx="1">
                  <c:v>64.072877098378385</c:v>
                </c:pt>
                <c:pt idx="2">
                  <c:v>63.895991726537495</c:v>
                </c:pt>
                <c:pt idx="3">
                  <c:v>71.306371189058609</c:v>
                </c:pt>
              </c:numCache>
            </c:numRef>
          </c:val>
          <c:smooth val="0"/>
          <c:extLst>
            <c:ext xmlns:c16="http://schemas.microsoft.com/office/drawing/2014/chart" uri="{C3380CC4-5D6E-409C-BE32-E72D297353CC}">
              <c16:uniqueId val="{00000006-C38C-4FDE-93C3-700DAAF837AB}"/>
            </c:ext>
          </c:extLst>
        </c:ser>
        <c:ser>
          <c:idx val="4"/>
          <c:order val="4"/>
          <c:tx>
            <c:strRef>
              <c:f>'Dia_allmän hälsa (30-69)'!$A$40</c:f>
              <c:strCache>
                <c:ptCount val="1"/>
                <c:pt idx="0">
                  <c:v>Lekebergs kommun</c:v>
                </c:pt>
              </c:strCache>
            </c:strRef>
          </c:tx>
          <c:spPr>
            <a:ln w="28575" cap="rnd">
              <a:solidFill>
                <a:schemeClr val="accent5"/>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(30-69)'!$B$40:$E$40</c:f>
              <c:numCache>
                <c:formatCode>0</c:formatCode>
                <c:ptCount val="4"/>
                <c:pt idx="0">
                  <c:v>70.94180416349522</c:v>
                </c:pt>
                <c:pt idx="1">
                  <c:v>70.319756207025534</c:v>
                </c:pt>
                <c:pt idx="2">
                  <c:v>68.825923036123001</c:v>
                </c:pt>
                <c:pt idx="3">
                  <c:v>71.947644201057571</c:v>
                </c:pt>
              </c:numCache>
            </c:numRef>
          </c:val>
          <c:smooth val="0"/>
          <c:extLst>
            <c:ext xmlns:c16="http://schemas.microsoft.com/office/drawing/2014/chart" uri="{C3380CC4-5D6E-409C-BE32-E72D297353CC}">
              <c16:uniqueId val="{00000007-C38C-4FDE-93C3-700DAAF837AB}"/>
            </c:ext>
          </c:extLst>
        </c:ser>
        <c:ser>
          <c:idx val="5"/>
          <c:order val="5"/>
          <c:tx>
            <c:strRef>
              <c:f>'Dia_allmän hälsa (30-69)'!$A$41</c:f>
              <c:strCache>
                <c:ptCount val="1"/>
                <c:pt idx="0">
                  <c:v>Länet totalt</c:v>
                </c:pt>
              </c:strCache>
            </c:strRef>
          </c:tx>
          <c:spPr>
            <a:ln w="28575" cap="rnd">
              <a:solidFill>
                <a:schemeClr val="accent6"/>
              </a:solidFill>
              <a:round/>
            </a:ln>
            <a:effectLst/>
          </c:spPr>
          <c:marker>
            <c:symbol val="none"/>
          </c:marker>
          <c:cat>
            <c:numRef>
              <c:f>'Dia_allmän hälsa (30-69)'!$B$35:$E$35</c:f>
              <c:numCache>
                <c:formatCode>General</c:formatCode>
                <c:ptCount val="4"/>
                <c:pt idx="0">
                  <c:v>2004</c:v>
                </c:pt>
                <c:pt idx="1">
                  <c:v>2008</c:v>
                </c:pt>
                <c:pt idx="2">
                  <c:v>2012</c:v>
                </c:pt>
                <c:pt idx="3">
                  <c:v>2017</c:v>
                </c:pt>
              </c:numCache>
            </c:numRef>
          </c:cat>
          <c:val>
            <c:numRef>
              <c:f>'Dia_allmän hälsa (30-69)'!$B$41:$E$41</c:f>
              <c:numCache>
                <c:formatCode>0</c:formatCode>
                <c:ptCount val="4"/>
                <c:pt idx="0">
                  <c:v>71</c:v>
                </c:pt>
                <c:pt idx="1">
                  <c:v>73</c:v>
                </c:pt>
                <c:pt idx="2">
                  <c:v>72</c:v>
                </c:pt>
                <c:pt idx="3">
                  <c:v>71</c:v>
                </c:pt>
              </c:numCache>
            </c:numRef>
          </c:val>
          <c:smooth val="0"/>
          <c:extLst>
            <c:ext xmlns:c16="http://schemas.microsoft.com/office/drawing/2014/chart" uri="{C3380CC4-5D6E-409C-BE32-E72D297353CC}">
              <c16:uniqueId val="{00000008-C38C-4FDE-93C3-700DAAF837AB}"/>
            </c:ext>
          </c:extLst>
        </c:ser>
        <c:dLbls>
          <c:showLegendKey val="0"/>
          <c:showVal val="0"/>
          <c:showCatName val="0"/>
          <c:showSerName val="0"/>
          <c:showPercent val="0"/>
          <c:showBubbleSize val="0"/>
        </c:dLbls>
        <c:smooth val="0"/>
        <c:axId val="596516864"/>
        <c:axId val="596521784"/>
      </c:lineChart>
      <c:catAx>
        <c:axId val="5965168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År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96521784"/>
        <c:crosses val="autoZero"/>
        <c:auto val="1"/>
        <c:lblAlgn val="ctr"/>
        <c:lblOffset val="100"/>
        <c:noMultiLvlLbl val="0"/>
      </c:catAx>
      <c:valAx>
        <c:axId val="596521784"/>
        <c:scaling>
          <c:orientation val="minMax"/>
          <c:max val="80"/>
          <c:min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96516864"/>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sv-SE"/>
              <a:t>Andel med övervikt/fetma 30-69 år - 2004-2017 - Totalt </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'Dia_bmi (30-69)'!$A$36</c:f>
              <c:strCache>
                <c:ptCount val="1"/>
                <c:pt idx="0">
                  <c:v>Askersunds kommun</c:v>
                </c:pt>
              </c:strCache>
            </c:strRef>
          </c:tx>
          <c:spPr>
            <a:ln w="28575" cap="rnd">
              <a:solidFill>
                <a:schemeClr val="accent1"/>
              </a:solidFill>
              <a:round/>
            </a:ln>
            <a:effectLst/>
          </c:spPr>
          <c:marker>
            <c:symbol val="none"/>
          </c:marker>
          <c:cat>
            <c:numRef>
              <c:f>'Dia_bmi (30-69)'!$B$35:$E$35</c:f>
              <c:numCache>
                <c:formatCode>General</c:formatCode>
                <c:ptCount val="4"/>
                <c:pt idx="0">
                  <c:v>2004</c:v>
                </c:pt>
                <c:pt idx="1">
                  <c:v>2008</c:v>
                </c:pt>
                <c:pt idx="2">
                  <c:v>2012</c:v>
                </c:pt>
                <c:pt idx="3">
                  <c:v>2017</c:v>
                </c:pt>
              </c:numCache>
            </c:numRef>
          </c:cat>
          <c:val>
            <c:numRef>
              <c:f>'Dia_bmi (30-69)'!$B$36:$E$36</c:f>
              <c:numCache>
                <c:formatCode>0</c:formatCode>
                <c:ptCount val="4"/>
                <c:pt idx="0">
                  <c:v>59.189301471204644</c:v>
                </c:pt>
                <c:pt idx="1">
                  <c:v>60.947621656971762</c:v>
                </c:pt>
                <c:pt idx="2">
                  <c:v>61.54470750064408</c:v>
                </c:pt>
                <c:pt idx="3">
                  <c:v>61.430158997400099</c:v>
                </c:pt>
              </c:numCache>
            </c:numRef>
          </c:val>
          <c:smooth val="0"/>
          <c:extLst>
            <c:ext xmlns:c16="http://schemas.microsoft.com/office/drawing/2014/chart" uri="{C3380CC4-5D6E-409C-BE32-E72D297353CC}">
              <c16:uniqueId val="{00000000-E1CE-41E2-88B9-4C9DB5E1E816}"/>
            </c:ext>
          </c:extLst>
        </c:ser>
        <c:ser>
          <c:idx val="1"/>
          <c:order val="1"/>
          <c:tx>
            <c:strRef>
              <c:f>'Dia_bmi (30-69)'!$A$37</c:f>
              <c:strCache>
                <c:ptCount val="1"/>
                <c:pt idx="0">
                  <c:v>Hallsberg kommun</c:v>
                </c:pt>
              </c:strCache>
            </c:strRef>
          </c:tx>
          <c:spPr>
            <a:ln w="28575" cap="rnd">
              <a:solidFill>
                <a:schemeClr val="accent2"/>
              </a:solidFill>
              <a:round/>
            </a:ln>
            <a:effectLst/>
          </c:spPr>
          <c:marker>
            <c:symbol val="none"/>
          </c:marker>
          <c:cat>
            <c:numRef>
              <c:f>'Dia_bmi (30-69)'!$B$35:$E$35</c:f>
              <c:numCache>
                <c:formatCode>General</c:formatCode>
                <c:ptCount val="4"/>
                <c:pt idx="0">
                  <c:v>2004</c:v>
                </c:pt>
                <c:pt idx="1">
                  <c:v>2008</c:v>
                </c:pt>
                <c:pt idx="2">
                  <c:v>2012</c:v>
                </c:pt>
                <c:pt idx="3">
                  <c:v>2017</c:v>
                </c:pt>
              </c:numCache>
            </c:numRef>
          </c:cat>
          <c:val>
            <c:numRef>
              <c:f>'Dia_bmi (30-69)'!$B$37:$E$37</c:f>
              <c:numCache>
                <c:formatCode>0</c:formatCode>
                <c:ptCount val="4"/>
                <c:pt idx="0">
                  <c:v>61.726493335044985</c:v>
                </c:pt>
                <c:pt idx="1">
                  <c:v>64.402106413779975</c:v>
                </c:pt>
                <c:pt idx="2">
                  <c:v>68.632502439504776</c:v>
                </c:pt>
                <c:pt idx="3">
                  <c:v>65.994280680638866</c:v>
                </c:pt>
              </c:numCache>
            </c:numRef>
          </c:val>
          <c:smooth val="0"/>
          <c:extLst>
            <c:ext xmlns:c16="http://schemas.microsoft.com/office/drawing/2014/chart" uri="{C3380CC4-5D6E-409C-BE32-E72D297353CC}">
              <c16:uniqueId val="{00000001-E1CE-41E2-88B9-4C9DB5E1E816}"/>
            </c:ext>
          </c:extLst>
        </c:ser>
        <c:ser>
          <c:idx val="2"/>
          <c:order val="2"/>
          <c:tx>
            <c:strRef>
              <c:f>'Dia_bmi (30-69)'!$A$38</c:f>
              <c:strCache>
                <c:ptCount val="1"/>
                <c:pt idx="0">
                  <c:v>Kumla kommun</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'Dia_bmi (30-69)'!$B$35:$E$35</c:f>
              <c:numCache>
                <c:formatCode>General</c:formatCode>
                <c:ptCount val="4"/>
                <c:pt idx="0">
                  <c:v>2004</c:v>
                </c:pt>
                <c:pt idx="1">
                  <c:v>2008</c:v>
                </c:pt>
                <c:pt idx="2">
                  <c:v>2012</c:v>
                </c:pt>
                <c:pt idx="3">
                  <c:v>2017</c:v>
                </c:pt>
              </c:numCache>
            </c:numRef>
          </c:cat>
          <c:val>
            <c:numRef>
              <c:f>'Dia_bmi (30-69)'!$B$38:$E$38</c:f>
              <c:numCache>
                <c:formatCode>0</c:formatCode>
                <c:ptCount val="4"/>
                <c:pt idx="0">
                  <c:v>57.579320096836561</c:v>
                </c:pt>
                <c:pt idx="1">
                  <c:v>56.325611589841841</c:v>
                </c:pt>
                <c:pt idx="2">
                  <c:v>62.240623456512104</c:v>
                </c:pt>
                <c:pt idx="3">
                  <c:v>59.62371636742931</c:v>
                </c:pt>
              </c:numCache>
            </c:numRef>
          </c:val>
          <c:smooth val="0"/>
          <c:extLst>
            <c:ext xmlns:c16="http://schemas.microsoft.com/office/drawing/2014/chart" uri="{C3380CC4-5D6E-409C-BE32-E72D297353CC}">
              <c16:uniqueId val="{00000005-E1CE-41E2-88B9-4C9DB5E1E816}"/>
            </c:ext>
          </c:extLst>
        </c:ser>
        <c:ser>
          <c:idx val="3"/>
          <c:order val="3"/>
          <c:tx>
            <c:strRef>
              <c:f>'Dia_bmi (30-69)'!$A$39</c:f>
              <c:strCache>
                <c:ptCount val="1"/>
                <c:pt idx="0">
                  <c:v>Laxå kommun</c:v>
                </c:pt>
              </c:strCache>
            </c:strRef>
          </c:tx>
          <c:spPr>
            <a:ln w="28575" cap="rnd">
              <a:solidFill>
                <a:schemeClr val="accent4"/>
              </a:solidFill>
              <a:round/>
            </a:ln>
            <a:effectLst/>
          </c:spPr>
          <c:marker>
            <c:symbol val="none"/>
          </c:marker>
          <c:cat>
            <c:numRef>
              <c:f>'Dia_bmi (30-69)'!$B$35:$E$35</c:f>
              <c:numCache>
                <c:formatCode>General</c:formatCode>
                <c:ptCount val="4"/>
                <c:pt idx="0">
                  <c:v>2004</c:v>
                </c:pt>
                <c:pt idx="1">
                  <c:v>2008</c:v>
                </c:pt>
                <c:pt idx="2">
                  <c:v>2012</c:v>
                </c:pt>
                <c:pt idx="3">
                  <c:v>2017</c:v>
                </c:pt>
              </c:numCache>
            </c:numRef>
          </c:cat>
          <c:val>
            <c:numRef>
              <c:f>'Dia_bmi (30-69)'!$B$39:$E$39</c:f>
              <c:numCache>
                <c:formatCode>0</c:formatCode>
                <c:ptCount val="4"/>
                <c:pt idx="0">
                  <c:v>59.855027161503962</c:v>
                </c:pt>
                <c:pt idx="1">
                  <c:v>63.966904984936178</c:v>
                </c:pt>
                <c:pt idx="2">
                  <c:v>63.486608028719125</c:v>
                </c:pt>
                <c:pt idx="3">
                  <c:v>69.856630410526762</c:v>
                </c:pt>
              </c:numCache>
            </c:numRef>
          </c:val>
          <c:smooth val="0"/>
          <c:extLst>
            <c:ext xmlns:c16="http://schemas.microsoft.com/office/drawing/2014/chart" uri="{C3380CC4-5D6E-409C-BE32-E72D297353CC}">
              <c16:uniqueId val="{00000006-E1CE-41E2-88B9-4C9DB5E1E816}"/>
            </c:ext>
          </c:extLst>
        </c:ser>
        <c:ser>
          <c:idx val="4"/>
          <c:order val="4"/>
          <c:tx>
            <c:strRef>
              <c:f>'Dia_bmi (30-69)'!$A$40</c:f>
              <c:strCache>
                <c:ptCount val="1"/>
                <c:pt idx="0">
                  <c:v>Lekebergs kommun</c:v>
                </c:pt>
              </c:strCache>
            </c:strRef>
          </c:tx>
          <c:spPr>
            <a:ln w="28575" cap="rnd">
              <a:solidFill>
                <a:schemeClr val="accent5"/>
              </a:solidFill>
              <a:round/>
            </a:ln>
            <a:effectLst/>
          </c:spPr>
          <c:marker>
            <c:symbol val="none"/>
          </c:marker>
          <c:cat>
            <c:numRef>
              <c:f>'Dia_bmi (30-69)'!$B$35:$E$35</c:f>
              <c:numCache>
                <c:formatCode>General</c:formatCode>
                <c:ptCount val="4"/>
                <c:pt idx="0">
                  <c:v>2004</c:v>
                </c:pt>
                <c:pt idx="1">
                  <c:v>2008</c:v>
                </c:pt>
                <c:pt idx="2">
                  <c:v>2012</c:v>
                </c:pt>
                <c:pt idx="3">
                  <c:v>2017</c:v>
                </c:pt>
              </c:numCache>
            </c:numRef>
          </c:cat>
          <c:val>
            <c:numRef>
              <c:f>'Dia_bmi (30-69)'!$B$40:$E$40</c:f>
              <c:numCache>
                <c:formatCode>0</c:formatCode>
                <c:ptCount val="4"/>
                <c:pt idx="0">
                  <c:v>57.720022672246529</c:v>
                </c:pt>
                <c:pt idx="1">
                  <c:v>62.728175199561719</c:v>
                </c:pt>
                <c:pt idx="2">
                  <c:v>57.741039671454352</c:v>
                </c:pt>
                <c:pt idx="3">
                  <c:v>62.134901034750868</c:v>
                </c:pt>
              </c:numCache>
            </c:numRef>
          </c:val>
          <c:smooth val="0"/>
          <c:extLst>
            <c:ext xmlns:c16="http://schemas.microsoft.com/office/drawing/2014/chart" uri="{C3380CC4-5D6E-409C-BE32-E72D297353CC}">
              <c16:uniqueId val="{00000007-E1CE-41E2-88B9-4C9DB5E1E816}"/>
            </c:ext>
          </c:extLst>
        </c:ser>
        <c:dLbls>
          <c:showLegendKey val="0"/>
          <c:showVal val="0"/>
          <c:showCatName val="0"/>
          <c:showSerName val="0"/>
          <c:showPercent val="0"/>
          <c:showBubbleSize val="0"/>
        </c:dLbls>
        <c:smooth val="0"/>
        <c:axId val="596516864"/>
        <c:axId val="596521784"/>
      </c:lineChart>
      <c:catAx>
        <c:axId val="596516864"/>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sv-SE"/>
                  <a:t>År</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crossAx val="596521784"/>
        <c:crosses val="autoZero"/>
        <c:auto val="1"/>
        <c:lblAlgn val="ctr"/>
        <c:lblOffset val="100"/>
        <c:noMultiLvlLbl val="0"/>
      </c:catAx>
      <c:valAx>
        <c:axId val="596521784"/>
        <c:scaling>
          <c:orientation val="minMax"/>
          <c:max val="75"/>
          <c:min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crossAx val="596516864"/>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600"/>
      </a:pPr>
      <a:endParaRPr lang="sv-SE"/>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400" b="0" i="0" baseline="0">
                <a:effectLst/>
              </a:rPr>
              <a:t>Andel i Kumla kommun som uppnår rekommendationen om 150 minuter fysisk aktivitet/vecka (2017) </a:t>
            </a:r>
            <a:endParaRPr lang="sv-SE"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'Dia fys vuxna'!$AA$23</c:f>
              <c:strCache>
                <c:ptCount val="1"/>
                <c:pt idx="0">
                  <c:v>Kvinnor</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fys vuxna'!$Z$24:$Z$25</c:f>
              <c:strCache>
                <c:ptCount val="2"/>
                <c:pt idx="0">
                  <c:v>30-49 år</c:v>
                </c:pt>
                <c:pt idx="1">
                  <c:v>50-69 år</c:v>
                </c:pt>
              </c:strCache>
            </c:strRef>
          </c:cat>
          <c:val>
            <c:numRef>
              <c:f>'Dia fys vuxna'!$AA$24:$AA$25</c:f>
              <c:numCache>
                <c:formatCode>General</c:formatCode>
                <c:ptCount val="2"/>
                <c:pt idx="0">
                  <c:v>76</c:v>
                </c:pt>
                <c:pt idx="1">
                  <c:v>63</c:v>
                </c:pt>
              </c:numCache>
            </c:numRef>
          </c:val>
          <c:extLst>
            <c:ext xmlns:c16="http://schemas.microsoft.com/office/drawing/2014/chart" uri="{C3380CC4-5D6E-409C-BE32-E72D297353CC}">
              <c16:uniqueId val="{00000000-06FD-4C20-95D4-1EB124A4D849}"/>
            </c:ext>
          </c:extLst>
        </c:ser>
        <c:ser>
          <c:idx val="1"/>
          <c:order val="1"/>
          <c:tx>
            <c:strRef>
              <c:f>'Dia fys vuxna'!$AB$23</c:f>
              <c:strCache>
                <c:ptCount val="1"/>
                <c:pt idx="0">
                  <c:v>Män</c:v>
                </c:pt>
              </c:strCache>
            </c:strRef>
          </c:tx>
          <c:spPr>
            <a:solidFill>
              <a:srgbClr val="0090D4"/>
            </a:solidFill>
            <a:ln>
              <a:solidFill>
                <a:srgbClr val="0090D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fys vuxna'!$Z$24:$Z$25</c:f>
              <c:strCache>
                <c:ptCount val="2"/>
                <c:pt idx="0">
                  <c:v>30-49 år</c:v>
                </c:pt>
                <c:pt idx="1">
                  <c:v>50-69 år</c:v>
                </c:pt>
              </c:strCache>
            </c:strRef>
          </c:cat>
          <c:val>
            <c:numRef>
              <c:f>'Dia fys vuxna'!$AB$24:$AB$25</c:f>
              <c:numCache>
                <c:formatCode>General</c:formatCode>
                <c:ptCount val="2"/>
                <c:pt idx="0">
                  <c:v>57</c:v>
                </c:pt>
                <c:pt idx="1">
                  <c:v>56</c:v>
                </c:pt>
              </c:numCache>
            </c:numRef>
          </c:val>
          <c:extLst>
            <c:ext xmlns:c16="http://schemas.microsoft.com/office/drawing/2014/chart" uri="{C3380CC4-5D6E-409C-BE32-E72D297353CC}">
              <c16:uniqueId val="{00000001-06FD-4C20-95D4-1EB124A4D849}"/>
            </c:ext>
          </c:extLst>
        </c:ser>
        <c:dLbls>
          <c:dLblPos val="outEnd"/>
          <c:showLegendKey val="0"/>
          <c:showVal val="1"/>
          <c:showCatName val="0"/>
          <c:showSerName val="0"/>
          <c:showPercent val="0"/>
          <c:showBubbleSize val="0"/>
        </c:dLbls>
        <c:gapWidth val="219"/>
        <c:overlap val="-27"/>
        <c:axId val="744627640"/>
        <c:axId val="744622392"/>
      </c:barChart>
      <c:catAx>
        <c:axId val="7446276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Ålder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44622392"/>
        <c:crosses val="autoZero"/>
        <c:auto val="1"/>
        <c:lblAlgn val="ctr"/>
        <c:lblOffset val="100"/>
        <c:noMultiLvlLbl val="0"/>
      </c:catAx>
      <c:valAx>
        <c:axId val="744622392"/>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44627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600" b="0" i="0" baseline="0">
                <a:effectLst/>
              </a:rPr>
              <a:t>Andel i Kumla kommun som sitter 10 timmar eller mer ett normalt dygn (2017) </a:t>
            </a:r>
            <a:endParaRPr lang="sv-SE" sz="12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'Dia still vux'!$AB$50</c:f>
              <c:strCache>
                <c:ptCount val="1"/>
                <c:pt idx="0">
                  <c:v>Kvinnor</c:v>
                </c:pt>
              </c:strCache>
            </c:strRef>
          </c:tx>
          <c:spPr>
            <a:solidFill>
              <a:srgbClr val="FDD4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still vux'!$AA$51:$AA$52</c:f>
              <c:strCache>
                <c:ptCount val="2"/>
                <c:pt idx="0">
                  <c:v>30-49 år</c:v>
                </c:pt>
                <c:pt idx="1">
                  <c:v>50-69 år</c:v>
                </c:pt>
              </c:strCache>
            </c:strRef>
          </c:cat>
          <c:val>
            <c:numRef>
              <c:f>'Dia still vux'!$AB$51:$AB$52</c:f>
              <c:numCache>
                <c:formatCode>General</c:formatCode>
                <c:ptCount val="2"/>
                <c:pt idx="0">
                  <c:v>3</c:v>
                </c:pt>
                <c:pt idx="1">
                  <c:v>11</c:v>
                </c:pt>
              </c:numCache>
            </c:numRef>
          </c:val>
          <c:extLst>
            <c:ext xmlns:c16="http://schemas.microsoft.com/office/drawing/2014/chart" uri="{C3380CC4-5D6E-409C-BE32-E72D297353CC}">
              <c16:uniqueId val="{00000000-4D92-4E6C-B6EB-7B25F2482C75}"/>
            </c:ext>
          </c:extLst>
        </c:ser>
        <c:ser>
          <c:idx val="1"/>
          <c:order val="1"/>
          <c:tx>
            <c:strRef>
              <c:f>'Dia still vux'!$AC$50</c:f>
              <c:strCache>
                <c:ptCount val="1"/>
                <c:pt idx="0">
                  <c:v>Män</c:v>
                </c:pt>
              </c:strCache>
            </c:strRef>
          </c:tx>
          <c:spPr>
            <a:solidFill>
              <a:srgbClr val="0090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still vux'!$AA$51:$AA$52</c:f>
              <c:strCache>
                <c:ptCount val="2"/>
                <c:pt idx="0">
                  <c:v>30-49 år</c:v>
                </c:pt>
                <c:pt idx="1">
                  <c:v>50-69 år</c:v>
                </c:pt>
              </c:strCache>
            </c:strRef>
          </c:cat>
          <c:val>
            <c:numRef>
              <c:f>'Dia still vux'!$AC$51:$AC$52</c:f>
              <c:numCache>
                <c:formatCode>General</c:formatCode>
                <c:ptCount val="2"/>
                <c:pt idx="0">
                  <c:v>19</c:v>
                </c:pt>
                <c:pt idx="1">
                  <c:v>14</c:v>
                </c:pt>
              </c:numCache>
            </c:numRef>
          </c:val>
          <c:extLst>
            <c:ext xmlns:c16="http://schemas.microsoft.com/office/drawing/2014/chart" uri="{C3380CC4-5D6E-409C-BE32-E72D297353CC}">
              <c16:uniqueId val="{00000001-4D92-4E6C-B6EB-7B25F2482C75}"/>
            </c:ext>
          </c:extLst>
        </c:ser>
        <c:dLbls>
          <c:dLblPos val="outEnd"/>
          <c:showLegendKey val="0"/>
          <c:showVal val="1"/>
          <c:showCatName val="0"/>
          <c:showSerName val="0"/>
          <c:showPercent val="0"/>
          <c:showBubbleSize val="0"/>
        </c:dLbls>
        <c:gapWidth val="219"/>
        <c:overlap val="-27"/>
        <c:axId val="636796576"/>
        <c:axId val="636800184"/>
      </c:barChart>
      <c:catAx>
        <c:axId val="636796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36800184"/>
        <c:crosses val="autoZero"/>
        <c:auto val="1"/>
        <c:lblAlgn val="ctr"/>
        <c:lblOffset val="100"/>
        <c:noMultiLvlLbl val="0"/>
      </c:catAx>
      <c:valAx>
        <c:axId val="636800184"/>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36796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Andel med god eller mycket god hälsa 70-84 år - Totalt</a:t>
            </a:r>
            <a:r>
              <a:rPr lang="sv-SE" baseline="0"/>
              <a:t> (södra länsdelen)</a:t>
            </a:r>
            <a:endParaRPr lang="sv-S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'Dia_allmän hälsa (70-84)'!$A$35</c:f>
              <c:strCache>
                <c:ptCount val="1"/>
                <c:pt idx="0">
                  <c:v>Askersunds kommun</c:v>
                </c:pt>
              </c:strCache>
            </c:strRef>
          </c:tx>
          <c:spPr>
            <a:ln w="28575" cap="rnd">
              <a:solidFill>
                <a:schemeClr val="accent1"/>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(70-84)'!$B$35:$E$35</c:f>
              <c:numCache>
                <c:formatCode>0</c:formatCode>
                <c:ptCount val="4"/>
                <c:pt idx="0">
                  <c:v>49.603532572224246</c:v>
                </c:pt>
                <c:pt idx="1">
                  <c:v>44.594623379595042</c:v>
                </c:pt>
                <c:pt idx="2">
                  <c:v>43.999820164043193</c:v>
                </c:pt>
                <c:pt idx="3">
                  <c:v>60.636805611209567</c:v>
                </c:pt>
              </c:numCache>
            </c:numRef>
          </c:val>
          <c:smooth val="0"/>
          <c:extLst>
            <c:ext xmlns:c16="http://schemas.microsoft.com/office/drawing/2014/chart" uri="{C3380CC4-5D6E-409C-BE32-E72D297353CC}">
              <c16:uniqueId val="{00000000-A90D-41BE-8A98-5DE6BC9DF83B}"/>
            </c:ext>
          </c:extLst>
        </c:ser>
        <c:ser>
          <c:idx val="1"/>
          <c:order val="1"/>
          <c:tx>
            <c:strRef>
              <c:f>'Dia_allmän hälsa (70-84)'!$A$36</c:f>
              <c:strCache>
                <c:ptCount val="1"/>
                <c:pt idx="0">
                  <c:v>Hallsberg kommun</c:v>
                </c:pt>
              </c:strCache>
            </c:strRef>
          </c:tx>
          <c:spPr>
            <a:ln w="28575" cap="rnd">
              <a:solidFill>
                <a:schemeClr val="accent2"/>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(70-84)'!$B$36:$E$36</c:f>
              <c:numCache>
                <c:formatCode>0</c:formatCode>
                <c:ptCount val="4"/>
                <c:pt idx="0">
                  <c:v>54.274319760036363</c:v>
                </c:pt>
                <c:pt idx="1">
                  <c:v>45.631095124371676</c:v>
                </c:pt>
                <c:pt idx="2">
                  <c:v>54.013503971320411</c:v>
                </c:pt>
                <c:pt idx="3">
                  <c:v>58.807024885171543</c:v>
                </c:pt>
              </c:numCache>
            </c:numRef>
          </c:val>
          <c:smooth val="0"/>
          <c:extLst>
            <c:ext xmlns:c16="http://schemas.microsoft.com/office/drawing/2014/chart" uri="{C3380CC4-5D6E-409C-BE32-E72D297353CC}">
              <c16:uniqueId val="{00000001-A90D-41BE-8A98-5DE6BC9DF83B}"/>
            </c:ext>
          </c:extLst>
        </c:ser>
        <c:ser>
          <c:idx val="2"/>
          <c:order val="2"/>
          <c:tx>
            <c:strRef>
              <c:f>'Dia_allmän hälsa (70-84)'!$A$37</c:f>
              <c:strCache>
                <c:ptCount val="1"/>
                <c:pt idx="0">
                  <c:v>Kumla kommun</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'Dia_allmän hälsa (70-84)'!$B$34:$E$34</c:f>
              <c:numCache>
                <c:formatCode>General</c:formatCode>
                <c:ptCount val="4"/>
                <c:pt idx="0">
                  <c:v>2004</c:v>
                </c:pt>
                <c:pt idx="1">
                  <c:v>2008</c:v>
                </c:pt>
                <c:pt idx="2">
                  <c:v>2012</c:v>
                </c:pt>
                <c:pt idx="3">
                  <c:v>2017</c:v>
                </c:pt>
              </c:numCache>
            </c:numRef>
          </c:cat>
          <c:val>
            <c:numRef>
              <c:f>'Dia_allmän hälsa (70-84)'!$B$37:$E$37</c:f>
              <c:numCache>
                <c:formatCode>0</c:formatCode>
                <c:ptCount val="4"/>
                <c:pt idx="0">
                  <c:v>49.436561348303329</c:v>
                </c:pt>
                <c:pt idx="1">
                  <c:v>48.860603763973302</c:v>
                </c:pt>
                <c:pt idx="2">
                  <c:v>50.27197046254561</c:v>
                </c:pt>
                <c:pt idx="3">
                  <c:v>61.477519429677997</c:v>
                </c:pt>
              </c:numCache>
            </c:numRef>
          </c:val>
          <c:smooth val="0"/>
          <c:extLst>
            <c:ext xmlns:c16="http://schemas.microsoft.com/office/drawing/2014/chart" uri="{C3380CC4-5D6E-409C-BE32-E72D297353CC}">
              <c16:uniqueId val="{00000002-A90D-41BE-8A98-5DE6BC9DF83B}"/>
            </c:ext>
          </c:extLst>
        </c:ser>
        <c:ser>
          <c:idx val="3"/>
          <c:order val="3"/>
          <c:tx>
            <c:strRef>
              <c:f>'Dia_allmän hälsa (70-84)'!$A$38</c:f>
              <c:strCache>
                <c:ptCount val="1"/>
                <c:pt idx="0">
                  <c:v>Laxå kommun</c:v>
                </c:pt>
              </c:strCache>
            </c:strRef>
          </c:tx>
          <c:spPr>
            <a:ln w="28575" cap="rnd">
              <a:solidFill>
                <a:schemeClr val="accent4"/>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(70-84)'!$B$38:$E$38</c:f>
              <c:numCache>
                <c:formatCode>0</c:formatCode>
                <c:ptCount val="4"/>
                <c:pt idx="0">
                  <c:v>46.733167622498364</c:v>
                </c:pt>
                <c:pt idx="1">
                  <c:v>49.080400672490875</c:v>
                </c:pt>
                <c:pt idx="2">
                  <c:v>48.629597067893265</c:v>
                </c:pt>
                <c:pt idx="3">
                  <c:v>49.735728116989932</c:v>
                </c:pt>
              </c:numCache>
            </c:numRef>
          </c:val>
          <c:smooth val="0"/>
          <c:extLst>
            <c:ext xmlns:c16="http://schemas.microsoft.com/office/drawing/2014/chart" uri="{C3380CC4-5D6E-409C-BE32-E72D297353CC}">
              <c16:uniqueId val="{00000003-A90D-41BE-8A98-5DE6BC9DF83B}"/>
            </c:ext>
          </c:extLst>
        </c:ser>
        <c:ser>
          <c:idx val="4"/>
          <c:order val="4"/>
          <c:tx>
            <c:strRef>
              <c:f>'Dia_allmän hälsa (70-84)'!$A$39</c:f>
              <c:strCache>
                <c:ptCount val="1"/>
                <c:pt idx="0">
                  <c:v>Lekebergs kommun</c:v>
                </c:pt>
              </c:strCache>
            </c:strRef>
          </c:tx>
          <c:spPr>
            <a:ln w="28575" cap="rnd">
              <a:solidFill>
                <a:schemeClr val="accent5"/>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(70-84)'!$B$39:$E$39</c:f>
              <c:numCache>
                <c:formatCode>0</c:formatCode>
                <c:ptCount val="4"/>
                <c:pt idx="0">
                  <c:v>49.376131741584935</c:v>
                </c:pt>
                <c:pt idx="1">
                  <c:v>53.862747901146776</c:v>
                </c:pt>
                <c:pt idx="2">
                  <c:v>46.91768856369486</c:v>
                </c:pt>
                <c:pt idx="3">
                  <c:v>54.412617222479135</c:v>
                </c:pt>
              </c:numCache>
            </c:numRef>
          </c:val>
          <c:smooth val="0"/>
          <c:extLst>
            <c:ext xmlns:c16="http://schemas.microsoft.com/office/drawing/2014/chart" uri="{C3380CC4-5D6E-409C-BE32-E72D297353CC}">
              <c16:uniqueId val="{00000004-A90D-41BE-8A98-5DE6BC9DF83B}"/>
            </c:ext>
          </c:extLst>
        </c:ser>
        <c:ser>
          <c:idx val="5"/>
          <c:order val="5"/>
          <c:tx>
            <c:strRef>
              <c:f>'Dia_allmän hälsa (70-84)'!$A$40</c:f>
              <c:strCache>
                <c:ptCount val="1"/>
                <c:pt idx="0">
                  <c:v>Länet totalt</c:v>
                </c:pt>
              </c:strCache>
            </c:strRef>
          </c:tx>
          <c:spPr>
            <a:ln w="28575" cap="rnd">
              <a:solidFill>
                <a:schemeClr val="accent6"/>
              </a:solidFill>
              <a:round/>
            </a:ln>
            <a:effectLst/>
          </c:spPr>
          <c:marker>
            <c:symbol val="none"/>
          </c:marker>
          <c:cat>
            <c:numRef>
              <c:f>'Dia_allmän hälsa (70-84)'!$B$34:$E$34</c:f>
              <c:numCache>
                <c:formatCode>General</c:formatCode>
                <c:ptCount val="4"/>
                <c:pt idx="0">
                  <c:v>2004</c:v>
                </c:pt>
                <c:pt idx="1">
                  <c:v>2008</c:v>
                </c:pt>
                <c:pt idx="2">
                  <c:v>2012</c:v>
                </c:pt>
                <c:pt idx="3">
                  <c:v>2017</c:v>
                </c:pt>
              </c:numCache>
            </c:numRef>
          </c:cat>
          <c:val>
            <c:numRef>
              <c:f>'Dia_allmän hälsa (70-84)'!$B$40:$E$40</c:f>
              <c:numCache>
                <c:formatCode>0</c:formatCode>
                <c:ptCount val="4"/>
                <c:pt idx="0">
                  <c:v>54</c:v>
                </c:pt>
                <c:pt idx="1">
                  <c:v>53</c:v>
                </c:pt>
                <c:pt idx="2">
                  <c:v>53</c:v>
                </c:pt>
                <c:pt idx="3">
                  <c:v>57</c:v>
                </c:pt>
              </c:numCache>
            </c:numRef>
          </c:val>
          <c:smooth val="0"/>
          <c:extLst>
            <c:ext xmlns:c16="http://schemas.microsoft.com/office/drawing/2014/chart" uri="{C3380CC4-5D6E-409C-BE32-E72D297353CC}">
              <c16:uniqueId val="{00000005-A90D-41BE-8A98-5DE6BC9DF83B}"/>
            </c:ext>
          </c:extLst>
        </c:ser>
        <c:dLbls>
          <c:showLegendKey val="0"/>
          <c:showVal val="0"/>
          <c:showCatName val="0"/>
          <c:showSerName val="0"/>
          <c:showPercent val="0"/>
          <c:showBubbleSize val="0"/>
        </c:dLbls>
        <c:smooth val="0"/>
        <c:axId val="631710080"/>
        <c:axId val="631711064"/>
      </c:lineChart>
      <c:catAx>
        <c:axId val="631710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31711064"/>
        <c:crosses val="autoZero"/>
        <c:auto val="1"/>
        <c:lblAlgn val="ctr"/>
        <c:lblOffset val="100"/>
        <c:noMultiLvlLbl val="0"/>
      </c:catAx>
      <c:valAx>
        <c:axId val="631711064"/>
        <c:scaling>
          <c:orientation val="minMax"/>
          <c:max val="70"/>
          <c:min val="4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31710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400" b="0" i="0" baseline="0">
                <a:effectLst/>
              </a:rPr>
              <a:t>Andel i Kumla kommun som uppnår rekommendationen om 150 minuter fysisk aktivitet/vecka (2017) </a:t>
            </a:r>
            <a:endParaRPr lang="sv-SE"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'Dia fys äldre'!$AA$23</c:f>
              <c:strCache>
                <c:ptCount val="1"/>
                <c:pt idx="0">
                  <c:v>Kvinnor</c:v>
                </c:pt>
              </c:strCache>
            </c:strRef>
          </c:tx>
          <c:spPr>
            <a:solidFill>
              <a:srgbClr val="FDD4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fys äldre'!$Z$24:$Z$25</c:f>
              <c:strCache>
                <c:ptCount val="2"/>
                <c:pt idx="0">
                  <c:v>70-84 år</c:v>
                </c:pt>
                <c:pt idx="1">
                  <c:v>85+ år</c:v>
                </c:pt>
              </c:strCache>
            </c:strRef>
          </c:cat>
          <c:val>
            <c:numRef>
              <c:f>'Dia fys äldre'!$AA$24:$AA$25</c:f>
              <c:numCache>
                <c:formatCode>General</c:formatCode>
                <c:ptCount val="2"/>
                <c:pt idx="0">
                  <c:v>51</c:v>
                </c:pt>
                <c:pt idx="1">
                  <c:v>16</c:v>
                </c:pt>
              </c:numCache>
            </c:numRef>
          </c:val>
          <c:extLst>
            <c:ext xmlns:c16="http://schemas.microsoft.com/office/drawing/2014/chart" uri="{C3380CC4-5D6E-409C-BE32-E72D297353CC}">
              <c16:uniqueId val="{00000000-A43A-4B38-8EC6-6A308894D60F}"/>
            </c:ext>
          </c:extLst>
        </c:ser>
        <c:ser>
          <c:idx val="1"/>
          <c:order val="1"/>
          <c:tx>
            <c:strRef>
              <c:f>'Dia fys äldre'!$AB$23</c:f>
              <c:strCache>
                <c:ptCount val="1"/>
                <c:pt idx="0">
                  <c:v>Män</c:v>
                </c:pt>
              </c:strCache>
            </c:strRef>
          </c:tx>
          <c:spPr>
            <a:solidFill>
              <a:srgbClr val="0090D4"/>
            </a:solidFill>
            <a:ln>
              <a:solidFill>
                <a:srgbClr val="0090D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fys äldre'!$Z$24:$Z$25</c:f>
              <c:strCache>
                <c:ptCount val="2"/>
                <c:pt idx="0">
                  <c:v>70-84 år</c:v>
                </c:pt>
                <c:pt idx="1">
                  <c:v>85+ år</c:v>
                </c:pt>
              </c:strCache>
            </c:strRef>
          </c:cat>
          <c:val>
            <c:numRef>
              <c:f>'Dia fys äldre'!$AB$24:$AB$25</c:f>
              <c:numCache>
                <c:formatCode>General</c:formatCode>
                <c:ptCount val="2"/>
                <c:pt idx="0">
                  <c:v>57</c:v>
                </c:pt>
                <c:pt idx="1">
                  <c:v>26</c:v>
                </c:pt>
              </c:numCache>
            </c:numRef>
          </c:val>
          <c:extLst>
            <c:ext xmlns:c16="http://schemas.microsoft.com/office/drawing/2014/chart" uri="{C3380CC4-5D6E-409C-BE32-E72D297353CC}">
              <c16:uniqueId val="{00000001-A43A-4B38-8EC6-6A308894D60F}"/>
            </c:ext>
          </c:extLst>
        </c:ser>
        <c:dLbls>
          <c:dLblPos val="outEnd"/>
          <c:showLegendKey val="0"/>
          <c:showVal val="1"/>
          <c:showCatName val="0"/>
          <c:showSerName val="0"/>
          <c:showPercent val="0"/>
          <c:showBubbleSize val="0"/>
        </c:dLbls>
        <c:gapWidth val="219"/>
        <c:overlap val="-27"/>
        <c:axId val="744627640"/>
        <c:axId val="744622392"/>
      </c:barChart>
      <c:catAx>
        <c:axId val="7446276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Ålder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44622392"/>
        <c:crosses val="autoZero"/>
        <c:auto val="1"/>
        <c:lblAlgn val="ctr"/>
        <c:lblOffset val="100"/>
        <c:noMultiLvlLbl val="0"/>
      </c:catAx>
      <c:valAx>
        <c:axId val="744622392"/>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744627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800" b="0" i="0" baseline="0">
                <a:effectLst/>
              </a:rPr>
              <a:t>Andel i Kumla kommun som sitter 10 timmar eller mer ett normalt dygn (2017) </a:t>
            </a:r>
            <a:endParaRPr lang="sv-SE">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'Dia still äldre'!$AB$50</c:f>
              <c:strCache>
                <c:ptCount val="1"/>
                <c:pt idx="0">
                  <c:v>Kvinnor</c:v>
                </c:pt>
              </c:strCache>
            </c:strRef>
          </c:tx>
          <c:spPr>
            <a:solidFill>
              <a:srgbClr val="FDD4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still äldre'!$AA$51:$AA$52</c:f>
              <c:strCache>
                <c:ptCount val="2"/>
                <c:pt idx="0">
                  <c:v>70-84 år</c:v>
                </c:pt>
                <c:pt idx="1">
                  <c:v>85+ år</c:v>
                </c:pt>
              </c:strCache>
            </c:strRef>
          </c:cat>
          <c:val>
            <c:numRef>
              <c:f>'Dia still äldre'!$AB$51:$AB$52</c:f>
              <c:numCache>
                <c:formatCode>General</c:formatCode>
                <c:ptCount val="2"/>
                <c:pt idx="0">
                  <c:v>4</c:v>
                </c:pt>
                <c:pt idx="1">
                  <c:v>26</c:v>
                </c:pt>
              </c:numCache>
            </c:numRef>
          </c:val>
          <c:extLst>
            <c:ext xmlns:c16="http://schemas.microsoft.com/office/drawing/2014/chart" uri="{C3380CC4-5D6E-409C-BE32-E72D297353CC}">
              <c16:uniqueId val="{00000000-5CE4-4105-98D5-53B2E7D8924E}"/>
            </c:ext>
          </c:extLst>
        </c:ser>
        <c:ser>
          <c:idx val="1"/>
          <c:order val="1"/>
          <c:tx>
            <c:strRef>
              <c:f>'Dia still äldre'!$AC$50</c:f>
              <c:strCache>
                <c:ptCount val="1"/>
                <c:pt idx="0">
                  <c:v>Män</c:v>
                </c:pt>
              </c:strCache>
            </c:strRef>
          </c:tx>
          <c:spPr>
            <a:solidFill>
              <a:srgbClr val="0090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 still äldre'!$AA$51:$AA$52</c:f>
              <c:strCache>
                <c:ptCount val="2"/>
                <c:pt idx="0">
                  <c:v>70-84 år</c:v>
                </c:pt>
                <c:pt idx="1">
                  <c:v>85+ år</c:v>
                </c:pt>
              </c:strCache>
            </c:strRef>
          </c:cat>
          <c:val>
            <c:numRef>
              <c:f>'Dia still äldre'!$AC$51:$AC$52</c:f>
              <c:numCache>
                <c:formatCode>General</c:formatCode>
                <c:ptCount val="2"/>
                <c:pt idx="0">
                  <c:v>4</c:v>
                </c:pt>
                <c:pt idx="1">
                  <c:v>4</c:v>
                </c:pt>
              </c:numCache>
            </c:numRef>
          </c:val>
          <c:extLst>
            <c:ext xmlns:c16="http://schemas.microsoft.com/office/drawing/2014/chart" uri="{C3380CC4-5D6E-409C-BE32-E72D297353CC}">
              <c16:uniqueId val="{00000001-5CE4-4105-98D5-53B2E7D8924E}"/>
            </c:ext>
          </c:extLst>
        </c:ser>
        <c:dLbls>
          <c:dLblPos val="outEnd"/>
          <c:showLegendKey val="0"/>
          <c:showVal val="1"/>
          <c:showCatName val="0"/>
          <c:showSerName val="0"/>
          <c:showPercent val="0"/>
          <c:showBubbleSize val="0"/>
        </c:dLbls>
        <c:gapWidth val="219"/>
        <c:overlap val="-27"/>
        <c:axId val="617061680"/>
        <c:axId val="577563376"/>
      </c:barChart>
      <c:catAx>
        <c:axId val="61706168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Ålder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77563376"/>
        <c:crosses val="autoZero"/>
        <c:auto val="1"/>
        <c:lblAlgn val="ctr"/>
        <c:lblOffset val="100"/>
        <c:noMultiLvlLbl val="0"/>
      </c:catAx>
      <c:valAx>
        <c:axId val="577563376"/>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17061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'5 största ung. föreningar'!$Q$3</c:f>
              <c:strCache>
                <c:ptCount val="1"/>
                <c:pt idx="0">
                  <c:v>Deltagartillfällen pojkar</c:v>
                </c:pt>
              </c:strCache>
            </c:strRef>
          </c:tx>
          <c:spPr>
            <a:solidFill>
              <a:srgbClr val="0090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Gill Sans MT" panose="020B0502020104020203" pitchFamily="34" charset="0"/>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 största ung. föreningar'!$P$4:$P$8</c:f>
              <c:strCache>
                <c:ptCount val="5"/>
                <c:pt idx="0">
                  <c:v>IFK Kumlas Fotbollklubb</c:v>
                </c:pt>
                <c:pt idx="1">
                  <c:v>Kumla Hockeyclub Black Bulls</c:v>
                </c:pt>
                <c:pt idx="2">
                  <c:v>Ekeby Idrottsförening</c:v>
                </c:pt>
                <c:pt idx="3">
                  <c:v>Yxhults Idrottsklubb</c:v>
                </c:pt>
                <c:pt idx="4">
                  <c:v>Kumla Gymnastikförening</c:v>
                </c:pt>
              </c:strCache>
            </c:strRef>
          </c:cat>
          <c:val>
            <c:numRef>
              <c:f>'5 största ung. föreningar'!$Q$4:$Q$8</c:f>
              <c:numCache>
                <c:formatCode>[$-1041D]#,##0;\(#,##0\)</c:formatCode>
                <c:ptCount val="5"/>
                <c:pt idx="0">
                  <c:v>21383</c:v>
                </c:pt>
                <c:pt idx="1">
                  <c:v>17887</c:v>
                </c:pt>
                <c:pt idx="2">
                  <c:v>5208</c:v>
                </c:pt>
                <c:pt idx="3">
                  <c:v>3642</c:v>
                </c:pt>
                <c:pt idx="4">
                  <c:v>113</c:v>
                </c:pt>
              </c:numCache>
            </c:numRef>
          </c:val>
          <c:extLst>
            <c:ext xmlns:c16="http://schemas.microsoft.com/office/drawing/2014/chart" uri="{C3380CC4-5D6E-409C-BE32-E72D297353CC}">
              <c16:uniqueId val="{00000000-4339-4F79-B30C-AAEAC0F4E774}"/>
            </c:ext>
          </c:extLst>
        </c:ser>
        <c:ser>
          <c:idx val="2"/>
          <c:order val="2"/>
          <c:tx>
            <c:strRef>
              <c:f>'5 största ung. föreningar'!$S$3</c:f>
              <c:strCache>
                <c:ptCount val="1"/>
                <c:pt idx="0">
                  <c:v>Deltagartillfällen flickor</c:v>
                </c:pt>
              </c:strCache>
            </c:strRef>
          </c:tx>
          <c:spPr>
            <a:solidFill>
              <a:srgbClr val="FDD400"/>
            </a:solidFill>
            <a:ln>
              <a:solidFill>
                <a:srgbClr val="FDD4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 största ung. föreningar'!$P$4:$P$8</c:f>
              <c:strCache>
                <c:ptCount val="5"/>
                <c:pt idx="0">
                  <c:v>IFK Kumlas Fotbollklubb</c:v>
                </c:pt>
                <c:pt idx="1">
                  <c:v>Kumla Hockeyclub Black Bulls</c:v>
                </c:pt>
                <c:pt idx="2">
                  <c:v>Ekeby Idrottsförening</c:v>
                </c:pt>
                <c:pt idx="3">
                  <c:v>Yxhults Idrottsklubb</c:v>
                </c:pt>
                <c:pt idx="4">
                  <c:v>Kumla Gymnastikförening</c:v>
                </c:pt>
              </c:strCache>
            </c:strRef>
          </c:cat>
          <c:val>
            <c:numRef>
              <c:f>'5 största ung. föreningar'!$S$4:$S$8</c:f>
              <c:numCache>
                <c:formatCode>[$-1041D]#,##0;\(#,##0\)</c:formatCode>
                <c:ptCount val="5"/>
                <c:pt idx="0">
                  <c:v>2852</c:v>
                </c:pt>
                <c:pt idx="1">
                  <c:v>170</c:v>
                </c:pt>
                <c:pt idx="2">
                  <c:v>4747</c:v>
                </c:pt>
                <c:pt idx="3">
                  <c:v>4550</c:v>
                </c:pt>
                <c:pt idx="4">
                  <c:v>6785</c:v>
                </c:pt>
              </c:numCache>
            </c:numRef>
          </c:val>
          <c:extLst>
            <c:ext xmlns:c16="http://schemas.microsoft.com/office/drawing/2014/chart" uri="{C3380CC4-5D6E-409C-BE32-E72D297353CC}">
              <c16:uniqueId val="{00000001-4339-4F79-B30C-AAEAC0F4E774}"/>
            </c:ext>
          </c:extLst>
        </c:ser>
        <c:dLbls>
          <c:dLblPos val="ctr"/>
          <c:showLegendKey val="0"/>
          <c:showVal val="1"/>
          <c:showCatName val="0"/>
          <c:showSerName val="0"/>
          <c:showPercent val="0"/>
          <c:showBubbleSize val="0"/>
        </c:dLbls>
        <c:gapWidth val="150"/>
        <c:overlap val="100"/>
        <c:axId val="228517384"/>
        <c:axId val="228517776"/>
        <c:extLst>
          <c:ext xmlns:c15="http://schemas.microsoft.com/office/drawing/2012/chart" uri="{02D57815-91ED-43cb-92C2-25804820EDAC}">
            <c15:filteredBarSeries>
              <c15:ser>
                <c:idx val="1"/>
                <c:order val="1"/>
                <c:tx>
                  <c:strRef>
                    <c:extLst>
                      <c:ext uri="{02D57815-91ED-43cb-92C2-25804820EDAC}">
                        <c15:formulaRef>
                          <c15:sqref>'5 största ung. föreningar'!$R$3</c15:sqref>
                        </c15:formulaRef>
                      </c:ext>
                    </c:extLst>
                    <c:strCache>
                      <c:ptCount val="1"/>
                      <c:pt idx="0">
                        <c:v>% Andel pojkar</c:v>
                      </c:pt>
                    </c:strCache>
                  </c:strRef>
                </c:tx>
                <c:spPr>
                  <a:solidFill>
                    <a:srgbClr val="F6DE2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Gill Sans MT" panose="020B0502020104020203" pitchFamily="34" charset="0"/>
                          <a:ea typeface="+mn-ea"/>
                          <a:cs typeface="+mn-cs"/>
                        </a:defRPr>
                      </a:pPr>
                      <a:endParaRPr lang="sv-SE"/>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'5 största ung. föreningar'!$P$4:$P$8</c15:sqref>
                        </c15:formulaRef>
                      </c:ext>
                    </c:extLst>
                    <c:strCache>
                      <c:ptCount val="5"/>
                      <c:pt idx="0">
                        <c:v>IFK Kumlas Fotbollklubb</c:v>
                      </c:pt>
                      <c:pt idx="1">
                        <c:v>Kumla Hockeyclub Black Bulls</c:v>
                      </c:pt>
                      <c:pt idx="2">
                        <c:v>Ekeby Idrottsförening</c:v>
                      </c:pt>
                      <c:pt idx="3">
                        <c:v>Yxhults Idrottsklubb</c:v>
                      </c:pt>
                      <c:pt idx="4">
                        <c:v>Kumla Gymnastikförening</c:v>
                      </c:pt>
                    </c:strCache>
                  </c:strRef>
                </c:cat>
                <c:val>
                  <c:numRef>
                    <c:extLst>
                      <c:ext uri="{02D57815-91ED-43cb-92C2-25804820EDAC}">
                        <c15:formulaRef>
                          <c15:sqref>'5 största ung. föreningar'!$R$4:$R$8</c15:sqref>
                        </c15:formulaRef>
                      </c:ext>
                    </c:extLst>
                    <c:numCache>
                      <c:formatCode>0%</c:formatCode>
                      <c:ptCount val="5"/>
                      <c:pt idx="0">
                        <c:v>0.88231896018155564</c:v>
                      </c:pt>
                      <c:pt idx="1">
                        <c:v>0.99058536855513102</c:v>
                      </c:pt>
                      <c:pt idx="2">
                        <c:v>0.5231541938724259</c:v>
                      </c:pt>
                      <c:pt idx="3">
                        <c:v>0.444580078125</c:v>
                      </c:pt>
                      <c:pt idx="4">
                        <c:v>1.6381559872426791E-2</c:v>
                      </c:pt>
                    </c:numCache>
                  </c:numRef>
                </c:val>
                <c:extLst>
                  <c:ext xmlns:c16="http://schemas.microsoft.com/office/drawing/2014/chart" uri="{C3380CC4-5D6E-409C-BE32-E72D297353CC}">
                    <c16:uniqueId val="{00000002-4339-4F79-B30C-AAEAC0F4E774}"/>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'5 största ung. föreningar'!$T$3</c15:sqref>
                        </c15:formulaRef>
                      </c:ext>
                    </c:extLst>
                    <c:strCache>
                      <c:ptCount val="1"/>
                      <c:pt idx="0">
                        <c:v>% Andel flickor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'5 största ung. föreningar'!$P$4:$P$8</c15:sqref>
                        </c15:formulaRef>
                      </c:ext>
                    </c:extLst>
                    <c:strCache>
                      <c:ptCount val="5"/>
                      <c:pt idx="0">
                        <c:v>IFK Kumlas Fotbollklubb</c:v>
                      </c:pt>
                      <c:pt idx="1">
                        <c:v>Kumla Hockeyclub Black Bulls</c:v>
                      </c:pt>
                      <c:pt idx="2">
                        <c:v>Ekeby Idrottsförening</c:v>
                      </c:pt>
                      <c:pt idx="3">
                        <c:v>Yxhults Idrottsklubb</c:v>
                      </c:pt>
                      <c:pt idx="4">
                        <c:v>Kumla Gymnastikförening</c:v>
                      </c:pt>
                    </c:strCache>
                  </c:strRef>
                </c:cat>
                <c:val>
                  <c:numRef>
                    <c:extLst xmlns:c15="http://schemas.microsoft.com/office/drawing/2012/chart">
                      <c:ext xmlns:c15="http://schemas.microsoft.com/office/drawing/2012/chart" uri="{02D57815-91ED-43cb-92C2-25804820EDAC}">
                        <c15:formulaRef>
                          <c15:sqref>'5 största ung. föreningar'!$T$4:$T$8</c15:sqref>
                        </c15:formulaRef>
                      </c:ext>
                    </c:extLst>
                    <c:numCache>
                      <c:formatCode>0%</c:formatCode>
                      <c:ptCount val="5"/>
                      <c:pt idx="0">
                        <c:v>0.1176810398184444</c:v>
                      </c:pt>
                      <c:pt idx="1">
                        <c:v>9.4146314448690267E-3</c:v>
                      </c:pt>
                      <c:pt idx="2">
                        <c:v>0.4768458061275741</c:v>
                      </c:pt>
                      <c:pt idx="3">
                        <c:v>0.555419921875</c:v>
                      </c:pt>
                      <c:pt idx="4">
                        <c:v>0.98361844012757316</c:v>
                      </c:pt>
                    </c:numCache>
                  </c:numRef>
                </c:val>
                <c:extLst xmlns:c15="http://schemas.microsoft.com/office/drawing/2012/chart">
                  <c:ext xmlns:c16="http://schemas.microsoft.com/office/drawing/2014/chart" uri="{C3380CC4-5D6E-409C-BE32-E72D297353CC}">
                    <c16:uniqueId val="{00000003-4339-4F79-B30C-AAEAC0F4E774}"/>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'5 största ung. föreningar'!$U$3</c15:sqref>
                        </c15:formulaRef>
                      </c:ext>
                    </c:extLst>
                    <c:strCache>
                      <c:ptCount val="1"/>
                      <c:pt idx="0">
                        <c:v>Deltagartillfällen totalt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'5 största ung. föreningar'!$P$4:$P$8</c15:sqref>
                        </c15:formulaRef>
                      </c:ext>
                    </c:extLst>
                    <c:strCache>
                      <c:ptCount val="5"/>
                      <c:pt idx="0">
                        <c:v>IFK Kumlas Fotbollklubb</c:v>
                      </c:pt>
                      <c:pt idx="1">
                        <c:v>Kumla Hockeyclub Black Bulls</c:v>
                      </c:pt>
                      <c:pt idx="2">
                        <c:v>Ekeby Idrottsförening</c:v>
                      </c:pt>
                      <c:pt idx="3">
                        <c:v>Yxhults Idrottsklubb</c:v>
                      </c:pt>
                      <c:pt idx="4">
                        <c:v>Kumla Gymnastikförening</c:v>
                      </c:pt>
                    </c:strCache>
                  </c:strRef>
                </c:cat>
                <c:val>
                  <c:numRef>
                    <c:extLst xmlns:c15="http://schemas.microsoft.com/office/drawing/2012/chart">
                      <c:ext xmlns:c15="http://schemas.microsoft.com/office/drawing/2012/chart" uri="{02D57815-91ED-43cb-92C2-25804820EDAC}">
                        <c15:formulaRef>
                          <c15:sqref>'5 största ung. föreningar'!$U$4:$U$8</c15:sqref>
                        </c15:formulaRef>
                      </c:ext>
                    </c:extLst>
                    <c:numCache>
                      <c:formatCode>[$-1041D]#,##0;\(#,##0\)</c:formatCode>
                      <c:ptCount val="5"/>
                      <c:pt idx="0">
                        <c:v>24235</c:v>
                      </c:pt>
                      <c:pt idx="1">
                        <c:v>18057</c:v>
                      </c:pt>
                      <c:pt idx="2">
                        <c:v>9955</c:v>
                      </c:pt>
                      <c:pt idx="3">
                        <c:v>8192</c:v>
                      </c:pt>
                      <c:pt idx="4">
                        <c:v>6898</c:v>
                      </c:pt>
                    </c:numCache>
                  </c:numRef>
                </c:val>
                <c:extLst xmlns:c15="http://schemas.microsoft.com/office/drawing/2012/chart">
                  <c:ext xmlns:c16="http://schemas.microsoft.com/office/drawing/2014/chart" uri="{C3380CC4-5D6E-409C-BE32-E72D297353CC}">
                    <c16:uniqueId val="{00000004-4339-4F79-B30C-AAEAC0F4E774}"/>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'5 största ung. föreningar'!$V$3</c15:sqref>
                        </c15:formulaRef>
                      </c:ext>
                    </c:extLst>
                    <c:strCache>
                      <c:ptCount val="1"/>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'5 största ung. föreningar'!$P$4:$P$8</c15:sqref>
                        </c15:formulaRef>
                      </c:ext>
                    </c:extLst>
                    <c:strCache>
                      <c:ptCount val="5"/>
                      <c:pt idx="0">
                        <c:v>IFK Kumlas Fotbollklubb</c:v>
                      </c:pt>
                      <c:pt idx="1">
                        <c:v>Kumla Hockeyclub Black Bulls</c:v>
                      </c:pt>
                      <c:pt idx="2">
                        <c:v>Ekeby Idrottsförening</c:v>
                      </c:pt>
                      <c:pt idx="3">
                        <c:v>Yxhults Idrottsklubb</c:v>
                      </c:pt>
                      <c:pt idx="4">
                        <c:v>Kumla Gymnastikförening</c:v>
                      </c:pt>
                    </c:strCache>
                  </c:strRef>
                </c:cat>
                <c:val>
                  <c:numRef>
                    <c:extLst xmlns:c15="http://schemas.microsoft.com/office/drawing/2012/chart">
                      <c:ext xmlns:c15="http://schemas.microsoft.com/office/drawing/2012/chart" uri="{02D57815-91ED-43cb-92C2-25804820EDAC}">
                        <c15:formulaRef>
                          <c15:sqref>'5 största ung. föreningar'!$V$4:$V$8</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5-4339-4F79-B30C-AAEAC0F4E774}"/>
                  </c:ext>
                </c:extLst>
              </c15:ser>
            </c15:filteredBarSeries>
          </c:ext>
        </c:extLst>
      </c:barChart>
      <c:catAx>
        <c:axId val="228517384"/>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latin typeface="+mn-lt"/>
                  </a:rPr>
                  <a:t>Idrottsföreningar</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sv-SE"/>
          </a:p>
        </c:txPr>
        <c:crossAx val="228517776"/>
        <c:crosses val="autoZero"/>
        <c:auto val="1"/>
        <c:lblAlgn val="ctr"/>
        <c:lblOffset val="100"/>
        <c:noMultiLvlLbl val="0"/>
      </c:catAx>
      <c:valAx>
        <c:axId val="228517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latin typeface="+mn-lt"/>
                  </a:rPr>
                  <a:t>Deltagartillfällen</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title>
        <c:numFmt formatCode="[$-1041D]#,##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MT" panose="020B0502020104020203" pitchFamily="34" charset="0"/>
                <a:ea typeface="+mn-ea"/>
                <a:cs typeface="+mn-cs"/>
              </a:defRPr>
            </a:pPr>
            <a:endParaRPr lang="sv-SE"/>
          </a:p>
        </c:txPr>
        <c:crossAx val="228517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'Störst idrotter'!$R$6</c:f>
              <c:strCache>
                <c:ptCount val="1"/>
                <c:pt idx="0">
                  <c:v>Pojkar</c:v>
                </c:pt>
              </c:strCache>
            </c:strRef>
          </c:tx>
          <c:spPr>
            <a:solidFill>
              <a:srgbClr val="0070C0"/>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'Störst idrotter'!$S$5:$AB$5</c:f>
              <c:strCache>
                <c:ptCount val="10"/>
                <c:pt idx="0">
                  <c:v>Fotboll</c:v>
                </c:pt>
                <c:pt idx="1">
                  <c:v>Ishockey</c:v>
                </c:pt>
                <c:pt idx="2">
                  <c:v>Innebandy</c:v>
                </c:pt>
                <c:pt idx="3">
                  <c:v>Gymnastik</c:v>
                </c:pt>
                <c:pt idx="4">
                  <c:v>Simidrott</c:v>
                </c:pt>
                <c:pt idx="5">
                  <c:v>Ridsport</c:v>
                </c:pt>
                <c:pt idx="6">
                  <c:v>Taekwondo</c:v>
                </c:pt>
                <c:pt idx="7">
                  <c:v>Handboll</c:v>
                </c:pt>
                <c:pt idx="8">
                  <c:v>Budo och kampsport</c:v>
                </c:pt>
                <c:pt idx="9">
                  <c:v>Golf</c:v>
                </c:pt>
              </c:strCache>
            </c:strRef>
          </c:cat>
          <c:val>
            <c:numRef>
              <c:f>'Störst idrotter'!$S$6:$AB$6</c:f>
              <c:numCache>
                <c:formatCode>General</c:formatCode>
                <c:ptCount val="10"/>
                <c:pt idx="0">
                  <c:v>25290</c:v>
                </c:pt>
                <c:pt idx="1">
                  <c:v>17887</c:v>
                </c:pt>
                <c:pt idx="2">
                  <c:v>7115</c:v>
                </c:pt>
                <c:pt idx="3">
                  <c:v>113</c:v>
                </c:pt>
                <c:pt idx="4">
                  <c:v>1206</c:v>
                </c:pt>
                <c:pt idx="5">
                  <c:v>115</c:v>
                </c:pt>
                <c:pt idx="6">
                  <c:v>3073</c:v>
                </c:pt>
                <c:pt idx="7">
                  <c:v>2577</c:v>
                </c:pt>
                <c:pt idx="8">
                  <c:v>2393</c:v>
                </c:pt>
                <c:pt idx="9">
                  <c:v>1874</c:v>
                </c:pt>
              </c:numCache>
            </c:numRef>
          </c:val>
          <c:extLst>
            <c:ext xmlns:c16="http://schemas.microsoft.com/office/drawing/2014/chart" uri="{C3380CC4-5D6E-409C-BE32-E72D297353CC}">
              <c16:uniqueId val="{00000000-26CA-459F-9CE4-27839CBBA1AC}"/>
            </c:ext>
          </c:extLst>
        </c:ser>
        <c:ser>
          <c:idx val="1"/>
          <c:order val="1"/>
          <c:tx>
            <c:strRef>
              <c:f>'Störst idrotter'!$R$7</c:f>
              <c:strCache>
                <c:ptCount val="1"/>
                <c:pt idx="0">
                  <c:v>Flickor</c:v>
                </c:pt>
              </c:strCache>
            </c:strRef>
          </c:tx>
          <c:spPr>
            <a:solidFill>
              <a:srgbClr val="FFC000"/>
            </a:solidFill>
            <a:ln>
              <a:solidFill>
                <a:srgbClr val="FFC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'Störst idrotter'!$S$5:$AB$5</c:f>
              <c:strCache>
                <c:ptCount val="10"/>
                <c:pt idx="0">
                  <c:v>Fotboll</c:v>
                </c:pt>
                <c:pt idx="1">
                  <c:v>Ishockey</c:v>
                </c:pt>
                <c:pt idx="2">
                  <c:v>Innebandy</c:v>
                </c:pt>
                <c:pt idx="3">
                  <c:v>Gymnastik</c:v>
                </c:pt>
                <c:pt idx="4">
                  <c:v>Simidrott</c:v>
                </c:pt>
                <c:pt idx="5">
                  <c:v>Ridsport</c:v>
                </c:pt>
                <c:pt idx="6">
                  <c:v>Taekwondo</c:v>
                </c:pt>
                <c:pt idx="7">
                  <c:v>Handboll</c:v>
                </c:pt>
                <c:pt idx="8">
                  <c:v>Budo och kampsport</c:v>
                </c:pt>
                <c:pt idx="9">
                  <c:v>Golf</c:v>
                </c:pt>
              </c:strCache>
            </c:strRef>
          </c:cat>
          <c:val>
            <c:numRef>
              <c:f>'Störst idrotter'!$S$7:$AB$7</c:f>
              <c:numCache>
                <c:formatCode>General</c:formatCode>
                <c:ptCount val="10"/>
                <c:pt idx="0">
                  <c:v>7402</c:v>
                </c:pt>
                <c:pt idx="1">
                  <c:v>170</c:v>
                </c:pt>
                <c:pt idx="2">
                  <c:v>6941</c:v>
                </c:pt>
                <c:pt idx="3">
                  <c:v>6835</c:v>
                </c:pt>
                <c:pt idx="4">
                  <c:v>3832</c:v>
                </c:pt>
                <c:pt idx="5">
                  <c:v>4697</c:v>
                </c:pt>
                <c:pt idx="6">
                  <c:v>1334</c:v>
                </c:pt>
                <c:pt idx="7">
                  <c:v>1747</c:v>
                </c:pt>
                <c:pt idx="8">
                  <c:v>1506</c:v>
                </c:pt>
                <c:pt idx="9">
                  <c:v>335</c:v>
                </c:pt>
              </c:numCache>
            </c:numRef>
          </c:val>
          <c:extLst>
            <c:ext xmlns:c16="http://schemas.microsoft.com/office/drawing/2014/chart" uri="{C3380CC4-5D6E-409C-BE32-E72D297353CC}">
              <c16:uniqueId val="{00000001-26CA-459F-9CE4-27839CBBA1AC}"/>
            </c:ext>
          </c:extLst>
        </c:ser>
        <c:dLbls>
          <c:dLblPos val="ctr"/>
          <c:showLegendKey val="0"/>
          <c:showVal val="1"/>
          <c:showCatName val="0"/>
          <c:showSerName val="0"/>
          <c:showPercent val="0"/>
          <c:showBubbleSize val="0"/>
        </c:dLbls>
        <c:gapWidth val="150"/>
        <c:overlap val="100"/>
        <c:axId val="566041264"/>
        <c:axId val="566043232"/>
      </c:barChart>
      <c:catAx>
        <c:axId val="56604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66043232"/>
        <c:crosses val="autoZero"/>
        <c:auto val="1"/>
        <c:lblAlgn val="ctr"/>
        <c:lblOffset val="100"/>
        <c:noMultiLvlLbl val="0"/>
      </c:catAx>
      <c:valAx>
        <c:axId val="566043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566041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'5 största samarbetsföreningarna'!$B$3</c:f>
              <c:strCache>
                <c:ptCount val="1"/>
                <c:pt idx="0">
                  <c:v>Utbildningstimmar </c:v>
                </c:pt>
              </c:strCache>
            </c:strRef>
          </c:tx>
          <c:spPr>
            <a:solidFill>
              <a:srgbClr val="0090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'5 största samarbetsföreningarna'!$A$4:$A$9</c:f>
              <c:strCache>
                <c:ptCount val="5"/>
                <c:pt idx="0">
                  <c:v>Kumla Hockeyclub Black Bulls</c:v>
                </c:pt>
                <c:pt idx="1">
                  <c:v>Kumla Kampsportförening</c:v>
                </c:pt>
                <c:pt idx="2">
                  <c:v>IFK Kumla Fotbollklubb</c:v>
                </c:pt>
                <c:pt idx="3">
                  <c:v>Yxhults Idrottsklubb</c:v>
                </c:pt>
                <c:pt idx="4">
                  <c:v>Kumla Golfklubb</c:v>
                </c:pt>
              </c:strCache>
            </c:strRef>
          </c:cat>
          <c:val>
            <c:numRef>
              <c:f>'5 största samarbetsföreningarna'!$B$4:$B$9</c:f>
              <c:numCache>
                <c:formatCode>General</c:formatCode>
                <c:ptCount val="5"/>
                <c:pt idx="0">
                  <c:v>2501</c:v>
                </c:pt>
                <c:pt idx="1">
                  <c:v>1525</c:v>
                </c:pt>
                <c:pt idx="2">
                  <c:v>1056</c:v>
                </c:pt>
                <c:pt idx="3">
                  <c:v>903</c:v>
                </c:pt>
                <c:pt idx="4">
                  <c:v>793</c:v>
                </c:pt>
              </c:numCache>
            </c:numRef>
          </c:val>
          <c:extLst>
            <c:ext xmlns:c16="http://schemas.microsoft.com/office/drawing/2014/chart" uri="{C3380CC4-5D6E-409C-BE32-E72D297353CC}">
              <c16:uniqueId val="{00000000-E9D6-48CF-B432-B4AF8E23127F}"/>
            </c:ext>
          </c:extLst>
        </c:ser>
        <c:dLbls>
          <c:showLegendKey val="0"/>
          <c:showVal val="0"/>
          <c:showCatName val="0"/>
          <c:showSerName val="0"/>
          <c:showPercent val="0"/>
          <c:showBubbleSize val="0"/>
        </c:dLbls>
        <c:gapWidth val="219"/>
        <c:overlap val="-27"/>
        <c:axId val="211413024"/>
        <c:axId val="211413416"/>
      </c:barChart>
      <c:catAx>
        <c:axId val="21141302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Bern Sans CT" pitchFamily="50" charset="0"/>
                    <a:ea typeface="+mn-ea"/>
                    <a:cs typeface="+mn-cs"/>
                  </a:defRPr>
                </a:pPr>
                <a:r>
                  <a:rPr lang="sv-SE" sz="1400" dirty="0">
                    <a:latin typeface="+mn-lt"/>
                  </a:rPr>
                  <a:t>Förening</a:t>
                </a:r>
              </a:p>
            </c:rich>
          </c:tx>
          <c:layout>
            <c:manualLayout>
              <c:xMode val="edge"/>
              <c:yMode val="edge"/>
              <c:x val="0.49936986956371626"/>
              <c:y val="0.941463429183145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ern Sans CT" pitchFamily="50" charset="0"/>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sv-SE"/>
          </a:p>
        </c:txPr>
        <c:crossAx val="211413416"/>
        <c:crosses val="autoZero"/>
        <c:auto val="1"/>
        <c:lblAlgn val="ctr"/>
        <c:lblOffset val="100"/>
        <c:noMultiLvlLbl val="0"/>
      </c:catAx>
      <c:valAx>
        <c:axId val="211413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Bern Sans CT" pitchFamily="50" charset="0"/>
                    <a:ea typeface="+mn-ea"/>
                    <a:cs typeface="+mn-cs"/>
                  </a:defRPr>
                </a:pPr>
                <a:r>
                  <a:rPr lang="sv-SE" sz="1400" dirty="0">
                    <a:latin typeface="+mn-lt"/>
                  </a:rPr>
                  <a:t>Utbildningstimmar</a:t>
                </a:r>
              </a:p>
            </c:rich>
          </c:tx>
          <c:layout>
            <c:manualLayout>
              <c:xMode val="edge"/>
              <c:yMode val="edge"/>
              <c:x val="6.490920314114545E-3"/>
              <c:y val="0.2473638907552577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Bern Sans CT" pitchFamily="50" charset="0"/>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sv-SE"/>
          </a:p>
        </c:txPr>
        <c:crossAx val="211413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r>
              <a:rPr lang="sv-SE"/>
              <a:t>Andel med god självskattad hälsa utifrån medlemskap i idrottsförening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idrottsförening'!$W$21</c:f>
              <c:strCache>
                <c:ptCount val="1"/>
                <c:pt idx="0">
                  <c:v>Medlem i idrottsförening</c:v>
                </c:pt>
              </c:strCache>
            </c:strRef>
          </c:tx>
          <c:spPr>
            <a:solidFill>
              <a:srgbClr val="92D050"/>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idrottsförening'!$X$19:$AC$20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'Medlemskap i idrottsförening'!$X$21:$AC$21</c:f>
              <c:numCache>
                <c:formatCode>0%</c:formatCode>
                <c:ptCount val="6"/>
                <c:pt idx="0">
                  <c:v>0.74431818181818177</c:v>
                </c:pt>
                <c:pt idx="1">
                  <c:v>0.91902313624678666</c:v>
                </c:pt>
                <c:pt idx="2">
                  <c:v>0.66534653465346538</c:v>
                </c:pt>
                <c:pt idx="3">
                  <c:v>0.88271604938271608</c:v>
                </c:pt>
                <c:pt idx="4">
                  <c:v>0.7127371273712737</c:v>
                </c:pt>
                <c:pt idx="5">
                  <c:v>0.83924843423799578</c:v>
                </c:pt>
              </c:numCache>
            </c:numRef>
          </c:val>
          <c:extLst>
            <c:ext xmlns:c16="http://schemas.microsoft.com/office/drawing/2014/chart" uri="{C3380CC4-5D6E-409C-BE32-E72D297353CC}">
              <c16:uniqueId val="{00000000-E022-48BE-B14B-C66FD67C1E37}"/>
            </c:ext>
          </c:extLst>
        </c:ser>
        <c:ser>
          <c:idx val="1"/>
          <c:order val="1"/>
          <c:tx>
            <c:strRef>
              <c:f>'Medlemskap i idrottsförening'!$W$22</c:f>
              <c:strCache>
                <c:ptCount val="1"/>
                <c:pt idx="0">
                  <c:v>Ej medlem i idrottsförening</c:v>
                </c:pt>
              </c:strCache>
            </c:strRef>
          </c:tx>
          <c:spPr>
            <a:solidFill>
              <a:schemeClr val="accent1">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idrottsförening'!$X$19:$AC$20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'Medlemskap i idrottsförening'!$X$22:$AC$22</c:f>
              <c:numCache>
                <c:formatCode>0%</c:formatCode>
                <c:ptCount val="6"/>
                <c:pt idx="0">
                  <c:v>0.66209262435677529</c:v>
                </c:pt>
                <c:pt idx="1">
                  <c:v>0.86163522012578619</c:v>
                </c:pt>
                <c:pt idx="2">
                  <c:v>0.57205882352941173</c:v>
                </c:pt>
                <c:pt idx="3">
                  <c:v>0.79695431472081213</c:v>
                </c:pt>
                <c:pt idx="4">
                  <c:v>0.60433604336043356</c:v>
                </c:pt>
                <c:pt idx="5">
                  <c:v>0.71695402298850575</c:v>
                </c:pt>
              </c:numCache>
            </c:numRef>
          </c:val>
          <c:extLst>
            <c:ext xmlns:c16="http://schemas.microsoft.com/office/drawing/2014/chart" uri="{C3380CC4-5D6E-409C-BE32-E72D297353CC}">
              <c16:uniqueId val="{00000001-E022-48BE-B14B-C66FD67C1E37}"/>
            </c:ext>
          </c:extLst>
        </c:ser>
        <c:dLbls>
          <c:dLblPos val="outEnd"/>
          <c:showLegendKey val="0"/>
          <c:showVal val="1"/>
          <c:showCatName val="0"/>
          <c:showSerName val="0"/>
          <c:showPercent val="0"/>
          <c:showBubbleSize val="0"/>
        </c:dLbls>
        <c:gapWidth val="100"/>
        <c:overlap val="-24"/>
        <c:axId val="311377720"/>
        <c:axId val="311382424"/>
        <c:extLst>
          <c:ext xmlns:c15="http://schemas.microsoft.com/office/drawing/2012/chart" uri="{02D57815-91ED-43cb-92C2-25804820EDAC}">
            <c15:filteredBarSeries>
              <c15:ser>
                <c:idx val="2"/>
                <c:order val="2"/>
                <c:tx>
                  <c:strRef>
                    <c:extLst>
                      <c:ext uri="{02D57815-91ED-43cb-92C2-25804820EDAC}">
                        <c15:formulaRef>
                          <c15:sqref>'Medlemskap i idrottsförening'!$W$23</c15:sqref>
                        </c15:formulaRef>
                      </c:ext>
                    </c:extLst>
                    <c:strCache>
                      <c:ptCount val="1"/>
                      <c:pt idx="0">
                        <c:v>Totalt</c:v>
                      </c:pt>
                    </c:strCache>
                  </c:strRef>
                </c:tx>
                <c:spPr>
                  <a:solidFill>
                    <a:schemeClr val="accent4">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'Medlemskap i idrottsförening'!$X$19:$AC$20</c15:sqref>
                        </c15:formulaRef>
                      </c:ext>
                    </c:extLst>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extLst>
                      <c:ext uri="{02D57815-91ED-43cb-92C2-25804820EDAC}">
                        <c15:formulaRef>
                          <c15:sqref>'Medlemskap i idrottsförening'!$X$23:$AC$23</c15:sqref>
                        </c15:formulaRef>
                      </c:ext>
                    </c:extLst>
                    <c:numCache>
                      <c:formatCode>0%</c:formatCode>
                      <c:ptCount val="6"/>
                      <c:pt idx="0">
                        <c:v>0.70884146341463417</c:v>
                      </c:pt>
                      <c:pt idx="1">
                        <c:v>0.87748851454823895</c:v>
                      </c:pt>
                      <c:pt idx="2">
                        <c:v>0.61204013377926425</c:v>
                      </c:pt>
                      <c:pt idx="3">
                        <c:v>0.84085510688836107</c:v>
                      </c:pt>
                      <c:pt idx="4">
                        <c:v>0.63921217547000897</c:v>
                      </c:pt>
                      <c:pt idx="5">
                        <c:v>0.76652719665271962</c:v>
                      </c:pt>
                    </c:numCache>
                  </c:numRef>
                </c:val>
                <c:extLst>
                  <c:ext xmlns:c16="http://schemas.microsoft.com/office/drawing/2014/chart" uri="{C3380CC4-5D6E-409C-BE32-E72D297353CC}">
                    <c16:uniqueId val="{00000002-E022-48BE-B14B-C66FD67C1E37}"/>
                  </c:ext>
                </c:extLst>
              </c15:ser>
            </c15:filteredBarSeries>
          </c:ext>
        </c:extLst>
      </c:barChart>
      <c:catAx>
        <c:axId val="3113777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311382424"/>
        <c:crosses val="autoZero"/>
        <c:auto val="1"/>
        <c:lblAlgn val="ctr"/>
        <c:lblOffset val="100"/>
        <c:noMultiLvlLbl val="0"/>
      </c:catAx>
      <c:valAx>
        <c:axId val="311382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311377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LOK-stöd antal deltagartillfällen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'Deltagartillfällen över tid'!$B$4</c:f>
              <c:strCache>
                <c:ptCount val="1"/>
                <c:pt idx="0">
                  <c:v>Flickor</c:v>
                </c:pt>
              </c:strCache>
            </c:strRef>
          </c:tx>
          <c:spPr>
            <a:ln w="28575" cap="rnd">
              <a:solidFill>
                <a:srgbClr val="FDD400"/>
              </a:solidFill>
              <a:round/>
            </a:ln>
            <a:effectLst/>
          </c:spPr>
          <c:marker>
            <c:symbol val="circle"/>
            <c:size val="6"/>
            <c:spPr>
              <a:solidFill>
                <a:srgbClr val="FDD400"/>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'Deltagartillfällen över tid'!$H$3:$K$3</c:f>
              <c:numCache>
                <c:formatCode>General</c:formatCode>
                <c:ptCount val="4"/>
                <c:pt idx="0">
                  <c:v>2014</c:v>
                </c:pt>
                <c:pt idx="1">
                  <c:v>2015</c:v>
                </c:pt>
                <c:pt idx="2">
                  <c:v>2016</c:v>
                </c:pt>
                <c:pt idx="3">
                  <c:v>2017</c:v>
                </c:pt>
              </c:numCache>
            </c:numRef>
          </c:cat>
          <c:val>
            <c:numRef>
              <c:f>'Deltagartillfällen över tid'!$H$4:$K$4</c:f>
              <c:numCache>
                <c:formatCode>General</c:formatCode>
                <c:ptCount val="4"/>
                <c:pt idx="0">
                  <c:v>36943</c:v>
                </c:pt>
                <c:pt idx="1">
                  <c:v>32353</c:v>
                </c:pt>
                <c:pt idx="2">
                  <c:v>33136</c:v>
                </c:pt>
                <c:pt idx="3">
                  <c:v>38884</c:v>
                </c:pt>
              </c:numCache>
            </c:numRef>
          </c:val>
          <c:smooth val="0"/>
          <c:extLst>
            <c:ext xmlns:c16="http://schemas.microsoft.com/office/drawing/2014/chart" uri="{C3380CC4-5D6E-409C-BE32-E72D297353CC}">
              <c16:uniqueId val="{00000000-3740-4009-A570-872A0EBF5494}"/>
            </c:ext>
          </c:extLst>
        </c:ser>
        <c:ser>
          <c:idx val="1"/>
          <c:order val="1"/>
          <c:tx>
            <c:strRef>
              <c:f>'Deltagartillfällen över tid'!$B$5</c:f>
              <c:strCache>
                <c:ptCount val="1"/>
                <c:pt idx="0">
                  <c:v>Pojkar</c:v>
                </c:pt>
              </c:strCache>
            </c:strRef>
          </c:tx>
          <c:spPr>
            <a:ln w="28575" cap="rnd">
              <a:solidFill>
                <a:srgbClr val="0090D4"/>
              </a:solidFill>
              <a:round/>
            </a:ln>
            <a:effectLst/>
          </c:spPr>
          <c:marker>
            <c:symbol val="circle"/>
            <c:size val="6"/>
            <c:spPr>
              <a:solidFill>
                <a:srgbClr val="0090D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'Deltagartillfällen över tid'!$H$3:$K$3</c:f>
              <c:numCache>
                <c:formatCode>General</c:formatCode>
                <c:ptCount val="4"/>
                <c:pt idx="0">
                  <c:v>2014</c:v>
                </c:pt>
                <c:pt idx="1">
                  <c:v>2015</c:v>
                </c:pt>
                <c:pt idx="2">
                  <c:v>2016</c:v>
                </c:pt>
                <c:pt idx="3">
                  <c:v>2017</c:v>
                </c:pt>
              </c:numCache>
            </c:numRef>
          </c:cat>
          <c:val>
            <c:numRef>
              <c:f>'Deltagartillfällen över tid'!$H$5:$K$5</c:f>
              <c:numCache>
                <c:formatCode>General</c:formatCode>
                <c:ptCount val="4"/>
                <c:pt idx="0">
                  <c:v>67123</c:v>
                </c:pt>
                <c:pt idx="1">
                  <c:v>69020</c:v>
                </c:pt>
                <c:pt idx="2">
                  <c:v>72414</c:v>
                </c:pt>
                <c:pt idx="3">
                  <c:v>67079</c:v>
                </c:pt>
              </c:numCache>
            </c:numRef>
          </c:val>
          <c:smooth val="0"/>
          <c:extLst>
            <c:ext xmlns:c16="http://schemas.microsoft.com/office/drawing/2014/chart" uri="{C3380CC4-5D6E-409C-BE32-E72D297353CC}">
              <c16:uniqueId val="{00000001-3740-4009-A570-872A0EBF5494}"/>
            </c:ext>
          </c:extLst>
        </c:ser>
        <c:ser>
          <c:idx val="2"/>
          <c:order val="2"/>
          <c:tx>
            <c:strRef>
              <c:f>'Deltagartillfällen över tid'!$B$6</c:f>
              <c:strCache>
                <c:ptCount val="1"/>
                <c:pt idx="0">
                  <c:v>Totalt</c:v>
                </c:pt>
              </c:strCache>
            </c:strRef>
          </c:tx>
          <c:spPr>
            <a:ln w="28575" cap="rnd">
              <a:solidFill>
                <a:srgbClr val="33338B"/>
              </a:solidFill>
              <a:round/>
            </a:ln>
            <a:effectLst/>
          </c:spPr>
          <c:marker>
            <c:symbol val="circle"/>
            <c:size val="7"/>
            <c:spPr>
              <a:solidFill>
                <a:srgbClr val="33338B"/>
              </a:solidFill>
              <a:ln w="28575" cap="rnd">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'Deltagartillfällen över tid'!$H$3:$K$3</c:f>
              <c:numCache>
                <c:formatCode>General</c:formatCode>
                <c:ptCount val="4"/>
                <c:pt idx="0">
                  <c:v>2014</c:v>
                </c:pt>
                <c:pt idx="1">
                  <c:v>2015</c:v>
                </c:pt>
                <c:pt idx="2">
                  <c:v>2016</c:v>
                </c:pt>
                <c:pt idx="3">
                  <c:v>2017</c:v>
                </c:pt>
              </c:numCache>
            </c:numRef>
          </c:cat>
          <c:val>
            <c:numRef>
              <c:f>'Deltagartillfällen över tid'!$H$6:$K$6</c:f>
              <c:numCache>
                <c:formatCode>General</c:formatCode>
                <c:ptCount val="4"/>
                <c:pt idx="0">
                  <c:v>104066</c:v>
                </c:pt>
                <c:pt idx="1">
                  <c:v>101373</c:v>
                </c:pt>
                <c:pt idx="2">
                  <c:v>105550</c:v>
                </c:pt>
                <c:pt idx="3">
                  <c:v>105963</c:v>
                </c:pt>
              </c:numCache>
            </c:numRef>
          </c:val>
          <c:smooth val="0"/>
          <c:extLst>
            <c:ext xmlns:c16="http://schemas.microsoft.com/office/drawing/2014/chart" uri="{C3380CC4-5D6E-409C-BE32-E72D297353CC}">
              <c16:uniqueId val="{00000002-3740-4009-A570-872A0EBF5494}"/>
            </c:ext>
          </c:extLst>
        </c:ser>
        <c:dLbls>
          <c:dLblPos val="t"/>
          <c:showLegendKey val="0"/>
          <c:showVal val="1"/>
          <c:showCatName val="0"/>
          <c:showSerName val="0"/>
          <c:showPercent val="0"/>
          <c:showBubbleSize val="0"/>
        </c:dLbls>
        <c:marker val="1"/>
        <c:smooth val="0"/>
        <c:axId val="211414200"/>
        <c:axId val="211414592"/>
      </c:lineChart>
      <c:catAx>
        <c:axId val="21141420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r>
                  <a:rPr lang="sv-SE" sz="1400">
                    <a:latin typeface="+mj-lt"/>
                  </a:rPr>
                  <a:t>År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sv-SE"/>
          </a:p>
        </c:txPr>
        <c:crossAx val="211414592"/>
        <c:crosses val="autoZero"/>
        <c:auto val="1"/>
        <c:lblAlgn val="ctr"/>
        <c:lblOffset val="100"/>
        <c:noMultiLvlLbl val="0"/>
      </c:catAx>
      <c:valAx>
        <c:axId val="211414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r>
                  <a:rPr lang="sv-SE" sz="1400">
                    <a:latin typeface="+mj-lt"/>
                  </a:rPr>
                  <a:t>Deltagartillfällen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sv-SE"/>
          </a:p>
        </c:txPr>
        <c:crossAx val="211414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LOK-stöd</a:t>
            </a:r>
            <a:r>
              <a:rPr lang="sv-SE" baseline="0"/>
              <a:t> (flickor/pojkar)</a:t>
            </a:r>
            <a:endParaRPr lang="sv-S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lineChart>
        <c:grouping val="standard"/>
        <c:varyColors val="0"/>
        <c:ser>
          <c:idx val="0"/>
          <c:order val="0"/>
          <c:tx>
            <c:strRef>
              <c:f>'LOK flickor-pojkar (%)'!$B$10</c:f>
              <c:strCache>
                <c:ptCount val="1"/>
                <c:pt idx="0">
                  <c:v>Flickor</c:v>
                </c:pt>
              </c:strCache>
            </c:strRef>
          </c:tx>
          <c:spPr>
            <a:ln w="28575" cap="rnd">
              <a:solidFill>
                <a:srgbClr val="FDD400"/>
              </a:solidFill>
              <a:round/>
            </a:ln>
            <a:effectLst/>
          </c:spPr>
          <c:marker>
            <c:symbol val="circle"/>
            <c:size val="6"/>
            <c:spPr>
              <a:solidFill>
                <a:srgbClr val="FDD400"/>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 flickor-pojkar (%)'!$H$9:$K$9</c:f>
              <c:numCache>
                <c:formatCode>General</c:formatCode>
                <c:ptCount val="4"/>
                <c:pt idx="0">
                  <c:v>2014</c:v>
                </c:pt>
                <c:pt idx="1">
                  <c:v>2015</c:v>
                </c:pt>
                <c:pt idx="2">
                  <c:v>2016</c:v>
                </c:pt>
                <c:pt idx="3">
                  <c:v>2017</c:v>
                </c:pt>
              </c:numCache>
            </c:numRef>
          </c:cat>
          <c:val>
            <c:numRef>
              <c:f>'LOK flickor-pojkar (%)'!$H$10:$K$10</c:f>
              <c:numCache>
                <c:formatCode>0%</c:formatCode>
                <c:ptCount val="4"/>
                <c:pt idx="0">
                  <c:v>0.3549958680068418</c:v>
                </c:pt>
                <c:pt idx="1">
                  <c:v>0.3191480966332258</c:v>
                </c:pt>
                <c:pt idx="2">
                  <c:v>0.31393652297489344</c:v>
                </c:pt>
                <c:pt idx="3">
                  <c:v>0.36695827788945196</c:v>
                </c:pt>
              </c:numCache>
            </c:numRef>
          </c:val>
          <c:smooth val="0"/>
          <c:extLst>
            <c:ext xmlns:c16="http://schemas.microsoft.com/office/drawing/2014/chart" uri="{C3380CC4-5D6E-409C-BE32-E72D297353CC}">
              <c16:uniqueId val="{00000000-C179-4927-8D8A-8BFD1ECC1955}"/>
            </c:ext>
          </c:extLst>
        </c:ser>
        <c:ser>
          <c:idx val="1"/>
          <c:order val="1"/>
          <c:tx>
            <c:strRef>
              <c:f>'LOK flickor-pojkar (%)'!$B$11</c:f>
              <c:strCache>
                <c:ptCount val="1"/>
                <c:pt idx="0">
                  <c:v>Pojkar</c:v>
                </c:pt>
              </c:strCache>
            </c:strRef>
          </c:tx>
          <c:spPr>
            <a:ln w="28575" cap="rnd">
              <a:solidFill>
                <a:srgbClr val="0090D4"/>
              </a:solidFill>
              <a:round/>
            </a:ln>
            <a:effectLst/>
          </c:spPr>
          <c:marker>
            <c:symbol val="circle"/>
            <c:size val="6"/>
            <c:spPr>
              <a:solidFill>
                <a:srgbClr val="0090D4"/>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j-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'LOK flickor-pojkar (%)'!$H$9:$K$9</c:f>
              <c:numCache>
                <c:formatCode>General</c:formatCode>
                <c:ptCount val="4"/>
                <c:pt idx="0">
                  <c:v>2014</c:v>
                </c:pt>
                <c:pt idx="1">
                  <c:v>2015</c:v>
                </c:pt>
                <c:pt idx="2">
                  <c:v>2016</c:v>
                </c:pt>
                <c:pt idx="3">
                  <c:v>2017</c:v>
                </c:pt>
              </c:numCache>
            </c:numRef>
          </c:cat>
          <c:val>
            <c:numRef>
              <c:f>'LOK flickor-pojkar (%)'!$H$11:$K$11</c:f>
              <c:numCache>
                <c:formatCode>0%</c:formatCode>
                <c:ptCount val="4"/>
                <c:pt idx="0">
                  <c:v>0.6450041319931582</c:v>
                </c:pt>
                <c:pt idx="1">
                  <c:v>0.68085190336677415</c:v>
                </c:pt>
                <c:pt idx="2">
                  <c:v>0.68606347702510662</c:v>
                </c:pt>
                <c:pt idx="3">
                  <c:v>0.63304172211054799</c:v>
                </c:pt>
              </c:numCache>
            </c:numRef>
          </c:val>
          <c:smooth val="0"/>
          <c:extLst>
            <c:ext xmlns:c16="http://schemas.microsoft.com/office/drawing/2014/chart" uri="{C3380CC4-5D6E-409C-BE32-E72D297353CC}">
              <c16:uniqueId val="{00000001-C179-4927-8D8A-8BFD1ECC1955}"/>
            </c:ext>
          </c:extLst>
        </c:ser>
        <c:dLbls>
          <c:dLblPos val="t"/>
          <c:showLegendKey val="0"/>
          <c:showVal val="1"/>
          <c:showCatName val="0"/>
          <c:showSerName val="0"/>
          <c:showPercent val="0"/>
          <c:showBubbleSize val="0"/>
        </c:dLbls>
        <c:marker val="1"/>
        <c:smooth val="0"/>
        <c:axId val="216268544"/>
        <c:axId val="216268936"/>
      </c:lineChart>
      <c:catAx>
        <c:axId val="216268544"/>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r>
                  <a:rPr lang="sv-SE" sz="1400">
                    <a:latin typeface="+mj-lt"/>
                  </a:rPr>
                  <a:t>År</a:t>
                </a:r>
              </a:p>
            </c:rich>
          </c:tx>
          <c:layout>
            <c:manualLayout>
              <c:xMode val="edge"/>
              <c:yMode val="edge"/>
              <c:x val="0.52961171244878158"/>
              <c:y val="0.8722430074714860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sv-SE"/>
          </a:p>
        </c:txPr>
        <c:crossAx val="216268936"/>
        <c:crosses val="autoZero"/>
        <c:auto val="1"/>
        <c:lblAlgn val="ctr"/>
        <c:lblOffset val="100"/>
        <c:noMultiLvlLbl val="0"/>
      </c:catAx>
      <c:valAx>
        <c:axId val="216268936"/>
        <c:scaling>
          <c:orientation val="minMax"/>
          <c:max val="0.8"/>
          <c:min val="0.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r>
                  <a:rPr lang="sv-SE" sz="1400" baseline="0">
                    <a:latin typeface="+mj-lt"/>
                  </a:rPr>
                  <a:t>Fördelning deltagartillfällen</a:t>
                </a:r>
                <a:endParaRPr lang="sv-SE" sz="1400">
                  <a:latin typeface="+mj-lt"/>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j-lt"/>
                <a:ea typeface="+mn-ea"/>
                <a:cs typeface="+mn-cs"/>
              </a:defRPr>
            </a:pPr>
            <a:endParaRPr lang="sv-SE"/>
          </a:p>
        </c:txPr>
        <c:crossAx val="216268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j-lt"/>
              <a:ea typeface="+mn-ea"/>
              <a:cs typeface="+mn-cs"/>
            </a:defRPr>
          </a:pPr>
          <a:endParaRPr lang="sv-SE"/>
        </a:p>
      </c:txPr>
    </c:legend>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'Deltagartillfällen åldersgrp'!$B$2</c:f>
              <c:strCache>
                <c:ptCount val="1"/>
                <c:pt idx="0">
                  <c:v>2015</c:v>
                </c:pt>
              </c:strCache>
            </c:strRef>
          </c:tx>
          <c:spPr>
            <a:ln w="22225" cap="rnd" cmpd="sng" algn="ctr">
              <a:solidFill>
                <a:srgbClr val="FDD400"/>
              </a:solidFill>
              <a:round/>
            </a:ln>
            <a:effectLst/>
          </c:spPr>
          <c:marker>
            <c:symbol val="circle"/>
            <c:size val="4"/>
            <c:spPr>
              <a:solidFill>
                <a:srgbClr val="FDD400"/>
              </a:solidFill>
              <a:ln w="25400" cap="flat" cmpd="sng" algn="ctr">
                <a:solidFill>
                  <a:srgbClr val="FDD400"/>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'Deltagartillfällen åldersgrp'!$A$3:$A$6</c:f>
              <c:strCache>
                <c:ptCount val="4"/>
                <c:pt idx="0">
                  <c:v>7-12 år</c:v>
                </c:pt>
                <c:pt idx="1">
                  <c:v>13-16 år</c:v>
                </c:pt>
                <c:pt idx="2">
                  <c:v>17-20 år</c:v>
                </c:pt>
                <c:pt idx="3">
                  <c:v>21-25 år</c:v>
                </c:pt>
              </c:strCache>
            </c:strRef>
          </c:cat>
          <c:val>
            <c:numRef>
              <c:f>'Deltagartillfällen åldersgrp'!$B$3:$B$6</c:f>
              <c:numCache>
                <c:formatCode>General</c:formatCode>
                <c:ptCount val="4"/>
                <c:pt idx="0">
                  <c:v>17540</c:v>
                </c:pt>
                <c:pt idx="1">
                  <c:v>9380</c:v>
                </c:pt>
                <c:pt idx="2">
                  <c:v>3546</c:v>
                </c:pt>
                <c:pt idx="3">
                  <c:v>854</c:v>
                </c:pt>
              </c:numCache>
            </c:numRef>
          </c:val>
          <c:smooth val="0"/>
          <c:extLst>
            <c:ext xmlns:c16="http://schemas.microsoft.com/office/drawing/2014/chart" uri="{C3380CC4-5D6E-409C-BE32-E72D297353CC}">
              <c16:uniqueId val="{00000000-B874-4AF4-AA6A-20C8D98A3B41}"/>
            </c:ext>
          </c:extLst>
        </c:ser>
        <c:ser>
          <c:idx val="1"/>
          <c:order val="1"/>
          <c:tx>
            <c:strRef>
              <c:f>'Deltagartillfällen åldersgrp'!$C$2</c:f>
              <c:strCache>
                <c:ptCount val="1"/>
                <c:pt idx="0">
                  <c:v>2016</c:v>
                </c:pt>
              </c:strCache>
            </c:strRef>
          </c:tx>
          <c:spPr>
            <a:ln w="22225" cap="rnd" cmpd="sng" algn="ctr">
              <a:solidFill>
                <a:schemeClr val="accent4">
                  <a:lumMod val="50000"/>
                </a:schemeClr>
              </a:solidFill>
              <a:round/>
            </a:ln>
            <a:effectLst/>
          </c:spPr>
          <c:marker>
            <c:symbol val="circle"/>
            <c:size val="4"/>
            <c:spPr>
              <a:solidFill>
                <a:schemeClr val="accent4">
                  <a:lumMod val="50000"/>
                </a:schemeClr>
              </a:solidFill>
              <a:ln w="25400" cap="flat" cmpd="sng" algn="ctr">
                <a:solidFill>
                  <a:schemeClr val="accent4">
                    <a:lumMod val="50000"/>
                  </a:schemeClr>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dk1">
                        <a:lumMod val="65000"/>
                        <a:lumOff val="3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'Deltagartillfällen åldersgrp'!$A$3:$A$6</c:f>
              <c:strCache>
                <c:ptCount val="4"/>
                <c:pt idx="0">
                  <c:v>7-12 år</c:v>
                </c:pt>
                <c:pt idx="1">
                  <c:v>13-16 år</c:v>
                </c:pt>
                <c:pt idx="2">
                  <c:v>17-20 år</c:v>
                </c:pt>
                <c:pt idx="3">
                  <c:v>21-25 år</c:v>
                </c:pt>
              </c:strCache>
            </c:strRef>
          </c:cat>
          <c:val>
            <c:numRef>
              <c:f>'Deltagartillfällen åldersgrp'!$C$3:$C$6</c:f>
              <c:numCache>
                <c:formatCode>General</c:formatCode>
                <c:ptCount val="4"/>
                <c:pt idx="0">
                  <c:v>18197</c:v>
                </c:pt>
                <c:pt idx="1">
                  <c:v>10842</c:v>
                </c:pt>
                <c:pt idx="2">
                  <c:v>3148</c:v>
                </c:pt>
                <c:pt idx="3">
                  <c:v>949</c:v>
                </c:pt>
              </c:numCache>
            </c:numRef>
          </c:val>
          <c:smooth val="0"/>
          <c:extLst>
            <c:ext xmlns:c16="http://schemas.microsoft.com/office/drawing/2014/chart" uri="{C3380CC4-5D6E-409C-BE32-E72D297353CC}">
              <c16:uniqueId val="{00000001-B874-4AF4-AA6A-20C8D98A3B41}"/>
            </c:ext>
          </c:extLst>
        </c:ser>
        <c:ser>
          <c:idx val="2"/>
          <c:order val="2"/>
          <c:tx>
            <c:strRef>
              <c:f>'Deltagartillfällen åldersgrp'!$D$2</c:f>
              <c:strCache>
                <c:ptCount val="1"/>
                <c:pt idx="0">
                  <c:v>2017</c:v>
                </c:pt>
              </c:strCache>
            </c:strRef>
          </c:tx>
          <c:spPr>
            <a:ln w="22225" cap="rnd" cmpd="sng" algn="ctr">
              <a:solidFill>
                <a:schemeClr val="accent3"/>
              </a:solidFill>
              <a:round/>
            </a:ln>
            <a:effectLst/>
          </c:spPr>
          <c:marker>
            <c:symbol val="circle"/>
            <c:size val="4"/>
            <c:spPr>
              <a:solidFill>
                <a:schemeClr val="accent3"/>
              </a:solidFill>
              <a:ln w="9525" cap="flat" cmpd="sng" algn="ctr">
                <a:solidFill>
                  <a:schemeClr val="accent3"/>
                </a:solidFill>
                <a:round/>
              </a:ln>
              <a:effectLst/>
            </c:spPr>
          </c:marker>
          <c:cat>
            <c:strRef>
              <c:f>'Deltagartillfällen åldersgrp'!$A$3:$A$6</c:f>
              <c:strCache>
                <c:ptCount val="4"/>
                <c:pt idx="0">
                  <c:v>7-12 år</c:v>
                </c:pt>
                <c:pt idx="1">
                  <c:v>13-16 år</c:v>
                </c:pt>
                <c:pt idx="2">
                  <c:v>17-20 år</c:v>
                </c:pt>
                <c:pt idx="3">
                  <c:v>21-25 år</c:v>
                </c:pt>
              </c:strCache>
            </c:strRef>
          </c:cat>
          <c:val>
            <c:numRef>
              <c:f>'Deltagartillfällen åldersgrp'!$D$3:$D$6</c:f>
              <c:numCache>
                <c:formatCode>General</c:formatCode>
                <c:ptCount val="4"/>
                <c:pt idx="0">
                  <c:v>20489</c:v>
                </c:pt>
                <c:pt idx="1">
                  <c:v>12805</c:v>
                </c:pt>
                <c:pt idx="2">
                  <c:v>4644</c:v>
                </c:pt>
                <c:pt idx="3">
                  <c:v>946</c:v>
                </c:pt>
              </c:numCache>
            </c:numRef>
          </c:val>
          <c:smooth val="0"/>
          <c:extLst>
            <c:ext xmlns:c16="http://schemas.microsoft.com/office/drawing/2014/chart" uri="{C3380CC4-5D6E-409C-BE32-E72D297353CC}">
              <c16:uniqueId val="{00000002-B874-4AF4-AA6A-20C8D98A3B41}"/>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211415376"/>
        <c:axId val="216266976"/>
      </c:lineChart>
      <c:catAx>
        <c:axId val="211415376"/>
        <c:scaling>
          <c:orientation val="minMax"/>
        </c:scaling>
        <c:delete val="0"/>
        <c:axPos val="b"/>
        <c:title>
          <c:tx>
            <c:rich>
              <a:bodyPr rot="0" spcFirstLastPara="1" vertOverflow="ellipsis" vert="horz" wrap="square" anchor="ctr" anchorCtr="1"/>
              <a:lstStyle/>
              <a:p>
                <a:pPr>
                  <a:defRPr sz="1400" b="1" i="0" u="none" strike="noStrike" kern="1200" cap="all" baseline="0">
                    <a:solidFill>
                      <a:schemeClr val="dk1">
                        <a:lumMod val="65000"/>
                        <a:lumOff val="35000"/>
                      </a:schemeClr>
                    </a:solidFill>
                    <a:latin typeface="+mn-lt"/>
                    <a:ea typeface="+mn-ea"/>
                    <a:cs typeface="+mn-cs"/>
                  </a:defRPr>
                </a:pPr>
                <a:r>
                  <a:rPr lang="sv-SE" sz="1400" b="1">
                    <a:latin typeface="+mn-lt"/>
                  </a:rPr>
                  <a:t>Åldersgrupper</a:t>
                </a:r>
              </a:p>
            </c:rich>
          </c:tx>
          <c:overlay val="0"/>
          <c:spPr>
            <a:noFill/>
            <a:ln>
              <a:noFill/>
            </a:ln>
            <a:effectLst/>
          </c:spPr>
          <c:txPr>
            <a:bodyPr rot="0" spcFirstLastPara="1" vertOverflow="ellipsis" vert="horz" wrap="square" anchor="ctr" anchorCtr="1"/>
            <a:lstStyle/>
            <a:p>
              <a:pPr>
                <a:defRPr sz="1400" b="1"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Gill Sans MT" panose="020B0502020104020203" pitchFamily="34" charset="0"/>
                <a:ea typeface="+mn-ea"/>
                <a:cs typeface="+mn-cs"/>
              </a:defRPr>
            </a:pPr>
            <a:endParaRPr lang="sv-SE"/>
          </a:p>
        </c:txPr>
        <c:crossAx val="216266976"/>
        <c:crosses val="autoZero"/>
        <c:auto val="1"/>
        <c:lblAlgn val="ctr"/>
        <c:lblOffset val="100"/>
        <c:noMultiLvlLbl val="0"/>
      </c:catAx>
      <c:valAx>
        <c:axId val="216266976"/>
        <c:scaling>
          <c:orientation val="minMax"/>
        </c:scaling>
        <c:delete val="0"/>
        <c:axPos val="l"/>
        <c:title>
          <c:tx>
            <c:rich>
              <a:bodyPr rot="-5400000" spcFirstLastPara="1" vertOverflow="ellipsis" vert="horz" wrap="square" anchor="ctr" anchorCtr="1"/>
              <a:lstStyle/>
              <a:p>
                <a:pPr>
                  <a:defRPr sz="1400" b="1" i="0" u="none" strike="noStrike" kern="1200" cap="all" baseline="0">
                    <a:solidFill>
                      <a:schemeClr val="dk1">
                        <a:lumMod val="65000"/>
                        <a:lumOff val="35000"/>
                      </a:schemeClr>
                    </a:solidFill>
                    <a:latin typeface="+mn-lt"/>
                    <a:ea typeface="+mn-ea"/>
                    <a:cs typeface="+mn-cs"/>
                  </a:defRPr>
                </a:pPr>
                <a:r>
                  <a:rPr lang="sv-SE" sz="1400" b="1">
                    <a:latin typeface="+mn-lt"/>
                  </a:rPr>
                  <a:t>Deltagartillfällen</a:t>
                </a:r>
              </a:p>
            </c:rich>
          </c:tx>
          <c:overlay val="0"/>
          <c:spPr>
            <a:noFill/>
            <a:ln>
              <a:noFill/>
            </a:ln>
            <a:effectLst/>
          </c:spPr>
          <c:txPr>
            <a:bodyPr rot="-5400000" spcFirstLastPara="1" vertOverflow="ellipsis" vert="horz" wrap="square" anchor="ctr" anchorCtr="1"/>
            <a:lstStyle/>
            <a:p>
              <a:pPr>
                <a:defRPr sz="1400" b="1"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spc="20" baseline="0">
                <a:solidFill>
                  <a:schemeClr val="dk1">
                    <a:lumMod val="65000"/>
                    <a:lumOff val="35000"/>
                  </a:schemeClr>
                </a:solidFill>
                <a:latin typeface="+mj-lt"/>
                <a:ea typeface="+mn-ea"/>
                <a:cs typeface="+mn-cs"/>
              </a:defRPr>
            </a:pPr>
            <a:endParaRPr lang="sv-SE"/>
          </a:p>
        </c:txPr>
        <c:crossAx val="211415376"/>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sv-SE"/>
        </a:p>
      </c:txPr>
    </c:legend>
    <c:plotVisOnly val="1"/>
    <c:dispBlanksAs val="gap"/>
    <c:showDLblsOverMax val="0"/>
  </c:chart>
  <c:spPr>
    <a:solidFill>
      <a:schemeClr val="lt1"/>
    </a:solidFill>
    <a:ln>
      <a:noFill/>
    </a:ln>
    <a:effectLst/>
  </c:spPr>
  <c:txPr>
    <a:bodyPr/>
    <a:lstStyle/>
    <a:p>
      <a:pPr>
        <a:defRPr/>
      </a:pPr>
      <a:endParaRPr lang="sv-SE"/>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'Deltagartillfällen åldersgrp'!$B$9</c:f>
              <c:strCache>
                <c:ptCount val="1"/>
                <c:pt idx="0">
                  <c:v>2015</c:v>
                </c:pt>
              </c:strCache>
            </c:strRef>
          </c:tx>
          <c:spPr>
            <a:ln w="22225" cap="rnd" cmpd="sng" algn="ctr">
              <a:solidFill>
                <a:srgbClr val="0090D4"/>
              </a:solidFill>
              <a:round/>
            </a:ln>
            <a:effectLst/>
          </c:spPr>
          <c:marker>
            <c:symbol val="circle"/>
            <c:size val="4"/>
            <c:spPr>
              <a:solidFill>
                <a:srgbClr val="FDD400"/>
              </a:solidFill>
              <a:ln w="25400" cap="flat" cmpd="sng" algn="ctr">
                <a:solidFill>
                  <a:srgbClr val="0090D4"/>
                </a:solidFill>
                <a:round/>
              </a:ln>
              <a:effectLst/>
            </c:spPr>
          </c:marker>
          <c:dLbls>
            <c:dLbl>
              <c:idx val="1"/>
              <c:layout>
                <c:manualLayout>
                  <c:x val="-5.3888888888888889E-2"/>
                  <c:y val="-8.79283318751822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37-4FAE-8DF7-D4DB24CD4366}"/>
                </c:ext>
              </c:extLst>
            </c:dLbl>
            <c:dLbl>
              <c:idx val="2"/>
              <c:layout>
                <c:manualLayout>
                  <c:x val="-5.3888888888888889E-2"/>
                  <c:y val="-8.32987022455526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37-4FAE-8DF7-D4DB24CD4366}"/>
                </c:ext>
              </c:extLst>
            </c:dLbl>
            <c:dLbl>
              <c:idx val="3"/>
              <c:layout>
                <c:manualLayout>
                  <c:x val="-0.11422222222222222"/>
                  <c:y val="1.39235199766695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37-4FAE-8DF7-D4DB24CD436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'Deltagartillfällen åldersgrp'!$A$10:$A$13</c:f>
              <c:strCache>
                <c:ptCount val="4"/>
                <c:pt idx="0">
                  <c:v>7-12 år</c:v>
                </c:pt>
                <c:pt idx="1">
                  <c:v>13-16 år</c:v>
                </c:pt>
                <c:pt idx="2">
                  <c:v>17-20 år</c:v>
                </c:pt>
                <c:pt idx="3">
                  <c:v>21-25 år</c:v>
                </c:pt>
              </c:strCache>
            </c:strRef>
          </c:cat>
          <c:val>
            <c:numRef>
              <c:f>'Deltagartillfällen åldersgrp'!$B$10:$B$13</c:f>
              <c:numCache>
                <c:formatCode>General</c:formatCode>
                <c:ptCount val="4"/>
                <c:pt idx="0">
                  <c:v>30853</c:v>
                </c:pt>
                <c:pt idx="1">
                  <c:v>19017</c:v>
                </c:pt>
                <c:pt idx="2">
                  <c:v>9301</c:v>
                </c:pt>
                <c:pt idx="3">
                  <c:v>9849</c:v>
                </c:pt>
              </c:numCache>
            </c:numRef>
          </c:val>
          <c:smooth val="0"/>
          <c:extLst>
            <c:ext xmlns:c16="http://schemas.microsoft.com/office/drawing/2014/chart" uri="{C3380CC4-5D6E-409C-BE32-E72D297353CC}">
              <c16:uniqueId val="{00000003-1237-4FAE-8DF7-D4DB24CD4366}"/>
            </c:ext>
          </c:extLst>
        </c:ser>
        <c:ser>
          <c:idx val="1"/>
          <c:order val="1"/>
          <c:tx>
            <c:strRef>
              <c:f>'Deltagartillfällen åldersgrp'!$C$9</c:f>
              <c:strCache>
                <c:ptCount val="1"/>
                <c:pt idx="0">
                  <c:v>2016</c:v>
                </c:pt>
              </c:strCache>
            </c:strRef>
          </c:tx>
          <c:spPr>
            <a:ln w="22225" cap="rnd" cmpd="sng" algn="ctr">
              <a:solidFill>
                <a:srgbClr val="33338B"/>
              </a:solidFill>
              <a:round/>
            </a:ln>
            <a:effectLst/>
          </c:spPr>
          <c:marker>
            <c:symbol val="circle"/>
            <c:size val="4"/>
            <c:spPr>
              <a:solidFill>
                <a:srgbClr val="FDD400"/>
              </a:solidFill>
              <a:ln w="25400" cap="flat" cmpd="sng" algn="ctr">
                <a:solidFill>
                  <a:srgbClr val="33338B"/>
                </a:solidFill>
                <a:round/>
              </a:ln>
              <a:effectLst/>
            </c:spPr>
          </c:marker>
          <c:dLbls>
            <c:dLbl>
              <c:idx val="0"/>
              <c:layout>
                <c:manualLayout>
                  <c:x val="-6.222222222222222E-2"/>
                  <c:y val="6.02198162729658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37-4FAE-8DF7-D4DB24CD4366}"/>
                </c:ext>
              </c:extLst>
            </c:dLbl>
            <c:dLbl>
              <c:idx val="1"/>
              <c:layout>
                <c:manualLayout>
                  <c:x val="-5.6666666666666664E-2"/>
                  <c:y val="5.5590186643336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37-4FAE-8DF7-D4DB24CD4366}"/>
                </c:ext>
              </c:extLst>
            </c:dLbl>
            <c:dLbl>
              <c:idx val="2"/>
              <c:layout>
                <c:manualLayout>
                  <c:x val="-6.5000000000000099E-2"/>
                  <c:y val="8.33679644211140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237-4FAE-8DF7-D4DB24CD4366}"/>
                </c:ext>
              </c:extLst>
            </c:dLbl>
            <c:dLbl>
              <c:idx val="3"/>
              <c:layout>
                <c:manualLayout>
                  <c:x val="-4.4777777777777882E-2"/>
                  <c:y val="-0.1203357392825896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237-4FAE-8DF7-D4DB24CD436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'Deltagartillfällen åldersgrp'!$A$10:$A$13</c:f>
              <c:strCache>
                <c:ptCount val="4"/>
                <c:pt idx="0">
                  <c:v>7-12 år</c:v>
                </c:pt>
                <c:pt idx="1">
                  <c:v>13-16 år</c:v>
                </c:pt>
                <c:pt idx="2">
                  <c:v>17-20 år</c:v>
                </c:pt>
                <c:pt idx="3">
                  <c:v>21-25 år</c:v>
                </c:pt>
              </c:strCache>
            </c:strRef>
          </c:cat>
          <c:val>
            <c:numRef>
              <c:f>'Deltagartillfällen åldersgrp'!$C$10:$C$13</c:f>
              <c:numCache>
                <c:formatCode>General</c:formatCode>
                <c:ptCount val="4"/>
                <c:pt idx="0">
                  <c:v>29315</c:v>
                </c:pt>
                <c:pt idx="1">
                  <c:v>22889</c:v>
                </c:pt>
                <c:pt idx="2">
                  <c:v>11009</c:v>
                </c:pt>
                <c:pt idx="3">
                  <c:v>9201</c:v>
                </c:pt>
              </c:numCache>
            </c:numRef>
          </c:val>
          <c:smooth val="0"/>
          <c:extLst>
            <c:ext xmlns:c16="http://schemas.microsoft.com/office/drawing/2014/chart" uri="{C3380CC4-5D6E-409C-BE32-E72D297353CC}">
              <c16:uniqueId val="{00000008-1237-4FAE-8DF7-D4DB24CD4366}"/>
            </c:ext>
          </c:extLst>
        </c:ser>
        <c:ser>
          <c:idx val="2"/>
          <c:order val="2"/>
          <c:tx>
            <c:strRef>
              <c:f>'Deltagartillfällen åldersgrp'!$D$9</c:f>
              <c:strCache>
                <c:ptCount val="1"/>
                <c:pt idx="0">
                  <c:v>2017</c:v>
                </c:pt>
              </c:strCache>
            </c:strRef>
          </c:tx>
          <c:spPr>
            <a:ln w="22225" cap="rnd" cmpd="sng" algn="ctr">
              <a:solidFill>
                <a:schemeClr val="accent3"/>
              </a:solidFill>
              <a:round/>
            </a:ln>
            <a:effectLst/>
          </c:spPr>
          <c:marker>
            <c:symbol val="circle"/>
            <c:size val="4"/>
            <c:spPr>
              <a:solidFill>
                <a:schemeClr val="accent3"/>
              </a:solidFill>
              <a:ln w="9525" cap="flat" cmpd="sng" algn="ctr">
                <a:solidFill>
                  <a:schemeClr val="accent3"/>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'Deltagartillfällen åldersgrp'!$A$10:$A$13</c:f>
              <c:strCache>
                <c:ptCount val="4"/>
                <c:pt idx="0">
                  <c:v>7-12 år</c:v>
                </c:pt>
                <c:pt idx="1">
                  <c:v>13-16 år</c:v>
                </c:pt>
                <c:pt idx="2">
                  <c:v>17-20 år</c:v>
                </c:pt>
                <c:pt idx="3">
                  <c:v>21-25 år</c:v>
                </c:pt>
              </c:strCache>
            </c:strRef>
          </c:cat>
          <c:val>
            <c:numRef>
              <c:f>'Deltagartillfällen åldersgrp'!$D$10:$D$13</c:f>
              <c:numCache>
                <c:formatCode>General</c:formatCode>
                <c:ptCount val="4"/>
                <c:pt idx="0">
                  <c:v>29469</c:v>
                </c:pt>
                <c:pt idx="1">
                  <c:v>23265</c:v>
                </c:pt>
                <c:pt idx="2">
                  <c:v>7917</c:v>
                </c:pt>
                <c:pt idx="3">
                  <c:v>6428</c:v>
                </c:pt>
              </c:numCache>
            </c:numRef>
          </c:val>
          <c:smooth val="0"/>
          <c:extLst>
            <c:ext xmlns:c16="http://schemas.microsoft.com/office/drawing/2014/chart" uri="{C3380CC4-5D6E-409C-BE32-E72D297353CC}">
              <c16:uniqueId val="{00000009-1237-4FAE-8DF7-D4DB24CD4366}"/>
            </c:ext>
          </c:extLst>
        </c:ser>
        <c:dLbls>
          <c:dLblPos val="t"/>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211409888"/>
        <c:axId val="216267760"/>
      </c:lineChart>
      <c:catAx>
        <c:axId val="211409888"/>
        <c:scaling>
          <c:orientation val="minMax"/>
        </c:scaling>
        <c:delete val="0"/>
        <c:axPos val="b"/>
        <c:title>
          <c:tx>
            <c:rich>
              <a:bodyPr rot="0" spcFirstLastPara="1" vertOverflow="ellipsis" vert="horz" wrap="square" anchor="ctr" anchorCtr="1"/>
              <a:lstStyle/>
              <a:p>
                <a:pPr>
                  <a:defRPr sz="1400" b="1" i="0" u="none" strike="noStrike" kern="1200" cap="all" baseline="0">
                    <a:solidFill>
                      <a:schemeClr val="dk1">
                        <a:lumMod val="65000"/>
                        <a:lumOff val="35000"/>
                      </a:schemeClr>
                    </a:solidFill>
                    <a:latin typeface="+mn-lt"/>
                    <a:ea typeface="+mn-ea"/>
                    <a:cs typeface="+mn-cs"/>
                  </a:defRPr>
                </a:pPr>
                <a:r>
                  <a:rPr lang="sv-SE" sz="1400" b="1">
                    <a:latin typeface="+mn-lt"/>
                  </a:rPr>
                  <a:t>Åldersgrupper</a:t>
                </a:r>
              </a:p>
            </c:rich>
          </c:tx>
          <c:overlay val="0"/>
          <c:spPr>
            <a:noFill/>
            <a:ln>
              <a:noFill/>
            </a:ln>
            <a:effectLst/>
          </c:spPr>
          <c:txPr>
            <a:bodyPr rot="0" spcFirstLastPara="1" vertOverflow="ellipsis" vert="horz" wrap="square" anchor="ctr" anchorCtr="1"/>
            <a:lstStyle/>
            <a:p>
              <a:pPr>
                <a:defRPr sz="1400" b="1"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Gill Sans MT" panose="020B0502020104020203" pitchFamily="34" charset="0"/>
                <a:ea typeface="+mn-ea"/>
                <a:cs typeface="+mn-cs"/>
              </a:defRPr>
            </a:pPr>
            <a:endParaRPr lang="sv-SE"/>
          </a:p>
        </c:txPr>
        <c:crossAx val="216267760"/>
        <c:crosses val="autoZero"/>
        <c:auto val="1"/>
        <c:lblAlgn val="ctr"/>
        <c:lblOffset val="100"/>
        <c:noMultiLvlLbl val="0"/>
      </c:catAx>
      <c:valAx>
        <c:axId val="216267760"/>
        <c:scaling>
          <c:orientation val="minMax"/>
        </c:scaling>
        <c:delete val="0"/>
        <c:axPos val="l"/>
        <c:title>
          <c:tx>
            <c:rich>
              <a:bodyPr rot="-5400000" spcFirstLastPara="1" vertOverflow="ellipsis" vert="horz" wrap="square" anchor="ctr" anchorCtr="1"/>
              <a:lstStyle/>
              <a:p>
                <a:pPr>
                  <a:defRPr sz="1400" b="1" i="0" u="none" strike="noStrike" kern="1200" cap="all" baseline="0">
                    <a:solidFill>
                      <a:schemeClr val="dk1">
                        <a:lumMod val="65000"/>
                        <a:lumOff val="35000"/>
                      </a:schemeClr>
                    </a:solidFill>
                    <a:latin typeface="+mn-lt"/>
                    <a:ea typeface="+mn-ea"/>
                    <a:cs typeface="+mn-cs"/>
                  </a:defRPr>
                </a:pPr>
                <a:r>
                  <a:rPr lang="sv-SE" sz="1400" b="1">
                    <a:latin typeface="+mn-lt"/>
                  </a:rPr>
                  <a:t>Deltagartillfällen</a:t>
                </a:r>
              </a:p>
            </c:rich>
          </c:tx>
          <c:overlay val="0"/>
          <c:spPr>
            <a:noFill/>
            <a:ln>
              <a:noFill/>
            </a:ln>
            <a:effectLst/>
          </c:spPr>
          <c:txPr>
            <a:bodyPr rot="-5400000" spcFirstLastPara="1" vertOverflow="ellipsis" vert="horz" wrap="square" anchor="ctr" anchorCtr="1"/>
            <a:lstStyle/>
            <a:p>
              <a:pPr>
                <a:defRPr sz="1400" b="1" i="0" u="none" strike="noStrike" kern="1200" cap="all" baseline="0">
                  <a:solidFill>
                    <a:schemeClr val="dk1">
                      <a:lumMod val="65000"/>
                      <a:lumOff val="35000"/>
                    </a:schemeClr>
                  </a:solidFill>
                  <a:latin typeface="+mn-lt"/>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Gill Sans MT" panose="020B0502020104020203" pitchFamily="34" charset="0"/>
                <a:ea typeface="+mn-ea"/>
                <a:cs typeface="+mn-cs"/>
              </a:defRPr>
            </a:pPr>
            <a:endParaRPr lang="sv-SE"/>
          </a:p>
        </c:txPr>
        <c:crossAx val="211409888"/>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sv-SE"/>
        </a:p>
      </c:txPr>
    </c:legend>
    <c:plotVisOnly val="1"/>
    <c:dispBlanksAs val="gap"/>
    <c:showDLblsOverMax val="0"/>
  </c:chart>
  <c:spPr>
    <a:solidFill>
      <a:schemeClr val="lt1"/>
    </a:solidFill>
    <a:ln>
      <a:noFill/>
    </a:ln>
    <a:effectLst/>
  </c:spPr>
  <c:txPr>
    <a:bodyPr/>
    <a:lstStyle/>
    <a:p>
      <a:pPr>
        <a:defRPr/>
      </a:pPr>
      <a:endParaRPr lang="sv-SE"/>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ern Sans CT" pitchFamily="50" charset="0"/>
                <a:ea typeface="+mn-ea"/>
                <a:cs typeface="+mn-cs"/>
              </a:defRPr>
            </a:pPr>
            <a:r>
              <a:rPr lang="sv-SE"/>
              <a:t>Deltagartillfällen personer med funktionsnedsättning 2009-2017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ern Sans CT" pitchFamily="50" charset="0"/>
              <a:ea typeface="+mn-ea"/>
              <a:cs typeface="+mn-cs"/>
            </a:defRPr>
          </a:pPr>
          <a:endParaRPr lang="sv-SE"/>
        </a:p>
      </c:txPr>
    </c:title>
    <c:autoTitleDeleted val="0"/>
    <c:plotArea>
      <c:layout/>
      <c:barChart>
        <c:barDir val="col"/>
        <c:grouping val="clustered"/>
        <c:varyColors val="0"/>
        <c:ser>
          <c:idx val="0"/>
          <c:order val="0"/>
          <c:tx>
            <c:strRef>
              <c:f>'Deltagartlf. funktion'!$B$3</c:f>
              <c:strCache>
                <c:ptCount val="1"/>
                <c:pt idx="0">
                  <c:v>Deltagartillfällen</c:v>
                </c:pt>
              </c:strCache>
            </c:strRef>
          </c:tx>
          <c:spPr>
            <a:solidFill>
              <a:srgbClr val="0090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'Deltagartlf. funktion'!$A$4:$A$12</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'Deltagartlf. funktion'!$B$4:$B$12</c:f>
              <c:numCache>
                <c:formatCode>General</c:formatCode>
                <c:ptCount val="9"/>
                <c:pt idx="0">
                  <c:v>290</c:v>
                </c:pt>
                <c:pt idx="1">
                  <c:v>426</c:v>
                </c:pt>
                <c:pt idx="2">
                  <c:v>204</c:v>
                </c:pt>
                <c:pt idx="3">
                  <c:v>653</c:v>
                </c:pt>
                <c:pt idx="4">
                  <c:v>935</c:v>
                </c:pt>
                <c:pt idx="5">
                  <c:v>1098</c:v>
                </c:pt>
                <c:pt idx="6">
                  <c:v>1327</c:v>
                </c:pt>
                <c:pt idx="7">
                  <c:v>1354</c:v>
                </c:pt>
                <c:pt idx="8">
                  <c:v>503</c:v>
                </c:pt>
              </c:numCache>
            </c:numRef>
          </c:val>
          <c:extLst>
            <c:ext xmlns:c16="http://schemas.microsoft.com/office/drawing/2014/chart" uri="{C3380CC4-5D6E-409C-BE32-E72D297353CC}">
              <c16:uniqueId val="{00000000-44E3-4DF6-AAD9-5567E9238DBA}"/>
            </c:ext>
          </c:extLst>
        </c:ser>
        <c:dLbls>
          <c:showLegendKey val="0"/>
          <c:showVal val="0"/>
          <c:showCatName val="0"/>
          <c:showSerName val="0"/>
          <c:showPercent val="0"/>
          <c:showBubbleSize val="0"/>
        </c:dLbls>
        <c:gapWidth val="219"/>
        <c:overlap val="-27"/>
        <c:axId val="216269720"/>
        <c:axId val="216270112"/>
      </c:barChart>
      <c:catAx>
        <c:axId val="2162697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Bern Sans CT" pitchFamily="50" charset="0"/>
                    <a:ea typeface="+mn-ea"/>
                    <a:cs typeface="+mn-cs"/>
                  </a:defRPr>
                </a:pPr>
                <a:r>
                  <a:rPr lang="sv-SE"/>
                  <a:t>År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ern Sans CT" pitchFamily="50" charset="0"/>
                  <a:ea typeface="+mn-ea"/>
                  <a:cs typeface="+mn-cs"/>
                </a:defRPr>
              </a:pPr>
              <a:endParaRPr lang="sv-S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MT" panose="020B0502020104020203" pitchFamily="34" charset="0"/>
                <a:ea typeface="+mn-ea"/>
                <a:cs typeface="+mn-cs"/>
              </a:defRPr>
            </a:pPr>
            <a:endParaRPr lang="sv-SE"/>
          </a:p>
        </c:txPr>
        <c:crossAx val="216270112"/>
        <c:crosses val="autoZero"/>
        <c:auto val="1"/>
        <c:lblAlgn val="ctr"/>
        <c:lblOffset val="100"/>
        <c:noMultiLvlLbl val="0"/>
      </c:catAx>
      <c:valAx>
        <c:axId val="2162701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Bern Sans CT" pitchFamily="50" charset="0"/>
                    <a:ea typeface="+mn-ea"/>
                    <a:cs typeface="+mn-cs"/>
                  </a:defRPr>
                </a:pPr>
                <a:r>
                  <a:rPr lang="sv-SE"/>
                  <a:t>Deltagartillfällen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Bern Sans CT" pitchFamily="50" charset="0"/>
                  <a:ea typeface="+mn-ea"/>
                  <a:cs typeface="+mn-cs"/>
                </a:defRPr>
              </a:pPr>
              <a:endParaRPr lang="sv-S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ill Sans MT" panose="020B0502020104020203" pitchFamily="34" charset="0"/>
                <a:ea typeface="+mn-ea"/>
                <a:cs typeface="+mn-cs"/>
              </a:defRPr>
            </a:pPr>
            <a:endParaRPr lang="sv-SE"/>
          </a:p>
        </c:txPr>
        <c:crossAx val="216269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r>
              <a:rPr lang="sv-SE"/>
              <a:t>Andel med god psykisk hälsa (WHO5) utifrån medlemskap i idrottsförening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idrottsförening'!$K$60:$L$60</c:f>
              <c:strCache>
                <c:ptCount val="2"/>
                <c:pt idx="1">
                  <c:v>Medlem i idrottsförening</c:v>
                </c:pt>
              </c:strCache>
            </c:strRef>
          </c:tx>
          <c:spPr>
            <a:solidFill>
              <a:srgbClr val="92D050"/>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idrottsförening'!$M$58:$P$59</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idrottsförening'!$M$60:$P$60</c:f>
              <c:numCache>
                <c:formatCode>0%</c:formatCode>
                <c:ptCount val="4"/>
                <c:pt idx="0">
                  <c:v>0.6252545824847251</c:v>
                </c:pt>
                <c:pt idx="1">
                  <c:v>0.88069073783359497</c:v>
                </c:pt>
                <c:pt idx="2">
                  <c:v>0.61432506887052341</c:v>
                </c:pt>
                <c:pt idx="3">
                  <c:v>0.82869379014989297</c:v>
                </c:pt>
              </c:numCache>
            </c:numRef>
          </c:val>
          <c:extLst>
            <c:ext xmlns:c16="http://schemas.microsoft.com/office/drawing/2014/chart" uri="{C3380CC4-5D6E-409C-BE32-E72D297353CC}">
              <c16:uniqueId val="{00000000-10D7-480A-901D-48AC4CDFE325}"/>
            </c:ext>
          </c:extLst>
        </c:ser>
        <c:ser>
          <c:idx val="1"/>
          <c:order val="1"/>
          <c:tx>
            <c:strRef>
              <c:f>'Medlemskap i idrottsförening'!$K$61:$L$61</c:f>
              <c:strCache>
                <c:ptCount val="2"/>
                <c:pt idx="1">
                  <c:v>Ej medlem i idrottsförening</c:v>
                </c:pt>
              </c:strCache>
            </c:strRef>
          </c:tx>
          <c:spPr>
            <a:solidFill>
              <a:schemeClr val="accent1">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idrottsförening'!$M$58:$P$59</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idrottsförening'!$M$61:$P$61</c:f>
              <c:numCache>
                <c:formatCode>0%</c:formatCode>
                <c:ptCount val="4"/>
                <c:pt idx="0">
                  <c:v>0.43009118541033436</c:v>
                </c:pt>
                <c:pt idx="1">
                  <c:v>0.75389948006932406</c:v>
                </c:pt>
                <c:pt idx="2">
                  <c:v>0.50341997264021887</c:v>
                </c:pt>
                <c:pt idx="3">
                  <c:v>0.73499267935578327</c:v>
                </c:pt>
              </c:numCache>
            </c:numRef>
          </c:val>
          <c:extLst>
            <c:ext xmlns:c16="http://schemas.microsoft.com/office/drawing/2014/chart" uri="{C3380CC4-5D6E-409C-BE32-E72D297353CC}">
              <c16:uniqueId val="{00000001-10D7-480A-901D-48AC4CDFE325}"/>
            </c:ext>
          </c:extLst>
        </c:ser>
        <c:dLbls>
          <c:dLblPos val="outEnd"/>
          <c:showLegendKey val="0"/>
          <c:showVal val="1"/>
          <c:showCatName val="0"/>
          <c:showSerName val="0"/>
          <c:showPercent val="0"/>
          <c:showBubbleSize val="0"/>
        </c:dLbls>
        <c:gapWidth val="100"/>
        <c:overlap val="-24"/>
        <c:axId val="311376544"/>
        <c:axId val="311380072"/>
        <c:extLst>
          <c:ext xmlns:c15="http://schemas.microsoft.com/office/drawing/2012/chart" uri="{02D57815-91ED-43cb-92C2-25804820EDAC}">
            <c15:filteredBarSeries>
              <c15:ser>
                <c:idx val="2"/>
                <c:order val="2"/>
                <c:tx>
                  <c:strRef>
                    <c:extLst>
                      <c:ext uri="{02D57815-91ED-43cb-92C2-25804820EDAC}">
                        <c15:formulaRef>
                          <c15:sqref>'Medlemskap i idrottsförening'!$K$62:$L$62</c15:sqref>
                        </c15:formulaRef>
                      </c:ext>
                    </c:extLst>
                    <c:strCache>
                      <c:ptCount val="2"/>
                      <c:pt idx="1">
                        <c:v>Totalt</c:v>
                      </c:pt>
                    </c:strCache>
                  </c:strRef>
                </c:tx>
                <c:spPr>
                  <a:solidFill>
                    <a:schemeClr val="accent4">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'Medlemskap i idrottsförening'!$M$58:$P$59</c15:sqref>
                        </c15:formulaRef>
                      </c:ext>
                    </c:extLst>
                    <c:multiLvlStrCache>
                      <c:ptCount val="4"/>
                      <c:lvl>
                        <c:pt idx="0">
                          <c:v>Tjejer</c:v>
                        </c:pt>
                        <c:pt idx="1">
                          <c:v>Killar</c:v>
                        </c:pt>
                        <c:pt idx="2">
                          <c:v>Tjejer</c:v>
                        </c:pt>
                        <c:pt idx="3">
                          <c:v>Killar</c:v>
                        </c:pt>
                      </c:lvl>
                      <c:lvl>
                        <c:pt idx="0">
                          <c:v>Skolår 9</c:v>
                        </c:pt>
                        <c:pt idx="2">
                          <c:v>Gy. år 2</c:v>
                        </c:pt>
                      </c:lvl>
                    </c:multiLvlStrCache>
                  </c:multiLvlStrRef>
                </c:cat>
                <c:val>
                  <c:numRef>
                    <c:extLst>
                      <c:ext uri="{02D57815-91ED-43cb-92C2-25804820EDAC}">
                        <c15:formulaRef>
                          <c15:sqref>'Medlemskap i idrottsförening'!$M$62:$P$62</c15:sqref>
                        </c15:formulaRef>
                      </c:ext>
                    </c:extLst>
                    <c:numCache>
                      <c:formatCode>0%</c:formatCode>
                      <c:ptCount val="4"/>
                      <c:pt idx="0">
                        <c:v>0.51426101987899742</c:v>
                      </c:pt>
                      <c:pt idx="1">
                        <c:v>0.82166123778501632</c:v>
                      </c:pt>
                      <c:pt idx="2">
                        <c:v>0.53950953678474112</c:v>
                      </c:pt>
                      <c:pt idx="3">
                        <c:v>0.76916451335055991</c:v>
                      </c:pt>
                    </c:numCache>
                  </c:numRef>
                </c:val>
                <c:extLst>
                  <c:ext xmlns:c16="http://schemas.microsoft.com/office/drawing/2014/chart" uri="{C3380CC4-5D6E-409C-BE32-E72D297353CC}">
                    <c16:uniqueId val="{00000002-10D7-480A-901D-48AC4CDFE325}"/>
                  </c:ext>
                </c:extLst>
              </c15:ser>
            </c15:filteredBarSeries>
          </c:ext>
        </c:extLst>
      </c:barChart>
      <c:catAx>
        <c:axId val="311376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311380072"/>
        <c:crosses val="autoZero"/>
        <c:auto val="1"/>
        <c:lblAlgn val="ctr"/>
        <c:lblOffset val="100"/>
        <c:noMultiLvlLbl val="0"/>
      </c:catAx>
      <c:valAx>
        <c:axId val="311380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crossAx val="311376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b="1"/>
      </a:pPr>
      <a:endParaRPr lang="sv-S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r>
              <a:rPr lang="sv-SE"/>
              <a:t>Andel som röker utifrån medlemskap i idrottsförening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idrottsförening'!$L$32</c:f>
              <c:strCache>
                <c:ptCount val="1"/>
                <c:pt idx="0">
                  <c:v>Medlem i idrottsförening</c:v>
                </c:pt>
              </c:strCache>
            </c:strRef>
          </c:tx>
          <c:spPr>
            <a:solidFill>
              <a:srgbClr val="92D050"/>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idrottsförening'!$M$30:$R$31</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'Medlemskap i idrottsförening'!$M$32:$R$32</c:f>
              <c:numCache>
                <c:formatCode>0%</c:formatCode>
                <c:ptCount val="6"/>
                <c:pt idx="0">
                  <c:v>1.8544935805991442E-2</c:v>
                </c:pt>
                <c:pt idx="1">
                  <c:v>1.2853470437017995E-2</c:v>
                </c:pt>
                <c:pt idx="2">
                  <c:v>3.6217303822937627E-2</c:v>
                </c:pt>
                <c:pt idx="3">
                  <c:v>3.9001560062402497E-2</c:v>
                </c:pt>
                <c:pt idx="4">
                  <c:v>0.14673913043478262</c:v>
                </c:pt>
                <c:pt idx="5">
                  <c:v>8.4388185654008435E-2</c:v>
                </c:pt>
              </c:numCache>
            </c:numRef>
          </c:val>
          <c:extLst>
            <c:ext xmlns:c16="http://schemas.microsoft.com/office/drawing/2014/chart" uri="{C3380CC4-5D6E-409C-BE32-E72D297353CC}">
              <c16:uniqueId val="{00000000-73E2-4AE3-9AF3-D9D0CF44AE90}"/>
            </c:ext>
          </c:extLst>
        </c:ser>
        <c:ser>
          <c:idx val="1"/>
          <c:order val="1"/>
          <c:tx>
            <c:strRef>
              <c:f>'Medlemskap i idrottsförening'!$L$33</c:f>
              <c:strCache>
                <c:ptCount val="1"/>
                <c:pt idx="0">
                  <c:v>Ej medlem i idrottsförening</c:v>
                </c:pt>
              </c:strCache>
            </c:strRef>
          </c:tx>
          <c:spPr>
            <a:solidFill>
              <a:schemeClr val="accent1">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idrottsförening'!$M$30:$R$31</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'Medlemskap i idrottsförening'!$M$33:$R$33</c:f>
              <c:numCache>
                <c:formatCode>0%</c:formatCode>
                <c:ptCount val="6"/>
                <c:pt idx="0">
                  <c:v>5.163511187607573E-2</c:v>
                </c:pt>
                <c:pt idx="1">
                  <c:v>3.1446540880503145E-2</c:v>
                </c:pt>
                <c:pt idx="2">
                  <c:v>0.13696612665684832</c:v>
                </c:pt>
                <c:pt idx="3">
                  <c:v>0.11774744027303755</c:v>
                </c:pt>
                <c:pt idx="4">
                  <c:v>0.19618528610354224</c:v>
                </c:pt>
                <c:pt idx="5">
                  <c:v>0.21313868613138687</c:v>
                </c:pt>
              </c:numCache>
            </c:numRef>
          </c:val>
          <c:extLst>
            <c:ext xmlns:c16="http://schemas.microsoft.com/office/drawing/2014/chart" uri="{C3380CC4-5D6E-409C-BE32-E72D297353CC}">
              <c16:uniqueId val="{00000001-73E2-4AE3-9AF3-D9D0CF44AE90}"/>
            </c:ext>
          </c:extLst>
        </c:ser>
        <c:dLbls>
          <c:dLblPos val="outEnd"/>
          <c:showLegendKey val="0"/>
          <c:showVal val="1"/>
          <c:showCatName val="0"/>
          <c:showSerName val="0"/>
          <c:showPercent val="0"/>
          <c:showBubbleSize val="0"/>
        </c:dLbls>
        <c:gapWidth val="100"/>
        <c:overlap val="-24"/>
        <c:axId val="311379680"/>
        <c:axId val="311373408"/>
        <c:extLst>
          <c:ext xmlns:c15="http://schemas.microsoft.com/office/drawing/2012/chart" uri="{02D57815-91ED-43cb-92C2-25804820EDAC}">
            <c15:filteredBarSeries>
              <c15:ser>
                <c:idx val="2"/>
                <c:order val="2"/>
                <c:tx>
                  <c:strRef>
                    <c:extLst>
                      <c:ext uri="{02D57815-91ED-43cb-92C2-25804820EDAC}">
                        <c15:formulaRef>
                          <c15:sqref>'Medlemskap i idrottsförening'!$L$34</c15:sqref>
                        </c15:formulaRef>
                      </c:ext>
                    </c:extLst>
                    <c:strCache>
                      <c:ptCount val="1"/>
                      <c:pt idx="0">
                        <c:v>Totalt</c:v>
                      </c:pt>
                    </c:strCache>
                  </c:strRef>
                </c:tx>
                <c:spPr>
                  <a:solidFill>
                    <a:schemeClr val="accent4">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'Medlemskap i idrottsförening'!$M$30:$R$31</c15:sqref>
                        </c15:formulaRef>
                      </c:ext>
                    </c:extLst>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extLst>
                      <c:ext uri="{02D57815-91ED-43cb-92C2-25804820EDAC}">
                        <c15:formulaRef>
                          <c15:sqref>'Medlemskap i idrottsförening'!$M$34:$R$34</c15:sqref>
                        </c15:formulaRef>
                      </c:ext>
                    </c:extLst>
                    <c:numCache>
                      <c:formatCode>0%</c:formatCode>
                      <c:ptCount val="6"/>
                      <c:pt idx="0">
                        <c:v>3.3846153846153845E-2</c:v>
                      </c:pt>
                      <c:pt idx="1">
                        <c:v>1.9142419601837671E-2</c:v>
                      </c:pt>
                      <c:pt idx="2">
                        <c:v>9.4067796610169493E-2</c:v>
                      </c:pt>
                      <c:pt idx="3">
                        <c:v>7.6923076923076927E-2</c:v>
                      </c:pt>
                      <c:pt idx="4">
                        <c:v>0.18025362318840579</c:v>
                      </c:pt>
                      <c:pt idx="5">
                        <c:v>0.16006884681583478</c:v>
                      </c:pt>
                    </c:numCache>
                  </c:numRef>
                </c:val>
                <c:extLst>
                  <c:ext xmlns:c16="http://schemas.microsoft.com/office/drawing/2014/chart" uri="{C3380CC4-5D6E-409C-BE32-E72D297353CC}">
                    <c16:uniqueId val="{00000002-73E2-4AE3-9AF3-D9D0CF44AE90}"/>
                  </c:ext>
                </c:extLst>
              </c15:ser>
            </c15:filteredBarSeries>
          </c:ext>
        </c:extLst>
      </c:barChart>
      <c:catAx>
        <c:axId val="311379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311373408"/>
        <c:crosses val="autoZero"/>
        <c:auto val="1"/>
        <c:lblAlgn val="ctr"/>
        <c:lblOffset val="100"/>
        <c:noMultiLvlLbl val="0"/>
      </c:catAx>
      <c:valAx>
        <c:axId val="3113734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311379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sv-SE" b="1"/>
              <a:t>Andel som snusar dagligen eller någon gång ibland (tjejer/killar) - Länsnivå</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idrottsförening'!$L$72</c:f>
              <c:strCache>
                <c:ptCount val="1"/>
                <c:pt idx="0">
                  <c:v>Medlem i idrottsförening</c:v>
                </c:pt>
              </c:strCache>
            </c:strRef>
          </c:tx>
          <c:spPr>
            <a:solidFill>
              <a:srgbClr val="92D050"/>
            </a:solidFill>
            <a:ln>
              <a:solidFill>
                <a:schemeClr val="tx1">
                  <a:lumMod val="95000"/>
                  <a:lumOff val="5000"/>
                </a:schemeClr>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idrottsförening'!$M$70:$R$71</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idrottsförening'!$M$72:$R$72</c:f>
              <c:numCache>
                <c:formatCode>0%</c:formatCode>
                <c:ptCount val="4"/>
                <c:pt idx="0">
                  <c:v>4.0241448692152921E-3</c:v>
                </c:pt>
                <c:pt idx="1">
                  <c:v>8.7636932707355245E-2</c:v>
                </c:pt>
                <c:pt idx="2">
                  <c:v>3.7940379403794036E-2</c:v>
                </c:pt>
                <c:pt idx="3">
                  <c:v>0.15498938428874734</c:v>
                </c:pt>
              </c:numCache>
            </c:numRef>
          </c:val>
          <c:extLst>
            <c:ext xmlns:c16="http://schemas.microsoft.com/office/drawing/2014/chart" uri="{C3380CC4-5D6E-409C-BE32-E72D297353CC}">
              <c16:uniqueId val="{00000000-6717-4452-89F4-3BBF32B91E01}"/>
            </c:ext>
          </c:extLst>
        </c:ser>
        <c:ser>
          <c:idx val="1"/>
          <c:order val="1"/>
          <c:tx>
            <c:strRef>
              <c:f>'Medlemskap i idrottsförening'!$L$73</c:f>
              <c:strCache>
                <c:ptCount val="1"/>
                <c:pt idx="0">
                  <c:v>Ej medlem i idrottsförening</c:v>
                </c:pt>
              </c:strCache>
            </c:strRef>
          </c:tx>
          <c:spPr>
            <a:solidFill>
              <a:schemeClr val="accent1">
                <a:lumMod val="60000"/>
                <a:lumOff val="40000"/>
              </a:schemeClr>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idrottsförening'!$M$70:$R$71</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idrottsförening'!$M$73:$R$73</c:f>
              <c:numCache>
                <c:formatCode>0%</c:formatCode>
                <c:ptCount val="4"/>
                <c:pt idx="0">
                  <c:v>2.074074074074074E-2</c:v>
                </c:pt>
                <c:pt idx="1">
                  <c:v>0.14505119453924914</c:v>
                </c:pt>
                <c:pt idx="2">
                  <c:v>5.5858310626702996E-2</c:v>
                </c:pt>
                <c:pt idx="3">
                  <c:v>0.195906432748538</c:v>
                </c:pt>
              </c:numCache>
            </c:numRef>
          </c:val>
          <c:extLst>
            <c:ext xmlns:c16="http://schemas.microsoft.com/office/drawing/2014/chart" uri="{C3380CC4-5D6E-409C-BE32-E72D297353CC}">
              <c16:uniqueId val="{00000001-6717-4452-89F4-3BBF32B91E01}"/>
            </c:ext>
          </c:extLst>
        </c:ser>
        <c:dLbls>
          <c:showLegendKey val="0"/>
          <c:showVal val="0"/>
          <c:showCatName val="0"/>
          <c:showSerName val="0"/>
          <c:showPercent val="0"/>
          <c:showBubbleSize val="0"/>
        </c:dLbls>
        <c:gapWidth val="219"/>
        <c:overlap val="-27"/>
        <c:axId val="335131816"/>
        <c:axId val="335131424"/>
        <c:extLst>
          <c:ext xmlns:c15="http://schemas.microsoft.com/office/drawing/2012/chart" uri="{02D57815-91ED-43cb-92C2-25804820EDAC}">
            <c15:filteredBarSeries>
              <c15:ser>
                <c:idx val="2"/>
                <c:order val="2"/>
                <c:tx>
                  <c:strRef>
                    <c:extLst>
                      <c:ext uri="{02D57815-91ED-43cb-92C2-25804820EDAC}">
                        <c15:formulaRef>
                          <c15:sqref>'Medlemskap i idrottsförening'!$L$74</c15:sqref>
                        </c15:formulaRef>
                      </c:ext>
                    </c:extLst>
                    <c:strCache>
                      <c:ptCount val="1"/>
                      <c:pt idx="0">
                        <c:v>Totalt</c:v>
                      </c:pt>
                    </c:strCache>
                  </c:strRef>
                </c:tx>
                <c:spPr>
                  <a:solidFill>
                    <a:schemeClr val="accent3"/>
                  </a:solidFill>
                  <a:ln>
                    <a:noFill/>
                  </a:ln>
                  <a:effectLst/>
                </c:spPr>
                <c:invertIfNegative val="0"/>
                <c:cat>
                  <c:multiLvlStrRef>
                    <c:extLst>
                      <c:ext uri="{02D57815-91ED-43cb-92C2-25804820EDAC}">
                        <c15:formulaRef>
                          <c15:sqref>'Medlemskap i idrottsförening'!$M$70:$R$71</c15:sqref>
                        </c15:formulaRef>
                      </c:ext>
                    </c:extLst>
                    <c:multiLvlStrCache>
                      <c:ptCount val="4"/>
                      <c:lvl>
                        <c:pt idx="0">
                          <c:v>Tjejer</c:v>
                        </c:pt>
                        <c:pt idx="1">
                          <c:v>Killar</c:v>
                        </c:pt>
                        <c:pt idx="2">
                          <c:v>Tjejer</c:v>
                        </c:pt>
                        <c:pt idx="3">
                          <c:v>Killar</c:v>
                        </c:pt>
                      </c:lvl>
                      <c:lvl>
                        <c:pt idx="0">
                          <c:v>Skolår 9</c:v>
                        </c:pt>
                        <c:pt idx="2">
                          <c:v>Gy. år 2</c:v>
                        </c:pt>
                      </c:lvl>
                    </c:multiLvlStrCache>
                  </c:multiLvlStrRef>
                </c:cat>
                <c:val>
                  <c:numRef>
                    <c:extLst>
                      <c:ext uri="{02D57815-91ED-43cb-92C2-25804820EDAC}">
                        <c15:formulaRef>
                          <c15:sqref>'Medlemskap i idrottsförening'!$M$74:$R$74</c15:sqref>
                        </c15:formulaRef>
                      </c:ext>
                    </c:extLst>
                    <c:numCache>
                      <c:formatCode>0%</c:formatCode>
                      <c:ptCount val="4"/>
                      <c:pt idx="0">
                        <c:v>1.3605442176870748E-2</c:v>
                      </c:pt>
                      <c:pt idx="1">
                        <c:v>0.1166936790923825</c:v>
                      </c:pt>
                      <c:pt idx="2">
                        <c:v>5.0678733031674209E-2</c:v>
                      </c:pt>
                      <c:pt idx="3">
                        <c:v>0.18017241379310345</c:v>
                      </c:pt>
                    </c:numCache>
                  </c:numRef>
                </c:val>
                <c:extLst>
                  <c:ext xmlns:c16="http://schemas.microsoft.com/office/drawing/2014/chart" uri="{C3380CC4-5D6E-409C-BE32-E72D297353CC}">
                    <c16:uniqueId val="{00000002-6717-4452-89F4-3BBF32B91E01}"/>
                  </c:ext>
                </c:extLst>
              </c15:ser>
            </c15:filteredBarSeries>
          </c:ext>
        </c:extLst>
      </c:barChart>
      <c:catAx>
        <c:axId val="335131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335131424"/>
        <c:crosses val="autoZero"/>
        <c:auto val="1"/>
        <c:lblAlgn val="ctr"/>
        <c:lblOffset val="100"/>
        <c:noMultiLvlLbl val="0"/>
      </c:catAx>
      <c:valAx>
        <c:axId val="3351314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335131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r>
              <a:rPr lang="sv-SE"/>
              <a:t>Andel med riskkonsumtion av alkohol (AUDIT-C) utifrån medlemskap i idrottsförening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'Medlemskap i idrottsförening'!$L$42</c:f>
              <c:strCache>
                <c:ptCount val="1"/>
                <c:pt idx="0">
                  <c:v>Medlem i idrottsförening</c:v>
                </c:pt>
              </c:strCache>
            </c:strRef>
          </c:tx>
          <c:spPr>
            <a:solidFill>
              <a:srgbClr val="92D050"/>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idrottsförening'!$O$40:$R$41</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idrottsförening'!$O$42:$R$42</c:f>
              <c:numCache>
                <c:formatCode>0%</c:formatCode>
                <c:ptCount val="4"/>
                <c:pt idx="0">
                  <c:v>1.6427104722792608E-2</c:v>
                </c:pt>
                <c:pt idx="1">
                  <c:v>3.0546623794212219E-2</c:v>
                </c:pt>
                <c:pt idx="2">
                  <c:v>0.15877437325905291</c:v>
                </c:pt>
                <c:pt idx="3">
                  <c:v>0.13704496788008566</c:v>
                </c:pt>
              </c:numCache>
            </c:numRef>
          </c:val>
          <c:extLst>
            <c:ext xmlns:c16="http://schemas.microsoft.com/office/drawing/2014/chart" uri="{C3380CC4-5D6E-409C-BE32-E72D297353CC}">
              <c16:uniqueId val="{00000000-AD87-466D-9D69-34FC0F891D2B}"/>
            </c:ext>
          </c:extLst>
        </c:ser>
        <c:ser>
          <c:idx val="1"/>
          <c:order val="1"/>
          <c:tx>
            <c:strRef>
              <c:f>'Medlemskap i idrottsförening'!$L$43</c:f>
              <c:strCache>
                <c:ptCount val="1"/>
                <c:pt idx="0">
                  <c:v>Ej medlem i idrottsförening</c:v>
                </c:pt>
              </c:strCache>
            </c:strRef>
          </c:tx>
          <c:spPr>
            <a:solidFill>
              <a:schemeClr val="accent1">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'Medlemskap i idrottsförening'!$O$40:$R$41</c:f>
              <c:multiLvlStrCache>
                <c:ptCount val="4"/>
                <c:lvl>
                  <c:pt idx="0">
                    <c:v>Tjejer</c:v>
                  </c:pt>
                  <c:pt idx="1">
                    <c:v>Killar</c:v>
                  </c:pt>
                  <c:pt idx="2">
                    <c:v>Tjejer</c:v>
                  </c:pt>
                  <c:pt idx="3">
                    <c:v>Killar</c:v>
                  </c:pt>
                </c:lvl>
                <c:lvl>
                  <c:pt idx="0">
                    <c:v>Skolår 9</c:v>
                  </c:pt>
                  <c:pt idx="2">
                    <c:v>Gy. år 2</c:v>
                  </c:pt>
                </c:lvl>
              </c:multiLvlStrCache>
            </c:multiLvlStrRef>
          </c:cat>
          <c:val>
            <c:numRef>
              <c:f>'Medlemskap i idrottsförening'!$O$43:$R$43</c:f>
              <c:numCache>
                <c:formatCode>0%</c:formatCode>
                <c:ptCount val="4"/>
                <c:pt idx="0">
                  <c:v>5.8646616541353384E-2</c:v>
                </c:pt>
                <c:pt idx="1">
                  <c:v>5.5258467023172907E-2</c:v>
                </c:pt>
                <c:pt idx="2">
                  <c:v>0.19580419580419581</c:v>
                </c:pt>
                <c:pt idx="3">
                  <c:v>0.17410714285714285</c:v>
                </c:pt>
              </c:numCache>
            </c:numRef>
          </c:val>
          <c:extLst>
            <c:ext xmlns:c16="http://schemas.microsoft.com/office/drawing/2014/chart" uri="{C3380CC4-5D6E-409C-BE32-E72D297353CC}">
              <c16:uniqueId val="{00000001-AD87-466D-9D69-34FC0F891D2B}"/>
            </c:ext>
          </c:extLst>
        </c:ser>
        <c:dLbls>
          <c:dLblPos val="outEnd"/>
          <c:showLegendKey val="0"/>
          <c:showVal val="1"/>
          <c:showCatName val="0"/>
          <c:showSerName val="0"/>
          <c:showPercent val="0"/>
          <c:showBubbleSize val="0"/>
        </c:dLbls>
        <c:gapWidth val="100"/>
        <c:overlap val="-24"/>
        <c:axId val="335130248"/>
        <c:axId val="335129856"/>
        <c:extLst>
          <c:ext xmlns:c15="http://schemas.microsoft.com/office/drawing/2012/chart" uri="{02D57815-91ED-43cb-92C2-25804820EDAC}">
            <c15:filteredBarSeries>
              <c15:ser>
                <c:idx val="2"/>
                <c:order val="2"/>
                <c:tx>
                  <c:strRef>
                    <c:extLst>
                      <c:ext uri="{02D57815-91ED-43cb-92C2-25804820EDAC}">
                        <c15:formulaRef>
                          <c15:sqref>'Medlemskap i idrottsförening'!$L$44</c15:sqref>
                        </c15:formulaRef>
                      </c:ext>
                    </c:extLst>
                    <c:strCache>
                      <c:ptCount val="1"/>
                      <c:pt idx="0">
                        <c:v>Totalt</c:v>
                      </c:pt>
                    </c:strCache>
                  </c:strRef>
                </c:tx>
                <c:spPr>
                  <a:solidFill>
                    <a:schemeClr val="accent4">
                      <a:lumMod val="60000"/>
                      <a:lumOff val="40000"/>
                    </a:schemeClr>
                  </a:solidFill>
                  <a:ln>
                    <a:solidFill>
                      <a:sysClr val="windowText" lastClr="000000"/>
                    </a:solid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'Medlemskap i idrottsförening'!$O$40:$R$41</c15:sqref>
                        </c15:formulaRef>
                      </c:ext>
                    </c:extLst>
                    <c:multiLvlStrCache>
                      <c:ptCount val="4"/>
                      <c:lvl>
                        <c:pt idx="0">
                          <c:v>Tjejer</c:v>
                        </c:pt>
                        <c:pt idx="1">
                          <c:v>Killar</c:v>
                        </c:pt>
                        <c:pt idx="2">
                          <c:v>Tjejer</c:v>
                        </c:pt>
                        <c:pt idx="3">
                          <c:v>Killar</c:v>
                        </c:pt>
                      </c:lvl>
                      <c:lvl>
                        <c:pt idx="0">
                          <c:v>Skolår 9</c:v>
                        </c:pt>
                        <c:pt idx="2">
                          <c:v>Gy. år 2</c:v>
                        </c:pt>
                      </c:lvl>
                    </c:multiLvlStrCache>
                  </c:multiLvlStrRef>
                </c:cat>
                <c:val>
                  <c:numRef>
                    <c:extLst>
                      <c:ext uri="{02D57815-91ED-43cb-92C2-25804820EDAC}">
                        <c15:formulaRef>
                          <c15:sqref>'Medlemskap i idrottsförening'!$O$44:$R$44</c15:sqref>
                        </c15:formulaRef>
                      </c:ext>
                    </c:extLst>
                    <c:numCache>
                      <c:formatCode>0%</c:formatCode>
                      <c:ptCount val="4"/>
                      <c:pt idx="0">
                        <c:v>4.065743944636678E-2</c:v>
                      </c:pt>
                      <c:pt idx="1">
                        <c:v>4.1981528127623846E-2</c:v>
                      </c:pt>
                      <c:pt idx="2">
                        <c:v>0.18401486988847585</c:v>
                      </c:pt>
                      <c:pt idx="3">
                        <c:v>0.15849387040280211</c:v>
                      </c:pt>
                    </c:numCache>
                  </c:numRef>
                </c:val>
                <c:extLst>
                  <c:ext xmlns:c16="http://schemas.microsoft.com/office/drawing/2014/chart" uri="{C3380CC4-5D6E-409C-BE32-E72D297353CC}">
                    <c16:uniqueId val="{00000002-AD87-466D-9D69-34FC0F891D2B}"/>
                  </c:ext>
                </c:extLst>
              </c15:ser>
            </c15:filteredBarSeries>
          </c:ext>
        </c:extLst>
      </c:barChart>
      <c:catAx>
        <c:axId val="3351302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335129856"/>
        <c:crosses val="autoZero"/>
        <c:auto val="1"/>
        <c:lblAlgn val="ctr"/>
        <c:lblOffset val="100"/>
        <c:noMultiLvlLbl val="0"/>
      </c:catAx>
      <c:valAx>
        <c:axId val="3351298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crossAx val="335130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r>
              <a:rPr lang="sv-SE" dirty="0"/>
              <a:t>Andel med god självskattad hälsa utifrån daglig fysisk aktivitet (tjejer/killar) - Länsnivå</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endParaRPr lang="sv-SE"/>
        </a:p>
      </c:txPr>
    </c:title>
    <c:autoTitleDeleted val="0"/>
    <c:plotArea>
      <c:layout/>
      <c:barChart>
        <c:barDir val="col"/>
        <c:grouping val="clustered"/>
        <c:varyColors val="0"/>
        <c:ser>
          <c:idx val="0"/>
          <c:order val="0"/>
          <c:tx>
            <c:strRef>
              <c:f>'Fysisk aktiv'!$J$21</c:f>
              <c:strCache>
                <c:ptCount val="1"/>
                <c:pt idx="0">
                  <c:v>Mer än 60 minuter/dag</c:v>
                </c:pt>
              </c:strCache>
            </c:strRef>
          </c:tx>
          <c:spPr>
            <a:solidFill>
              <a:srgbClr val="00B05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aktiv'!$K$19:$P$20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'Fysisk aktiv'!$K$21:$P$21</c:f>
              <c:numCache>
                <c:formatCode>0%</c:formatCode>
                <c:ptCount val="6"/>
                <c:pt idx="0">
                  <c:v>0.70976253298153036</c:v>
                </c:pt>
                <c:pt idx="1">
                  <c:v>0.9040852575488455</c:v>
                </c:pt>
                <c:pt idx="2">
                  <c:v>0.671875</c:v>
                </c:pt>
                <c:pt idx="3">
                  <c:v>0.86964618249534453</c:v>
                </c:pt>
                <c:pt idx="4">
                  <c:v>0.68725868725868722</c:v>
                </c:pt>
                <c:pt idx="5">
                  <c:v>0.82096069868995636</c:v>
                </c:pt>
              </c:numCache>
            </c:numRef>
          </c:val>
          <c:extLst>
            <c:ext xmlns:c16="http://schemas.microsoft.com/office/drawing/2014/chart" uri="{C3380CC4-5D6E-409C-BE32-E72D297353CC}">
              <c16:uniqueId val="{00000000-C74F-4AB9-A582-E6E63578C1F8}"/>
            </c:ext>
          </c:extLst>
        </c:ser>
        <c:ser>
          <c:idx val="1"/>
          <c:order val="1"/>
          <c:tx>
            <c:strRef>
              <c:f>'Fysisk aktiv'!$J$22</c:f>
              <c:strCache>
                <c:ptCount val="1"/>
                <c:pt idx="0">
                  <c:v>30-60 minuter per dag</c:v>
                </c:pt>
              </c:strCache>
            </c:strRef>
          </c:tx>
          <c:spPr>
            <a:solidFill>
              <a:srgbClr val="FFFF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aktiv'!$K$19:$P$20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'Fysisk aktiv'!$K$22:$P$22</c:f>
              <c:numCache>
                <c:formatCode>0%</c:formatCode>
                <c:ptCount val="6"/>
                <c:pt idx="0">
                  <c:v>0.71603053435114505</c:v>
                </c:pt>
                <c:pt idx="1">
                  <c:v>0.93529411764705883</c:v>
                </c:pt>
                <c:pt idx="2">
                  <c:v>0.62763915547024951</c:v>
                </c:pt>
                <c:pt idx="3">
                  <c:v>0.81970649895178194</c:v>
                </c:pt>
                <c:pt idx="4">
                  <c:v>0.65384615384615385</c:v>
                </c:pt>
                <c:pt idx="5">
                  <c:v>0.75514403292181065</c:v>
                </c:pt>
              </c:numCache>
            </c:numRef>
          </c:val>
          <c:extLst>
            <c:ext xmlns:c16="http://schemas.microsoft.com/office/drawing/2014/chart" uri="{C3380CC4-5D6E-409C-BE32-E72D297353CC}">
              <c16:uniqueId val="{00000001-C74F-4AB9-A582-E6E63578C1F8}"/>
            </c:ext>
          </c:extLst>
        </c:ser>
        <c:ser>
          <c:idx val="2"/>
          <c:order val="2"/>
          <c:tx>
            <c:strRef>
              <c:f>'Fysisk aktiv'!$J$23</c:f>
              <c:strCache>
                <c:ptCount val="1"/>
                <c:pt idx="0">
                  <c:v>Mindre än 30 minuter per dag</c:v>
                </c:pt>
              </c:strCache>
            </c:strRef>
          </c:tx>
          <c:spPr>
            <a:solidFill>
              <a:srgbClr val="FF00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aktiv'!$K$19:$P$20</c:f>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f>'Fysisk aktiv'!$K$23:$P$23</c:f>
              <c:numCache>
                <c:formatCode>0%</c:formatCode>
                <c:ptCount val="6"/>
                <c:pt idx="0">
                  <c:v>0.68604651162790697</c:v>
                </c:pt>
                <c:pt idx="1">
                  <c:v>0.80382775119617222</c:v>
                </c:pt>
                <c:pt idx="2">
                  <c:v>0.5276967930029155</c:v>
                </c:pt>
                <c:pt idx="3">
                  <c:v>0.81938325991189431</c:v>
                </c:pt>
                <c:pt idx="4">
                  <c:v>0.57475083056478404</c:v>
                </c:pt>
                <c:pt idx="5">
                  <c:v>0.69868995633187769</c:v>
                </c:pt>
              </c:numCache>
            </c:numRef>
          </c:val>
          <c:extLst>
            <c:ext xmlns:c16="http://schemas.microsoft.com/office/drawing/2014/chart" uri="{C3380CC4-5D6E-409C-BE32-E72D297353CC}">
              <c16:uniqueId val="{00000002-C74F-4AB9-A582-E6E63578C1F8}"/>
            </c:ext>
          </c:extLst>
        </c:ser>
        <c:dLbls>
          <c:dLblPos val="outEnd"/>
          <c:showLegendKey val="0"/>
          <c:showVal val="1"/>
          <c:showCatName val="0"/>
          <c:showSerName val="0"/>
          <c:showPercent val="0"/>
          <c:showBubbleSize val="0"/>
        </c:dLbls>
        <c:gapWidth val="100"/>
        <c:overlap val="-24"/>
        <c:axId val="311384384"/>
        <c:axId val="311374584"/>
        <c:extLst>
          <c:ext xmlns:c15="http://schemas.microsoft.com/office/drawing/2012/chart" uri="{02D57815-91ED-43cb-92C2-25804820EDAC}">
            <c15:filteredBarSeries>
              <c15:ser>
                <c:idx val="3"/>
                <c:order val="3"/>
                <c:tx>
                  <c:strRef>
                    <c:extLst>
                      <c:ext uri="{02D57815-91ED-43cb-92C2-25804820EDAC}">
                        <c15:formulaRef>
                          <c15:sqref>'Fysisk aktiv'!$J$24</c15:sqref>
                        </c15:formulaRef>
                      </c:ext>
                    </c:extLst>
                    <c:strCache>
                      <c:ptCount val="1"/>
                      <c:pt idx="0">
                        <c:v>Totalt</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tx2">
                                <a:lumMod val="35000"/>
                                <a:lumOff val="65000"/>
                              </a:schemeClr>
                            </a:solidFill>
                          </a:ln>
                          <a:effectLst/>
                        </c:spPr>
                      </c15:leaderLines>
                    </c:ext>
                  </c:extLst>
                </c:dLbls>
                <c:cat>
                  <c:multiLvlStrRef>
                    <c:extLst>
                      <c:ext uri="{02D57815-91ED-43cb-92C2-25804820EDAC}">
                        <c15:formulaRef>
                          <c15:sqref>'Fysisk aktiv'!$K$19:$P$20</c15:sqref>
                        </c15:formulaRef>
                      </c:ext>
                    </c:extLst>
                    <c:multiLvlStrCache>
                      <c:ptCount val="6"/>
                      <c:lvl>
                        <c:pt idx="0">
                          <c:v>Tjejer</c:v>
                        </c:pt>
                        <c:pt idx="1">
                          <c:v>Killar</c:v>
                        </c:pt>
                        <c:pt idx="2">
                          <c:v>Tjejer</c:v>
                        </c:pt>
                        <c:pt idx="3">
                          <c:v>Killar</c:v>
                        </c:pt>
                        <c:pt idx="4">
                          <c:v>Tjejer</c:v>
                        </c:pt>
                        <c:pt idx="5">
                          <c:v>Killar</c:v>
                        </c:pt>
                      </c:lvl>
                      <c:lvl>
                        <c:pt idx="0">
                          <c:v>Skolår 7</c:v>
                        </c:pt>
                        <c:pt idx="2">
                          <c:v>Skolår 9</c:v>
                        </c:pt>
                        <c:pt idx="4">
                          <c:v>Gy. år 2</c:v>
                        </c:pt>
                      </c:lvl>
                    </c:multiLvlStrCache>
                  </c:multiLvlStrRef>
                </c:cat>
                <c:val>
                  <c:numRef>
                    <c:extLst>
                      <c:ext uri="{02D57815-91ED-43cb-92C2-25804820EDAC}">
                        <c15:formulaRef>
                          <c15:sqref>'Fysisk aktiv'!$K$24:$P$24</c15:sqref>
                        </c15:formulaRef>
                      </c:ext>
                    </c:extLst>
                    <c:numCache>
                      <c:formatCode>0%</c:formatCode>
                      <c:ptCount val="6"/>
                      <c:pt idx="0">
                        <c:v>0.70884146341463417</c:v>
                      </c:pt>
                      <c:pt idx="1">
                        <c:v>0.87748851454823895</c:v>
                      </c:pt>
                      <c:pt idx="2">
                        <c:v>0.61204013377926425</c:v>
                      </c:pt>
                      <c:pt idx="3">
                        <c:v>0.84085510688836107</c:v>
                      </c:pt>
                      <c:pt idx="4">
                        <c:v>0.63921217547000897</c:v>
                      </c:pt>
                      <c:pt idx="5">
                        <c:v>0.76652719665271962</c:v>
                      </c:pt>
                    </c:numCache>
                  </c:numRef>
                </c:val>
                <c:extLst>
                  <c:ext xmlns:c16="http://schemas.microsoft.com/office/drawing/2014/chart" uri="{C3380CC4-5D6E-409C-BE32-E72D297353CC}">
                    <c16:uniqueId val="{00000003-C74F-4AB9-A582-E6E63578C1F8}"/>
                  </c:ext>
                </c:extLst>
              </c15:ser>
            </c15:filteredBarSeries>
          </c:ext>
        </c:extLst>
      </c:barChart>
      <c:catAx>
        <c:axId val="31138438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crossAx val="311374584"/>
        <c:crosses val="autoZero"/>
        <c:auto val="1"/>
        <c:lblAlgn val="ctr"/>
        <c:lblOffset val="100"/>
        <c:noMultiLvlLbl val="0"/>
      </c:catAx>
      <c:valAx>
        <c:axId val="311374584"/>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crossAx val="311384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r>
              <a:rPr lang="sv-SE" dirty="0"/>
              <a:t>Andel med god psykisk hälsa (WHO5) utifrån daglig fysisk aktivitet (tjejer/killar) -</a:t>
            </a:r>
            <a:r>
              <a:rPr lang="sv-SE" baseline="0" dirty="0"/>
              <a:t> Länsnivå</a:t>
            </a:r>
            <a:endParaRPr lang="sv-SE" dirty="0"/>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2"/>
              </a:solidFill>
              <a:latin typeface="+mn-lt"/>
              <a:ea typeface="+mn-ea"/>
              <a:cs typeface="+mn-cs"/>
            </a:defRPr>
          </a:pPr>
          <a:endParaRPr lang="sv-SE"/>
        </a:p>
      </c:txPr>
    </c:title>
    <c:autoTitleDeleted val="0"/>
    <c:plotArea>
      <c:layout/>
      <c:barChart>
        <c:barDir val="col"/>
        <c:grouping val="clustered"/>
        <c:varyColors val="0"/>
        <c:ser>
          <c:idx val="0"/>
          <c:order val="0"/>
          <c:tx>
            <c:strRef>
              <c:f>'Fysisk aktiv'!$K$32:$L$32</c:f>
              <c:strCache>
                <c:ptCount val="2"/>
                <c:pt idx="1">
                  <c:v>Mer än 60 minuter/dag</c:v>
                </c:pt>
              </c:strCache>
            </c:strRef>
          </c:tx>
          <c:spPr>
            <a:solidFill>
              <a:srgbClr val="00B05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aktiv'!$M$30:$P$31</c:f>
              <c:multiLvlStrCache>
                <c:ptCount val="4"/>
                <c:lvl>
                  <c:pt idx="0">
                    <c:v>Tjejer</c:v>
                  </c:pt>
                  <c:pt idx="1">
                    <c:v>Killar</c:v>
                  </c:pt>
                  <c:pt idx="2">
                    <c:v>Tjejer</c:v>
                  </c:pt>
                  <c:pt idx="3">
                    <c:v>Killar</c:v>
                  </c:pt>
                </c:lvl>
                <c:lvl>
                  <c:pt idx="0">
                    <c:v>Skolår 9</c:v>
                  </c:pt>
                  <c:pt idx="2">
                    <c:v>Gy. år 2</c:v>
                  </c:pt>
                </c:lvl>
              </c:multiLvlStrCache>
            </c:multiLvlStrRef>
          </c:cat>
          <c:val>
            <c:numRef>
              <c:f>'Fysisk aktiv'!$M$32:$P$32</c:f>
              <c:numCache>
                <c:formatCode>0%</c:formatCode>
                <c:ptCount val="4"/>
                <c:pt idx="0">
                  <c:v>0.61022364217252401</c:v>
                </c:pt>
                <c:pt idx="1">
                  <c:v>0.88167938931297707</c:v>
                </c:pt>
                <c:pt idx="2">
                  <c:v>0.62256809338521402</c:v>
                </c:pt>
                <c:pt idx="3">
                  <c:v>0.85746102449888639</c:v>
                </c:pt>
              </c:numCache>
            </c:numRef>
          </c:val>
          <c:extLst>
            <c:ext xmlns:c16="http://schemas.microsoft.com/office/drawing/2014/chart" uri="{C3380CC4-5D6E-409C-BE32-E72D297353CC}">
              <c16:uniqueId val="{00000000-4CEC-4DDE-B983-640AC67B7D20}"/>
            </c:ext>
          </c:extLst>
        </c:ser>
        <c:ser>
          <c:idx val="1"/>
          <c:order val="1"/>
          <c:tx>
            <c:strRef>
              <c:f>'Fysisk aktiv'!$K$33:$L$33</c:f>
              <c:strCache>
                <c:ptCount val="2"/>
                <c:pt idx="1">
                  <c:v>30-60 minuter per dag</c:v>
                </c:pt>
              </c:strCache>
            </c:strRef>
          </c:tx>
          <c:spPr>
            <a:solidFill>
              <a:srgbClr val="FFFF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aktiv'!$M$30:$P$31</c:f>
              <c:multiLvlStrCache>
                <c:ptCount val="4"/>
                <c:lvl>
                  <c:pt idx="0">
                    <c:v>Tjejer</c:v>
                  </c:pt>
                  <c:pt idx="1">
                    <c:v>Killar</c:v>
                  </c:pt>
                  <c:pt idx="2">
                    <c:v>Tjejer</c:v>
                  </c:pt>
                  <c:pt idx="3">
                    <c:v>Killar</c:v>
                  </c:pt>
                </c:lvl>
                <c:lvl>
                  <c:pt idx="0">
                    <c:v>Skolår 9</c:v>
                  </c:pt>
                  <c:pt idx="2">
                    <c:v>Gy. år 2</c:v>
                  </c:pt>
                </c:lvl>
              </c:multiLvlStrCache>
            </c:multiLvlStrRef>
          </c:cat>
          <c:val>
            <c:numRef>
              <c:f>'Fysisk aktiv'!$M$33:$P$33</c:f>
              <c:numCache>
                <c:formatCode>0%</c:formatCode>
                <c:ptCount val="4"/>
                <c:pt idx="0">
                  <c:v>0.53696498054474706</c:v>
                </c:pt>
                <c:pt idx="1">
                  <c:v>0.81290322580645158</c:v>
                </c:pt>
                <c:pt idx="2">
                  <c:v>0.57806691449814129</c:v>
                </c:pt>
                <c:pt idx="3">
                  <c:v>0.75527426160337552</c:v>
                </c:pt>
              </c:numCache>
            </c:numRef>
          </c:val>
          <c:extLst>
            <c:ext xmlns:c16="http://schemas.microsoft.com/office/drawing/2014/chart" uri="{C3380CC4-5D6E-409C-BE32-E72D297353CC}">
              <c16:uniqueId val="{00000001-4CEC-4DDE-B983-640AC67B7D20}"/>
            </c:ext>
          </c:extLst>
        </c:ser>
        <c:ser>
          <c:idx val="2"/>
          <c:order val="2"/>
          <c:tx>
            <c:strRef>
              <c:f>'Fysisk aktiv'!$K$34:$L$34</c:f>
              <c:strCache>
                <c:ptCount val="2"/>
                <c:pt idx="1">
                  <c:v>Mindre än 30 minuter per dag</c:v>
                </c:pt>
              </c:strCache>
            </c:strRef>
          </c:tx>
          <c:spPr>
            <a:solidFill>
              <a:srgbClr val="FF0000"/>
            </a:solidFill>
            <a:ln>
              <a:solidFill>
                <a:sysClr val="windowText" lastClr="000000"/>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multiLvlStrRef>
              <c:f>'Fysisk aktiv'!$M$30:$P$31</c:f>
              <c:multiLvlStrCache>
                <c:ptCount val="4"/>
                <c:lvl>
                  <c:pt idx="0">
                    <c:v>Tjejer</c:v>
                  </c:pt>
                  <c:pt idx="1">
                    <c:v>Killar</c:v>
                  </c:pt>
                  <c:pt idx="2">
                    <c:v>Tjejer</c:v>
                  </c:pt>
                  <c:pt idx="3">
                    <c:v>Killar</c:v>
                  </c:pt>
                </c:lvl>
                <c:lvl>
                  <c:pt idx="0">
                    <c:v>Skolår 9</c:v>
                  </c:pt>
                  <c:pt idx="2">
                    <c:v>Gy. år 2</c:v>
                  </c:pt>
                </c:lvl>
              </c:multiLvlStrCache>
            </c:multiLvlStrRef>
          </c:cat>
          <c:val>
            <c:numRef>
              <c:f>'Fysisk aktiv'!$M$34:$P$34</c:f>
              <c:numCache>
                <c:formatCode>0%</c:formatCode>
                <c:ptCount val="4"/>
                <c:pt idx="0">
                  <c:v>0.38390092879256965</c:v>
                </c:pt>
                <c:pt idx="1">
                  <c:v>0.69026548672566368</c:v>
                </c:pt>
                <c:pt idx="2">
                  <c:v>0.39932885906040266</c:v>
                </c:pt>
                <c:pt idx="3">
                  <c:v>0.6428571428571429</c:v>
                </c:pt>
              </c:numCache>
            </c:numRef>
          </c:val>
          <c:extLst>
            <c:ext xmlns:c16="http://schemas.microsoft.com/office/drawing/2014/chart" uri="{C3380CC4-5D6E-409C-BE32-E72D297353CC}">
              <c16:uniqueId val="{00000002-4CEC-4DDE-B983-640AC67B7D20}"/>
            </c:ext>
          </c:extLst>
        </c:ser>
        <c:dLbls>
          <c:dLblPos val="outEnd"/>
          <c:showLegendKey val="0"/>
          <c:showVal val="1"/>
          <c:showCatName val="0"/>
          <c:showSerName val="0"/>
          <c:showPercent val="0"/>
          <c:showBubbleSize val="0"/>
        </c:dLbls>
        <c:gapWidth val="100"/>
        <c:overlap val="-24"/>
        <c:axId val="311387128"/>
        <c:axId val="311387912"/>
        <c:extLst>
          <c:ext xmlns:c15="http://schemas.microsoft.com/office/drawing/2012/chart" uri="{02D57815-91ED-43cb-92C2-25804820EDAC}">
            <c15:filteredBarSeries>
              <c15:ser>
                <c:idx val="3"/>
                <c:order val="3"/>
                <c:tx>
                  <c:strRef>
                    <c:extLst>
                      <c:ext uri="{02D57815-91ED-43cb-92C2-25804820EDAC}">
                        <c15:formulaRef>
                          <c15:sqref>'Fysisk aktiv'!$K$35:$L$35</c15:sqref>
                        </c15:formulaRef>
                      </c:ext>
                    </c:extLst>
                    <c:strCache>
                      <c:ptCount val="2"/>
                      <c:pt idx="1">
                        <c:v>Totalt</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mn-lt"/>
                          <a:ea typeface="+mn-ea"/>
                          <a:cs typeface="+mn-cs"/>
                        </a:defRPr>
                      </a:pPr>
                      <a:endParaRPr lang="sv-SE"/>
                    </a:p>
                  </c:txPr>
                  <c:dLblPos val="outEnd"/>
                  <c:showLegendKey val="0"/>
                  <c:showVal val="1"/>
                  <c:showCatName val="0"/>
                  <c:showSerName val="0"/>
                  <c:showPercent val="0"/>
                  <c:showBubbleSize val="0"/>
                  <c:showLeaderLines val="0"/>
                  <c:extLst>
                    <c:ext uri="{CE6537A1-D6FC-4f65-9D91-7224C49458BB}">
                      <c15:showLeaderLines val="1"/>
                      <c15:leaderLines>
                        <c:spPr>
                          <a:ln w="9525">
                            <a:solidFill>
                              <a:schemeClr val="tx2">
                                <a:lumMod val="35000"/>
                                <a:lumOff val="65000"/>
                              </a:schemeClr>
                            </a:solidFill>
                          </a:ln>
                          <a:effectLst/>
                        </c:spPr>
                      </c15:leaderLines>
                    </c:ext>
                  </c:extLst>
                </c:dLbls>
                <c:cat>
                  <c:multiLvlStrRef>
                    <c:extLst>
                      <c:ext uri="{02D57815-91ED-43cb-92C2-25804820EDAC}">
                        <c15:formulaRef>
                          <c15:sqref>'Fysisk aktiv'!$M$30:$P$31</c15:sqref>
                        </c15:formulaRef>
                      </c:ext>
                    </c:extLst>
                    <c:multiLvlStrCache>
                      <c:ptCount val="4"/>
                      <c:lvl>
                        <c:pt idx="0">
                          <c:v>Tjejer</c:v>
                        </c:pt>
                        <c:pt idx="1">
                          <c:v>Killar</c:v>
                        </c:pt>
                        <c:pt idx="2">
                          <c:v>Tjejer</c:v>
                        </c:pt>
                        <c:pt idx="3">
                          <c:v>Killar</c:v>
                        </c:pt>
                      </c:lvl>
                      <c:lvl>
                        <c:pt idx="0">
                          <c:v>Skolår 9</c:v>
                        </c:pt>
                        <c:pt idx="2">
                          <c:v>Gy. år 2</c:v>
                        </c:pt>
                      </c:lvl>
                    </c:multiLvlStrCache>
                  </c:multiLvlStrRef>
                </c:cat>
                <c:val>
                  <c:numRef>
                    <c:extLst>
                      <c:ext uri="{02D57815-91ED-43cb-92C2-25804820EDAC}">
                        <c15:formulaRef>
                          <c15:sqref>'Fysisk aktiv'!$M$35:$P$35</c15:sqref>
                        </c15:formulaRef>
                      </c:ext>
                    </c:extLst>
                    <c:numCache>
                      <c:formatCode>0%</c:formatCode>
                      <c:ptCount val="4"/>
                      <c:pt idx="0">
                        <c:v>0.51426101987899742</c:v>
                      </c:pt>
                      <c:pt idx="1">
                        <c:v>0.82166123778501632</c:v>
                      </c:pt>
                      <c:pt idx="2">
                        <c:v>0.53950953678474112</c:v>
                      </c:pt>
                      <c:pt idx="3">
                        <c:v>0.76916451335055991</c:v>
                      </c:pt>
                    </c:numCache>
                  </c:numRef>
                </c:val>
                <c:extLst>
                  <c:ext xmlns:c16="http://schemas.microsoft.com/office/drawing/2014/chart" uri="{C3380CC4-5D6E-409C-BE32-E72D297353CC}">
                    <c16:uniqueId val="{00000003-4CEC-4DDE-B983-640AC67B7D20}"/>
                  </c:ext>
                </c:extLst>
              </c15:ser>
            </c15:filteredBarSeries>
          </c:ext>
        </c:extLst>
      </c:barChart>
      <c:catAx>
        <c:axId val="31138712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crossAx val="311387912"/>
        <c:crosses val="autoZero"/>
        <c:auto val="1"/>
        <c:lblAlgn val="ctr"/>
        <c:lblOffset val="100"/>
        <c:noMultiLvlLbl val="0"/>
      </c:catAx>
      <c:valAx>
        <c:axId val="311387912"/>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crossAx val="3113871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sv-SE"/>
        </a:p>
      </c:txPr>
    </c:legend>
    <c:plotVisOnly val="1"/>
    <c:dispBlanksAs val="gap"/>
    <c:showDLblsOverMax val="0"/>
  </c:chart>
  <c:spPr>
    <a:noFill/>
    <a:ln>
      <a:noFill/>
    </a:ln>
    <a:effectLst/>
  </c:spPr>
  <c:txPr>
    <a:bodyPr/>
    <a:lstStyle/>
    <a:p>
      <a:pPr>
        <a:defRPr sz="1400"/>
      </a:pPr>
      <a:endParaRPr lang="sv-SE"/>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Övervikt och fetma Kumla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barChart>
        <c:barDir val="col"/>
        <c:grouping val="clustered"/>
        <c:varyColors val="0"/>
        <c:ser>
          <c:idx val="0"/>
          <c:order val="0"/>
          <c:tx>
            <c:strRef>
              <c:f>Kumla!$J$19</c:f>
              <c:strCache>
                <c:ptCount val="1"/>
                <c:pt idx="0">
                  <c:v>Kumla</c:v>
                </c:pt>
              </c:strCache>
            </c:strRef>
          </c:tx>
          <c:spPr>
            <a:solidFill>
              <a:srgbClr val="FFC000"/>
            </a:solidFill>
            <a:ln>
              <a:solidFill>
                <a:srgbClr val="FFC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Kumla!$K$17:$R$18</c:f>
              <c:multiLvlStrCache>
                <c:ptCount val="8"/>
                <c:lvl>
                  <c:pt idx="0">
                    <c:v>Övervikt</c:v>
                  </c:pt>
                  <c:pt idx="1">
                    <c:v>Fetma</c:v>
                  </c:pt>
                  <c:pt idx="2">
                    <c:v>Övervikt</c:v>
                  </c:pt>
                  <c:pt idx="3">
                    <c:v>Fetma</c:v>
                  </c:pt>
                  <c:pt idx="4">
                    <c:v>Övervikt</c:v>
                  </c:pt>
                  <c:pt idx="5">
                    <c:v>Fetma</c:v>
                  </c:pt>
                  <c:pt idx="6">
                    <c:v>Övervikt</c:v>
                  </c:pt>
                  <c:pt idx="7">
                    <c:v>Fetma</c:v>
                  </c:pt>
                </c:lvl>
                <c:lvl>
                  <c:pt idx="0">
                    <c:v>Förskoleklass</c:v>
                  </c:pt>
                  <c:pt idx="2">
                    <c:v>Årskurs 4</c:v>
                  </c:pt>
                  <c:pt idx="4">
                    <c:v>Årskurs 7</c:v>
                  </c:pt>
                  <c:pt idx="6">
                    <c:v>År 1 gymnasiet</c:v>
                  </c:pt>
                </c:lvl>
              </c:multiLvlStrCache>
            </c:multiLvlStrRef>
          </c:cat>
          <c:val>
            <c:numRef>
              <c:f>Kumla!$K$19:$R$19</c:f>
              <c:numCache>
                <c:formatCode>0%</c:formatCode>
                <c:ptCount val="8"/>
                <c:pt idx="0">
                  <c:v>7.0000000000000007E-2</c:v>
                </c:pt>
                <c:pt idx="1">
                  <c:v>0.05</c:v>
                </c:pt>
                <c:pt idx="2">
                  <c:v>0.25</c:v>
                </c:pt>
                <c:pt idx="3">
                  <c:v>0.03</c:v>
                </c:pt>
                <c:pt idx="4">
                  <c:v>0.21</c:v>
                </c:pt>
                <c:pt idx="5">
                  <c:v>0.08</c:v>
                </c:pt>
                <c:pt idx="6">
                  <c:v>0.19</c:v>
                </c:pt>
                <c:pt idx="7">
                  <c:v>0.1</c:v>
                </c:pt>
              </c:numCache>
            </c:numRef>
          </c:val>
          <c:extLst>
            <c:ext xmlns:c16="http://schemas.microsoft.com/office/drawing/2014/chart" uri="{C3380CC4-5D6E-409C-BE32-E72D297353CC}">
              <c16:uniqueId val="{00000000-C960-4530-8875-470EC4E5A371}"/>
            </c:ext>
          </c:extLst>
        </c:ser>
        <c:ser>
          <c:idx val="1"/>
          <c:order val="1"/>
          <c:tx>
            <c:strRef>
              <c:f>Kumla!$J$20</c:f>
              <c:strCache>
                <c:ptCount val="1"/>
                <c:pt idx="0">
                  <c:v>Örebro län</c:v>
                </c:pt>
              </c:strCache>
            </c:strRef>
          </c:tx>
          <c:spPr>
            <a:solidFill>
              <a:srgbClr val="0070C0"/>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Kumla!$K$17:$R$18</c:f>
              <c:multiLvlStrCache>
                <c:ptCount val="8"/>
                <c:lvl>
                  <c:pt idx="0">
                    <c:v>Övervikt</c:v>
                  </c:pt>
                  <c:pt idx="1">
                    <c:v>Fetma</c:v>
                  </c:pt>
                  <c:pt idx="2">
                    <c:v>Övervikt</c:v>
                  </c:pt>
                  <c:pt idx="3">
                    <c:v>Fetma</c:v>
                  </c:pt>
                  <c:pt idx="4">
                    <c:v>Övervikt</c:v>
                  </c:pt>
                  <c:pt idx="5">
                    <c:v>Fetma</c:v>
                  </c:pt>
                  <c:pt idx="6">
                    <c:v>Övervikt</c:v>
                  </c:pt>
                  <c:pt idx="7">
                    <c:v>Fetma</c:v>
                  </c:pt>
                </c:lvl>
                <c:lvl>
                  <c:pt idx="0">
                    <c:v>Förskoleklass</c:v>
                  </c:pt>
                  <c:pt idx="2">
                    <c:v>Årskurs 4</c:v>
                  </c:pt>
                  <c:pt idx="4">
                    <c:v>Årskurs 7</c:v>
                  </c:pt>
                  <c:pt idx="6">
                    <c:v>År 1 gymnasiet</c:v>
                  </c:pt>
                </c:lvl>
              </c:multiLvlStrCache>
            </c:multiLvlStrRef>
          </c:cat>
          <c:val>
            <c:numRef>
              <c:f>Kumla!$K$20:$R$20</c:f>
              <c:numCache>
                <c:formatCode>0%</c:formatCode>
                <c:ptCount val="8"/>
                <c:pt idx="0">
                  <c:v>0.12</c:v>
                </c:pt>
                <c:pt idx="1">
                  <c:v>0.05</c:v>
                </c:pt>
                <c:pt idx="2">
                  <c:v>0.21</c:v>
                </c:pt>
                <c:pt idx="3">
                  <c:v>0.06</c:v>
                </c:pt>
                <c:pt idx="4">
                  <c:v>0.18</c:v>
                </c:pt>
                <c:pt idx="5">
                  <c:v>0.06</c:v>
                </c:pt>
                <c:pt idx="6">
                  <c:v>0.18</c:v>
                </c:pt>
                <c:pt idx="7">
                  <c:v>0.06</c:v>
                </c:pt>
              </c:numCache>
            </c:numRef>
          </c:val>
          <c:extLst>
            <c:ext xmlns:c16="http://schemas.microsoft.com/office/drawing/2014/chart" uri="{C3380CC4-5D6E-409C-BE32-E72D297353CC}">
              <c16:uniqueId val="{00000001-C960-4530-8875-470EC4E5A371}"/>
            </c:ext>
          </c:extLst>
        </c:ser>
        <c:dLbls>
          <c:dLblPos val="outEnd"/>
          <c:showLegendKey val="0"/>
          <c:showVal val="1"/>
          <c:showCatName val="0"/>
          <c:showSerName val="0"/>
          <c:showPercent val="0"/>
          <c:showBubbleSize val="0"/>
        </c:dLbls>
        <c:gapWidth val="219"/>
        <c:overlap val="-27"/>
        <c:axId val="496599056"/>
        <c:axId val="661370496"/>
      </c:barChart>
      <c:catAx>
        <c:axId val="496599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61370496"/>
        <c:crosses val="autoZero"/>
        <c:auto val="1"/>
        <c:lblAlgn val="ctr"/>
        <c:lblOffset val="100"/>
        <c:noMultiLvlLbl val="0"/>
      </c:catAx>
      <c:valAx>
        <c:axId val="66137049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496599056"/>
        <c:crosses val="autoZero"/>
        <c:crossBetween val="between"/>
        <c:min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024" cy="49712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7890" y="0"/>
            <a:ext cx="2945024" cy="497126"/>
          </a:xfrm>
          <a:prstGeom prst="rect">
            <a:avLst/>
          </a:prstGeom>
        </p:spPr>
        <p:txBody>
          <a:bodyPr vert="horz" lIns="91440" tIns="45720" rIns="91440" bIns="45720" rtlCol="0"/>
          <a:lstStyle>
            <a:lvl1pPr algn="r">
              <a:defRPr sz="1200"/>
            </a:lvl1pPr>
          </a:lstStyle>
          <a:p>
            <a:fld id="{3BCB40B7-3E89-4D3E-A44B-4F574B7633FF}" type="datetimeFigureOut">
              <a:rPr lang="sv-SE" smtClean="0"/>
              <a:t>2019-03-19</a:t>
            </a:fld>
            <a:endParaRPr lang="sv-SE"/>
          </a:p>
        </p:txBody>
      </p:sp>
      <p:sp>
        <p:nvSpPr>
          <p:cNvPr id="4" name="Platshållare för sidfot 3"/>
          <p:cNvSpPr>
            <a:spLocks noGrp="1"/>
          </p:cNvSpPr>
          <p:nvPr>
            <p:ph type="ftr" sz="quarter" idx="2"/>
          </p:nvPr>
        </p:nvSpPr>
        <p:spPr>
          <a:xfrm>
            <a:off x="0" y="9434274"/>
            <a:ext cx="2945024" cy="497126"/>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7890" y="9434274"/>
            <a:ext cx="2945024" cy="497126"/>
          </a:xfrm>
          <a:prstGeom prst="rect">
            <a:avLst/>
          </a:prstGeom>
        </p:spPr>
        <p:txBody>
          <a:bodyPr vert="horz" lIns="91440" tIns="45720" rIns="91440" bIns="45720" rtlCol="0" anchor="b"/>
          <a:lstStyle>
            <a:lvl1pPr algn="r">
              <a:defRPr sz="1200"/>
            </a:lvl1pPr>
          </a:lstStyle>
          <a:p>
            <a:fld id="{07984A4E-3A14-4E0E-BAE4-885CBF5F6F6B}" type="slidenum">
              <a:rPr lang="sv-SE" smtClean="0"/>
              <a:t>‹#›</a:t>
            </a:fld>
            <a:endParaRPr lang="sv-SE"/>
          </a:p>
        </p:txBody>
      </p:sp>
    </p:spTree>
    <p:extLst>
      <p:ext uri="{BB962C8B-B14F-4D97-AF65-F5344CB8AC3E}">
        <p14:creationId xmlns:p14="http://schemas.microsoft.com/office/powerpoint/2010/main" val="2415576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4283" cy="49829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0853182B-9C24-4B49-B6F8-A2AC3EBE0CFF}" type="datetimeFigureOut">
              <a:rPr lang="sv-SE" smtClean="0"/>
              <a:pPr/>
              <a:t>2019-03-19</a:t>
            </a:fld>
            <a:endParaRPr lang="sv-SE"/>
          </a:p>
        </p:txBody>
      </p:sp>
      <p:sp>
        <p:nvSpPr>
          <p:cNvPr id="4" name="Platshållare för bildobjekt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9433108"/>
            <a:ext cx="2944283" cy="49829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8"/>
            <a:ext cx="2944283" cy="498294"/>
          </a:xfrm>
          <a:prstGeom prst="rect">
            <a:avLst/>
          </a:prstGeom>
        </p:spPr>
        <p:txBody>
          <a:bodyPr vert="horz" lIns="91440" tIns="45720" rIns="91440" bIns="45720" rtlCol="0" anchor="b"/>
          <a:lstStyle>
            <a:lvl1pPr algn="r">
              <a:defRPr sz="1200"/>
            </a:lvl1pPr>
          </a:lstStyle>
          <a:p>
            <a:fld id="{EC3BE4A3-3DA2-4E05-94D8-12AB9D62B682}" type="slidenum">
              <a:rPr lang="sv-SE" smtClean="0"/>
              <a:pPr/>
              <a:t>‹#›</a:t>
            </a:fld>
            <a:endParaRPr lang="sv-SE"/>
          </a:p>
        </p:txBody>
      </p:sp>
    </p:spTree>
    <p:extLst>
      <p:ext uri="{BB962C8B-B14F-4D97-AF65-F5344CB8AC3E}">
        <p14:creationId xmlns:p14="http://schemas.microsoft.com/office/powerpoint/2010/main" val="2528204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a:t>
            </a:fld>
            <a:endParaRPr lang="sv-SE" dirty="0"/>
          </a:p>
        </p:txBody>
      </p:sp>
    </p:spTree>
    <p:extLst>
      <p:ext uri="{BB962C8B-B14F-4D97-AF65-F5344CB8AC3E}">
        <p14:creationId xmlns:p14="http://schemas.microsoft.com/office/powerpoint/2010/main" val="3988859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Andelen barn och unga i Kumla kommun som är fysisk aktiva minst 60 minuter varje dag skiljer mellan flickor och pojkar då det för samtliga skolår är en högre andel pojkar än flickor som uppger att de är fysisk aktiva minst 60 minuter per dag. Texten under diagrammet visar hur flickor och pojkar boende i respektive kommun som går gymnasiet år två har svarat.</a:t>
            </a:r>
          </a:p>
          <a:p>
            <a:endParaRPr lang="sv-SE" b="0" baseline="0"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12</a:t>
            </a:fld>
            <a:endParaRPr lang="sv-SE" dirty="0"/>
          </a:p>
        </p:txBody>
      </p:sp>
    </p:spTree>
    <p:extLst>
      <p:ext uri="{BB962C8B-B14F-4D97-AF65-F5344CB8AC3E}">
        <p14:creationId xmlns:p14="http://schemas.microsoft.com/office/powerpoint/2010/main" val="2015992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Andelen barn och unga som är med i en idrottsförening i Kumla kommun minskar med ökad ålder för både flickor och pojkar. Texten under diagrammet visar hur flickor och pojkar boende i respektive kommun som går gymnasiet år två har svarat.</a:t>
            </a:r>
          </a:p>
          <a:p>
            <a:endParaRPr lang="sv-SE" b="0" baseline="0"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13</a:t>
            </a:fld>
            <a:endParaRPr lang="sv-SE" dirty="0"/>
          </a:p>
        </p:txBody>
      </p:sp>
    </p:spTree>
    <p:extLst>
      <p:ext uri="{BB962C8B-B14F-4D97-AF65-F5344CB8AC3E}">
        <p14:creationId xmlns:p14="http://schemas.microsoft.com/office/powerpoint/2010/main" val="2406212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aseline="0" dirty="0"/>
              <a:t> </a:t>
            </a:r>
            <a:r>
              <a:rPr lang="sv-SE" i="0" baseline="0" dirty="0"/>
              <a:t>Det som redovisas är andelen som svarat att de mår bra eller mycket bra på frågan ”Hur mår du rent allmänt?” och är uppdelat mellan de elever som svarat att de är medlemmar i en idrottsförening och de som svarat att de inte är det. Dessa resultat presenteras endast på länsnivå.  </a:t>
            </a:r>
          </a:p>
          <a:p>
            <a:endParaRPr lang="sv-SE" i="0" baseline="0" dirty="0"/>
          </a:p>
          <a:p>
            <a:r>
              <a:rPr lang="sv-SE" b="1" i="0" baseline="0" dirty="0"/>
              <a:t>Kommentar:</a:t>
            </a:r>
            <a:r>
              <a:rPr lang="sv-SE" i="0" baseline="0" dirty="0"/>
              <a:t> Det kan noteras att den självskattade hälsan är högre hos de ungdomar som är med i idrottsföreningar i jämförelse med de ungdomar som inte är det. Denna skillnad gäller för samtliga tre åldersgrupper och för både tjejer och killar inom de olika åldersgrupperna. Den största skillnaden visas för gymnasieeleverna där den självskattade hälsan för tjejer som är med i idrottsföreningar är elva procentenheter högre än för de tjejer som inte är medlemmar och motsvarande skillnad för killarna är tolv procentenheter till fördel för de killar som är med i idrottsföreningar. </a:t>
            </a:r>
            <a:endParaRPr lang="sv-SE" i="1"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14</a:t>
            </a:fld>
            <a:endParaRPr lang="sv-SE"/>
          </a:p>
        </p:txBody>
      </p:sp>
    </p:spTree>
    <p:extLst>
      <p:ext uri="{BB962C8B-B14F-4D97-AF65-F5344CB8AC3E}">
        <p14:creationId xmlns:p14="http://schemas.microsoft.com/office/powerpoint/2010/main" val="1825781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sz="1200" dirty="0"/>
              <a:t>Andel elever enligt WHO5-index (0-100) som har gott psykiskt välbefinnande (&gt;50). </a:t>
            </a:r>
            <a:r>
              <a:rPr lang="sv-SE" sz="1200" i="0" baseline="0" dirty="0"/>
              <a:t>Resultaten</a:t>
            </a:r>
            <a:r>
              <a:rPr lang="sv-SE" i="0" baseline="0" dirty="0"/>
              <a:t> är uppdelat mellan de elever som svarat att de är medlemmar i en idrottsförening och de som svarat att de inte är det. Dessa resultat presenteras endast på länsnivå. WHO-5 är ett index av frågor som handlar om psykiskt välbefinnande och de exakta frågeställningarna kan läsas på följande länk: https://www.psykiatri-regionh.dk/who-5/Documents/WHO5_Swedish.pdf. Dessa resultat presenteras endast på länsnivå.   </a:t>
            </a:r>
            <a:endParaRPr lang="sv-SE" sz="1200" dirty="0"/>
          </a:p>
          <a:p>
            <a:endParaRPr lang="sv-SE" i="0" baseline="0" dirty="0"/>
          </a:p>
          <a:p>
            <a:r>
              <a:rPr lang="sv-SE" b="1" i="0" baseline="0" dirty="0"/>
              <a:t>Kommentar:</a:t>
            </a:r>
            <a:r>
              <a:rPr lang="sv-SE" i="0" baseline="0" dirty="0"/>
              <a:t> Det kan noteras att den psykiska hälsan är bättre hos de ungdomar som är med i idrottsföreningar i jämförelse med de ungdomar som inte är det. Denna skillnad gäller för de båda åldersgrupperna (frågorna som utgör WHO5-index ställdes inte till skolår 7) och för både tjejer och killar inom de olika åldersgrupperna. Den största skillnaden visas för flickorna i skolor nio där andelen med god psykisk hälsa är 20 procentenheter högre för de flickor som är med i idrottsföreningar jämfört med de flickor som inte är det. </a:t>
            </a:r>
            <a:endParaRPr lang="sv-SE" i="1" dirty="0"/>
          </a:p>
          <a:p>
            <a:endParaRPr lang="sv-SE"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15</a:t>
            </a:fld>
            <a:endParaRPr lang="sv-SE"/>
          </a:p>
        </p:txBody>
      </p:sp>
    </p:spTree>
    <p:extLst>
      <p:ext uri="{BB962C8B-B14F-4D97-AF65-F5344CB8AC3E}">
        <p14:creationId xmlns:p14="http://schemas.microsoft.com/office/powerpoint/2010/main" val="3193283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sz="1200" dirty="0"/>
              <a:t>Andel elever som svarat att de "Röker dagligen/ Någon gång ibland" på frågan "Röker du?". </a:t>
            </a:r>
            <a:r>
              <a:rPr lang="sv-SE" sz="1200" i="0" baseline="0" dirty="0"/>
              <a:t>Resultaten</a:t>
            </a:r>
            <a:r>
              <a:rPr lang="sv-SE" i="0" baseline="0" dirty="0"/>
              <a:t> är uppdelade mellan de elever som svarat att de är medlemmar i en idrottsförening och de som svarat att de inte är det. Dessa resultat presenteras endast på länsnivå.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r>
              <a:rPr lang="sv-SE" b="1" i="0" baseline="0" dirty="0"/>
              <a:t>Kommentar:</a:t>
            </a:r>
            <a:r>
              <a:rPr lang="sv-SE" i="0" baseline="0" dirty="0"/>
              <a:t> Andelen elever som röker dagligen eller någon gång ibland är lägre bland de ungdomar som är med i idrottsföreningar jämfört med de ungdomar som inte är det. Detta gäller både tjejer och killar och för samtliga tre åldersgrupper i undersökningen. Den största skillnaden visas för killar i år två på gymnasiet där andelen som röker dagligen eller någon gång ibland är 13 procentenheter lägre bland killar som är medlemmar i idrottsföreningar jämfört med killar som inte är det. </a:t>
            </a:r>
            <a:endParaRPr lang="sv-SE"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16</a:t>
            </a:fld>
            <a:endParaRPr lang="sv-SE"/>
          </a:p>
        </p:txBody>
      </p:sp>
    </p:spTree>
    <p:extLst>
      <p:ext uri="{BB962C8B-B14F-4D97-AF65-F5344CB8AC3E}">
        <p14:creationId xmlns:p14="http://schemas.microsoft.com/office/powerpoint/2010/main" val="222821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sz="1200" dirty="0"/>
              <a:t>Andel elever som svarat att de ”Snusar dagligen/ Någon gång ibland" på frågan ”Snusar du?". </a:t>
            </a:r>
            <a:r>
              <a:rPr lang="sv-SE" sz="1200" i="0" baseline="0" dirty="0"/>
              <a:t>Resultaten</a:t>
            </a:r>
            <a:r>
              <a:rPr lang="sv-SE" i="0" baseline="0" dirty="0"/>
              <a:t> är uppdelade mellan de elever som svarat att de är medlemmar i en idrottsförening och de som svarat att de inte är det. Dessa resultat presenteras endast på länsnivå.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r>
              <a:rPr lang="sv-SE" b="1" i="0" baseline="0" dirty="0"/>
              <a:t>Kommentar:</a:t>
            </a:r>
            <a:r>
              <a:rPr lang="sv-SE" i="0" baseline="0" dirty="0"/>
              <a:t> Andelen elever som snusar dagligen eller någon gång ibland är lägre bland ungdomar som är med i idrottsföreningar jämfört med de ungdomar som inte är det. Detta gäller både tjejer och killar och för båda åldersgrupperna som redovisas.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17</a:t>
            </a:fld>
            <a:endParaRPr lang="sv-SE"/>
          </a:p>
        </p:txBody>
      </p:sp>
    </p:spTree>
    <p:extLst>
      <p:ext uri="{BB962C8B-B14F-4D97-AF65-F5344CB8AC3E}">
        <p14:creationId xmlns:p14="http://schemas.microsoft.com/office/powerpoint/2010/main" val="1564429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sz="1200" dirty="0"/>
              <a:t>Andel elever som har en riskkonsumtion av alkohol enligt AUDIT-C.</a:t>
            </a:r>
            <a:r>
              <a:rPr lang="sv-SE" sz="1200" baseline="0" dirty="0"/>
              <a:t> Mer information om AUDIT-C kan läsas på följande länk: http://www.socialstyrelsen.se/</a:t>
            </a:r>
            <a:r>
              <a:rPr lang="sv-SE" sz="1200" baseline="0" dirty="0" err="1"/>
              <a:t>SiteCollectionDocuments</a:t>
            </a:r>
            <a:r>
              <a:rPr lang="sv-SE" sz="1200" baseline="0" dirty="0"/>
              <a:t>/Screeningkapacitet-hos-fragor-om-riskbruk-av-alkohol.pdf. </a:t>
            </a:r>
            <a:r>
              <a:rPr lang="sv-SE" sz="1200" i="0" baseline="0" dirty="0"/>
              <a:t>Resultaten</a:t>
            </a:r>
            <a:r>
              <a:rPr lang="sv-SE" i="0" baseline="0" dirty="0"/>
              <a:t> är uppdelade mellan de elever som svarat att de är medlemmar i en idrottsförening och de som svarat att de inte är det.</a:t>
            </a:r>
            <a:r>
              <a:rPr lang="sv-SE" sz="1200" baseline="0" dirty="0"/>
              <a:t> </a:t>
            </a:r>
            <a:r>
              <a:rPr lang="sv-SE" i="0" baseline="0" dirty="0"/>
              <a:t>Dessa resultat presenteras endast på länsnivå.  </a:t>
            </a:r>
            <a:r>
              <a:rPr lang="sv-SE" sz="1200" baseline="0" dirty="0"/>
              <a:t> </a:t>
            </a:r>
            <a:endParaRPr lang="sv-SE" i="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i="0" baseline="0" dirty="0"/>
          </a:p>
          <a:p>
            <a:r>
              <a:rPr lang="sv-SE" b="1" i="0" baseline="0" dirty="0"/>
              <a:t>Kommentar:</a:t>
            </a:r>
            <a:r>
              <a:rPr lang="sv-SE" i="0" baseline="0" dirty="0"/>
              <a:t> Andelen elever med riskbruk av alkohol är lägre bland ungdomar som är med i idrottsföreningar jämfört med de ungdomar som inte är det. Detta gäller både tjejer och killar och för båda åldersgrupperna som redovisas.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18</a:t>
            </a:fld>
            <a:endParaRPr lang="sv-SE"/>
          </a:p>
        </p:txBody>
      </p:sp>
    </p:spTree>
    <p:extLst>
      <p:ext uri="{BB962C8B-B14F-4D97-AF65-F5344CB8AC3E}">
        <p14:creationId xmlns:p14="http://schemas.microsoft.com/office/powerpoint/2010/main" val="3987094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i="0" baseline="0" dirty="0"/>
              <a:t>Det som redovisas är andelen som svarat att de mår bra eller mycket bra på frågan ”Hur mår du rent allmänt?” och är uppdelat utifrån hur fysiskt aktiva eleverna är. Uppdelningen är gjord i tre grupper där en grupp når upp till rekommendationen om 60 minuter fysisk aktivitet per dag, en grupp är fysiskt aktiv 30-60 minuter per dag och en grupp är fysiskt aktiv mindre än 30 minuter per dag. Dessa resultat presenteras endast på länsnivå.  </a:t>
            </a:r>
          </a:p>
          <a:p>
            <a:endParaRPr lang="sv-SE" i="0" baseline="0" dirty="0"/>
          </a:p>
          <a:p>
            <a:r>
              <a:rPr lang="sv-SE" b="1" i="0" baseline="0" dirty="0"/>
              <a:t>Kommentar:</a:t>
            </a:r>
            <a:r>
              <a:rPr lang="sv-SE" i="0" baseline="0" dirty="0"/>
              <a:t> Tendensen som visas i resultaten är att ju mer aktiva ungdomarna är desto högre självskattad hälsa har de. Denna tendens visas dock inte för samtliga grupper då de elever i skolår 7 som har högst självskattad hälsa är de som är aktiva 30-60 minuter per dag. Skillnaderna mellan grupperna i skolår 7 är dock relativt små. För skolår 9 och år 2 på gymnasiet visas, för både tjejer och killar, den högsta självskattade hälsan för gruppen som når upp till rekommendationen. </a:t>
            </a:r>
            <a:endParaRPr lang="sv-SE"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19</a:t>
            </a:fld>
            <a:endParaRPr lang="sv-SE"/>
          </a:p>
        </p:txBody>
      </p:sp>
    </p:spTree>
    <p:extLst>
      <p:ext uri="{BB962C8B-B14F-4D97-AF65-F5344CB8AC3E}">
        <p14:creationId xmlns:p14="http://schemas.microsoft.com/office/powerpoint/2010/main" val="1812671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a:t>
            </a:r>
            <a:r>
              <a:rPr lang="sv-SE" baseline="0" dirty="0"/>
              <a:t> </a:t>
            </a:r>
            <a:r>
              <a:rPr lang="sv-SE" sz="1200" dirty="0"/>
              <a:t>Andel elever enligt WHO5-index (0-100) som har gott psykiskt välbefinnande (&gt;50). </a:t>
            </a:r>
            <a:r>
              <a:rPr lang="sv-SE" sz="1200" i="0" baseline="0" dirty="0"/>
              <a:t>Resultaten</a:t>
            </a:r>
            <a:r>
              <a:rPr lang="sv-SE" i="0" baseline="0" dirty="0"/>
              <a:t> är uppdelade utifrån hur fysiskt aktiva eleverna är. Uppdelningen är gjord i tre grupper där en grupp når upp till rekommendationen om 60 minuter fysisk aktivitet per dag, en grupp är fysiskt aktiv 30-60 minuter per dag och en grupp är fysiskt aktiv mindre än 30 minuter per dag. WHO-5 är ett index av frågor som handlar om psykiskt välbefinnande och de exakta frågeställningarna kan du läsa på följande länk: https://www.psykiatri-regionh.dk/who-5/Documents/WHO5_Swedish.pdf. Dessa resultat presenteras endast på länsnivå.  </a:t>
            </a:r>
          </a:p>
          <a:p>
            <a:endParaRPr lang="sv-SE" i="0" baseline="0" dirty="0"/>
          </a:p>
          <a:p>
            <a:r>
              <a:rPr lang="sv-SE" b="1" i="0" baseline="0" dirty="0"/>
              <a:t>Kommentar:</a:t>
            </a:r>
            <a:r>
              <a:rPr lang="sv-SE" i="0" baseline="0" dirty="0"/>
              <a:t> Gällande den psykiska hälsan kan det noteras att ju mer fysiskt aktiv eleven är desto bättre är den psykiska hälsan. Detta gäller för både tjejer och killar och för de två skolår som WHO-5 index redovisas för. </a:t>
            </a:r>
            <a:endParaRPr lang="sv-SE" dirty="0"/>
          </a:p>
          <a:p>
            <a:endParaRPr lang="sv-SE"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20</a:t>
            </a:fld>
            <a:endParaRPr lang="sv-SE"/>
          </a:p>
        </p:txBody>
      </p:sp>
    </p:spTree>
    <p:extLst>
      <p:ext uri="{BB962C8B-B14F-4D97-AF65-F5344CB8AC3E}">
        <p14:creationId xmlns:p14="http://schemas.microsoft.com/office/powerpoint/2010/main" val="1618959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Datainsamlingsmetod:</a:t>
            </a:r>
            <a:r>
              <a:rPr lang="sv-SE" b="1" baseline="0" dirty="0"/>
              <a:t> </a:t>
            </a:r>
            <a:r>
              <a:rPr lang="sv-SE" b="0" baseline="0" dirty="0"/>
              <a:t>Skolsköterska har vägt och mätt eleverna i samband med elevhälsosamtal. Resultaten är således ingen uppskattning utan det faktiska utfallet. </a:t>
            </a:r>
          </a:p>
          <a:p>
            <a:endParaRPr lang="sv-SE" dirty="0"/>
          </a:p>
          <a:p>
            <a:r>
              <a:rPr lang="sv-SE" b="1" dirty="0"/>
              <a:t>Definition:</a:t>
            </a:r>
            <a:r>
              <a:rPr lang="sv-SE" b="0" baseline="0" dirty="0"/>
              <a:t> Kategorisering av övervikt och fetma är beräknat på förhållandet mellan längd och vikt enligt Body </a:t>
            </a:r>
            <a:r>
              <a:rPr lang="sv-SE" b="0" baseline="0" dirty="0" err="1"/>
              <a:t>Mass</a:t>
            </a:r>
            <a:r>
              <a:rPr lang="sv-SE" b="0" baseline="0" dirty="0"/>
              <a:t> Index (</a:t>
            </a:r>
            <a:r>
              <a:rPr lang="sv-SE" b="0" baseline="0" dirty="0" err="1"/>
              <a:t>isoBMI</a:t>
            </a:r>
            <a:r>
              <a:rPr lang="sv-SE" b="0" baseline="0" dirty="0"/>
              <a:t>) för respektive åldersklass.</a:t>
            </a:r>
          </a:p>
          <a:p>
            <a:endParaRPr lang="sv-SE" b="0" baseline="0" dirty="0"/>
          </a:p>
          <a:p>
            <a:r>
              <a:rPr lang="sv-SE" b="1" baseline="0" dirty="0"/>
              <a:t>Kommentar: </a:t>
            </a:r>
            <a:r>
              <a:rPr lang="sv-SE" b="0" baseline="0" dirty="0"/>
              <a:t>Andelen överviktiga i årskurs 4, årskurs 7 och år 1 på gymnasiet är något högre i Kumla än för länet totalt. Högst andel barn med övervikt och fetma återfinns i årskurs 7 och år 1 på </a:t>
            </a:r>
            <a:r>
              <a:rPr lang="sv-SE" b="0" baseline="0"/>
              <a:t>gymnasiet med 29%.</a:t>
            </a:r>
            <a:endParaRPr lang="sv-SE" b="0" dirty="0"/>
          </a:p>
          <a:p>
            <a:r>
              <a:rPr lang="sv-SE" b="0" baseline="0" dirty="0"/>
              <a:t> </a:t>
            </a:r>
          </a:p>
        </p:txBody>
      </p:sp>
      <p:sp>
        <p:nvSpPr>
          <p:cNvPr id="4" name="Platshållare för bildnummer 3"/>
          <p:cNvSpPr>
            <a:spLocks noGrp="1"/>
          </p:cNvSpPr>
          <p:nvPr>
            <p:ph type="sldNum" sz="quarter" idx="10"/>
          </p:nvPr>
        </p:nvSpPr>
        <p:spPr/>
        <p:txBody>
          <a:bodyPr/>
          <a:lstStyle/>
          <a:p>
            <a:fld id="{EC3BE4A3-3DA2-4E05-94D8-12AB9D62B682}" type="slidenum">
              <a:rPr lang="sv-SE" smtClean="0"/>
              <a:pPr/>
              <a:t>21</a:t>
            </a:fld>
            <a:endParaRPr lang="sv-SE"/>
          </a:p>
        </p:txBody>
      </p:sp>
    </p:spTree>
    <p:extLst>
      <p:ext uri="{BB962C8B-B14F-4D97-AF65-F5344CB8AC3E}">
        <p14:creationId xmlns:p14="http://schemas.microsoft.com/office/powerpoint/2010/main" val="1866018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Bilden </a:t>
            </a:r>
            <a:r>
              <a:rPr lang="sv-SE" dirty="0"/>
              <a:t>beskriver en förflyttning från att traditionellt likna idrottsrörelsen vid en pyramid med en bred bas av barn och ungdomar och en spetsig topp som utgör elitidrottare. Istället vill vi se idrottsrörelsen som en rektangel där alla, oavsett ålder, ska ha möjlighet att idrotta i en förening under hela livet</a:t>
            </a:r>
          </a:p>
          <a:p>
            <a:endParaRPr lang="sv-SE" dirty="0"/>
          </a:p>
          <a:p>
            <a:r>
              <a:rPr lang="sv-SE" dirty="0"/>
              <a:t>Idrottsrörelsen förändras. På Riksidrottsmötet i Karlstad 2017 tog svensk idrott beslut om fem prioriterade utvecklingsresor för att nå målsättningarna i vad som benämns ”Strategi 2025”. I dessa beskrivs vad idrotten på olika nivåer ska fokusera på och varje resa är en långsiktig strävan mot målen. </a:t>
            </a:r>
          </a:p>
          <a:p>
            <a:endParaRPr lang="sv-SE" dirty="0"/>
          </a:p>
          <a:p>
            <a:r>
              <a:rPr lang="sv-SE" dirty="0"/>
              <a:t>En ny syn på träning och tävling </a:t>
            </a:r>
          </a:p>
          <a:p>
            <a:r>
              <a:rPr lang="sv-SE" dirty="0"/>
              <a:t>Idrottsrörelsens ska vara en plats där alla ges möjlighet att idrotta utifrån sina egna villkor. Träning och tävling utformas så att utövaren mår bra, har roligt och utvecklas hela livet. Utövaren känner sig kompetent, får tilltro till egen förmåga och möjlighet att utveckla och förbättra sitt kunnande. </a:t>
            </a:r>
          </a:p>
          <a:p>
            <a:endParaRPr lang="sv-SE" dirty="0"/>
          </a:p>
          <a:p>
            <a:r>
              <a:rPr lang="sv-SE" dirty="0"/>
              <a:t>Den moderna föreningen engagerar </a:t>
            </a:r>
          </a:p>
          <a:p>
            <a:r>
              <a:rPr lang="sv-SE" dirty="0"/>
              <a:t>År 2025 har vi en stark och levande idrottsrörelse som tar tillvara människors engagemang och inspirerar till delaktighet. Det är enkelt och välkomnande för alla att engagera sig i idrottsrörelsen. Föreningar bildas och utvecklar sin verksamhet i linje med svensk idrotts mål. </a:t>
            </a:r>
          </a:p>
          <a:p>
            <a:endParaRPr lang="sv-SE" dirty="0"/>
          </a:p>
          <a:p>
            <a:r>
              <a:rPr lang="sv-SE" dirty="0"/>
              <a:t>Inkluderande idrott för alla </a:t>
            </a:r>
          </a:p>
          <a:p>
            <a:r>
              <a:rPr lang="sv-SE" dirty="0"/>
              <a:t>I framtidens idrottsförening känner sig alla välkomna. Föreningens verksamhet ger människor med olika förmågor möjlighet att vara med. Träningen anpassas efter individen vilket skapar möjligheter för alla att träna, tävla och engagera sig i en idrottsförening. </a:t>
            </a:r>
          </a:p>
          <a:p>
            <a:endParaRPr lang="sv-SE" dirty="0"/>
          </a:p>
          <a:p>
            <a:r>
              <a:rPr lang="sv-SE" dirty="0"/>
              <a:t>Jämställdhet för en framgångsrik idrott </a:t>
            </a:r>
          </a:p>
          <a:p>
            <a:r>
              <a:rPr lang="sv-SE" dirty="0"/>
              <a:t>Idrottsrörelsen ser en jämställd verksamhet som en förutsättning för en framgångsrik idrott. Möjligheterna att utöva och leda idrott är lika för alla oavsett kön. Idrotten utformar verksamheten så att den förmedlar en trygg gemenskap. Arbetsformer och fördelning av uppdrag utformas så att män och kvinnor har lika stora möjligheter att påverka och medverka. </a:t>
            </a:r>
          </a:p>
          <a:p>
            <a:endParaRPr lang="sv-SE" dirty="0"/>
          </a:p>
          <a:p>
            <a:r>
              <a:rPr lang="sv-SE" dirty="0"/>
              <a:t>Ett stärkt ledarskap </a:t>
            </a:r>
          </a:p>
          <a:p>
            <a:r>
              <a:rPr lang="sv-SE" dirty="0"/>
              <a:t>År 2025 känner såväl tränare, ledare och förtroendevalda till och leder enligt svensk idrotts värdegrund. Svensk idrott har attraktiva ledarutbildningar med hög kvalitet på alla nivåer. Samtal om utveckling, normer och värderingar är levande i föreningar och förbund. Att ha varit idrottsledare är en stark merit för framtida karriär och svensk idrott är och uppfattas som Sveriges ledande ledarskola.</a:t>
            </a:r>
          </a:p>
        </p:txBody>
      </p:sp>
      <p:sp>
        <p:nvSpPr>
          <p:cNvPr id="4" name="Platshållare för bildnummer 3"/>
          <p:cNvSpPr>
            <a:spLocks noGrp="1"/>
          </p:cNvSpPr>
          <p:nvPr>
            <p:ph type="sldNum" sz="quarter" idx="10"/>
          </p:nvPr>
        </p:nvSpPr>
        <p:spPr/>
        <p:txBody>
          <a:bodyPr/>
          <a:lstStyle/>
          <a:p>
            <a:fld id="{CD2D736B-5893-9A47-A657-E84A96BD2070}" type="slidenum">
              <a:rPr lang="sv-SE" smtClean="0"/>
              <a:t>2</a:t>
            </a:fld>
            <a:endParaRPr lang="sv-SE"/>
          </a:p>
        </p:txBody>
      </p:sp>
    </p:spTree>
    <p:extLst>
      <p:ext uri="{BB962C8B-B14F-4D97-AF65-F5344CB8AC3E}">
        <p14:creationId xmlns:p14="http://schemas.microsoft.com/office/powerpoint/2010/main" val="11428755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C3BE4A3-3DA2-4E05-94D8-12AB9D62B682}" type="slidenum">
              <a:rPr lang="sv-SE" smtClean="0"/>
              <a:pPr/>
              <a:t>22</a:t>
            </a:fld>
            <a:endParaRPr lang="sv-SE"/>
          </a:p>
        </p:txBody>
      </p:sp>
    </p:spTree>
    <p:extLst>
      <p:ext uri="{BB962C8B-B14F-4D97-AF65-F5344CB8AC3E}">
        <p14:creationId xmlns:p14="http://schemas.microsoft.com/office/powerpoint/2010/main" val="422622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dirty="0"/>
              <a:t>Definition: </a:t>
            </a:r>
            <a:r>
              <a:rPr lang="sv-SE" i="0" baseline="0" dirty="0"/>
              <a:t>Det som redovisas är andelen personer i åldrarna 30-69 år som svarat ”bra” eller ”mycket bra” på frågan ”Hur bedömer du ditt allmänna hälsotillstånd?” vid de fyra senaste mättillfällena som undersökningen </a:t>
            </a:r>
            <a:r>
              <a:rPr lang="sv-SE" i="1" baseline="0" dirty="0"/>
              <a:t>Liv och hälsa</a:t>
            </a:r>
            <a:r>
              <a:rPr lang="sv-SE" i="0" baseline="0" dirty="0"/>
              <a:t> har genomförts. Redovisningen i diagrammet är på totalnivå och samtliga kommuner i Södra Örebro län är inkluderade. I tabellen visas motsvarande resultat för Kumla kommun uppdelat mellan kvinnor och män för respektive mättillfälle. </a:t>
            </a:r>
          </a:p>
          <a:p>
            <a:endParaRPr lang="sv-SE" b="1" baseline="0" dirty="0"/>
          </a:p>
          <a:p>
            <a:r>
              <a:rPr lang="sv-SE" b="1" baseline="0" dirty="0"/>
              <a:t>Kommentar: </a:t>
            </a:r>
            <a:r>
              <a:rPr lang="sv-SE" b="0" baseline="0" dirty="0"/>
              <a:t>Kumla siffror skiljer sig inte i någon större utsträckning jämfört med övriga </a:t>
            </a:r>
            <a:r>
              <a:rPr lang="sv-SE" b="0" baseline="0" dirty="0" err="1"/>
              <a:t>sydnärke</a:t>
            </a:r>
            <a:r>
              <a:rPr lang="sv-SE" b="0" baseline="0" dirty="0"/>
              <a:t> kommuner en viss skillnad kan noteras mellan män och kvinnor. Cirka 8/10 män uppger att deras allmänna hälsotillstånd är bra eller mycket bra 2017 och ca 6/10 av kvinnorna uppger att deras allmänna hälsotillstånd är bra eller mycket bra 2017. </a:t>
            </a:r>
            <a:endParaRPr lang="sv-SE" b="0" dirty="0"/>
          </a:p>
          <a:p>
            <a:endParaRPr lang="sv-SE" dirty="0"/>
          </a:p>
        </p:txBody>
      </p:sp>
      <p:sp>
        <p:nvSpPr>
          <p:cNvPr id="4" name="Platshållare för bildnummer 3"/>
          <p:cNvSpPr>
            <a:spLocks noGrp="1"/>
          </p:cNvSpPr>
          <p:nvPr>
            <p:ph type="sldNum" sz="quarter" idx="5"/>
          </p:nvPr>
        </p:nvSpPr>
        <p:spPr/>
        <p:txBody>
          <a:bodyPr/>
          <a:lstStyle/>
          <a:p>
            <a:fld id="{EC3BE4A3-3DA2-4E05-94D8-12AB9D62B682}" type="slidenum">
              <a:rPr lang="sv-SE" smtClean="0"/>
              <a:pPr/>
              <a:t>23</a:t>
            </a:fld>
            <a:endParaRPr lang="sv-SE"/>
          </a:p>
        </p:txBody>
      </p:sp>
    </p:spTree>
    <p:extLst>
      <p:ext uri="{BB962C8B-B14F-4D97-AF65-F5344CB8AC3E}">
        <p14:creationId xmlns:p14="http://schemas.microsoft.com/office/powerpoint/2010/main" val="45848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0" baseline="0" dirty="0"/>
              <a:t>Definition: </a:t>
            </a:r>
            <a:r>
              <a:rPr lang="sv-SE" i="0" baseline="0" dirty="0"/>
              <a:t>Det som redovisas är andelen personer i åldrarna 30-69 år som har ett BMI som klassificerats som övervikt eller fetma vid de fyra senaste mättillfällena som undersökningen </a:t>
            </a:r>
            <a:r>
              <a:rPr lang="sv-SE" i="1" baseline="0" dirty="0"/>
              <a:t>Liv och hälsa</a:t>
            </a:r>
            <a:r>
              <a:rPr lang="sv-SE" i="0" baseline="0" dirty="0"/>
              <a:t> har genomförts. De svarande har uppgivit längd och vikt och deras BMI har, utifrån dessa uppgifter, beräknats enligt formeln vikt/längd². Klassificeringen är enligt följande: övervikt = BMI 25-29 och fetma = BMI ≥ 30. Redovisningen i diagrammet är på totalnivå och samtliga kommuner i södra Örebro län är inkluderade. I tabellen visas motsvarande resultat för Kumla kommun uppdelat mellan kvinnor och män för respektive mättillfälle. </a:t>
            </a:r>
          </a:p>
          <a:p>
            <a:endParaRPr lang="sv-SE" sz="1200" b="0" i="0" kern="1200" dirty="0">
              <a:solidFill>
                <a:schemeClr val="tx1"/>
              </a:solidFill>
              <a:effectLst/>
              <a:latin typeface="+mn-lt"/>
              <a:ea typeface="+mn-ea"/>
              <a:cs typeface="+mn-cs"/>
            </a:endParaRPr>
          </a:p>
          <a:p>
            <a:r>
              <a:rPr lang="sv-SE" sz="1200" b="1" i="0" kern="1200" dirty="0">
                <a:solidFill>
                  <a:schemeClr val="tx1"/>
                </a:solidFill>
                <a:effectLst/>
                <a:latin typeface="+mn-lt"/>
                <a:ea typeface="+mn-ea"/>
                <a:cs typeface="+mn-cs"/>
              </a:rPr>
              <a:t>Kommentar: </a:t>
            </a:r>
            <a:r>
              <a:rPr lang="sv-SE" sz="1200" b="0" i="0" kern="1200" dirty="0">
                <a:solidFill>
                  <a:schemeClr val="tx1"/>
                </a:solidFill>
                <a:effectLst/>
                <a:latin typeface="+mn-lt"/>
                <a:ea typeface="+mn-ea"/>
                <a:cs typeface="+mn-cs"/>
              </a:rPr>
              <a:t>Andelen kvinnor som har en övervikt eller fetma är lägre än andelen män. Kumla skiljer sig inte nämnvärt i förhållande till övriga kommuner i länsdelen. Cirka 3/5 uppger att de har en övervikt eller fetma.</a:t>
            </a:r>
            <a:endParaRPr lang="sv-SE" b="1" dirty="0"/>
          </a:p>
          <a:p>
            <a:endParaRPr lang="sv-SE" dirty="0"/>
          </a:p>
        </p:txBody>
      </p:sp>
      <p:sp>
        <p:nvSpPr>
          <p:cNvPr id="4" name="Platshållare för bildnummer 3"/>
          <p:cNvSpPr>
            <a:spLocks noGrp="1"/>
          </p:cNvSpPr>
          <p:nvPr>
            <p:ph type="sldNum" sz="quarter" idx="5"/>
          </p:nvPr>
        </p:nvSpPr>
        <p:spPr/>
        <p:txBody>
          <a:bodyPr/>
          <a:lstStyle/>
          <a:p>
            <a:fld id="{EC3BE4A3-3DA2-4E05-94D8-12AB9D62B682}" type="slidenum">
              <a:rPr lang="sv-SE" smtClean="0"/>
              <a:pPr/>
              <a:t>24</a:t>
            </a:fld>
            <a:endParaRPr lang="sv-SE"/>
          </a:p>
        </p:txBody>
      </p:sp>
    </p:spTree>
    <p:extLst>
      <p:ext uri="{BB962C8B-B14F-4D97-AF65-F5344CB8AC3E}">
        <p14:creationId xmlns:p14="http://schemas.microsoft.com/office/powerpoint/2010/main" val="2273708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i åldrarna 30-69 år som uppnår rekommendationen om 150 minuters fysisk aktivitet per vecka. Andelen är framräknad genom en summering av två självskattade frågor gällande den tid per vecka personen lägger på vardagsaktiviteter som innebär fysisk aktivitet och den tid per vecka de lägger på mer ansträngande fysiska aktiviteter. Redovisningen i diagrammet är uppdelad mellan kvinnor och män samt mellan åldersgrupperna 30-49 år samt 50-69 år. I tabellen visas motsvarande resultat för Örebro län. </a:t>
            </a:r>
          </a:p>
          <a:p>
            <a:endParaRPr lang="sv-SE" b="1" dirty="0"/>
          </a:p>
          <a:p>
            <a:r>
              <a:rPr lang="sv-SE" b="1" dirty="0"/>
              <a:t>Kommentar: </a:t>
            </a:r>
            <a:r>
              <a:rPr lang="sv-SE" b="0" dirty="0"/>
              <a:t>Det är en högre andel kvinnor än män som når upp till rekommendationen i båda åldersinledningarna. Andelen kvinnor 30-49 år är högre i Hallsberg än för länet totalt medan andelen för män i båda åldersindelningarna är lägre än för länet totalt. </a:t>
            </a:r>
          </a:p>
          <a:p>
            <a:endParaRPr lang="sv-SE" b="0" dirty="0"/>
          </a:p>
          <a:p>
            <a:endParaRPr lang="sv-SE" dirty="0"/>
          </a:p>
        </p:txBody>
      </p:sp>
      <p:sp>
        <p:nvSpPr>
          <p:cNvPr id="4" name="Platshållare för bildnummer 3"/>
          <p:cNvSpPr>
            <a:spLocks noGrp="1"/>
          </p:cNvSpPr>
          <p:nvPr>
            <p:ph type="sldNum" sz="quarter" idx="5"/>
          </p:nvPr>
        </p:nvSpPr>
        <p:spPr/>
        <p:txBody>
          <a:bodyPr/>
          <a:lstStyle/>
          <a:p>
            <a:fld id="{EC3BE4A3-3DA2-4E05-94D8-12AB9D62B682}" type="slidenum">
              <a:rPr lang="sv-SE" smtClean="0"/>
              <a:pPr/>
              <a:t>25</a:t>
            </a:fld>
            <a:endParaRPr lang="sv-SE"/>
          </a:p>
        </p:txBody>
      </p:sp>
    </p:spTree>
    <p:extLst>
      <p:ext uri="{BB962C8B-B14F-4D97-AF65-F5344CB8AC3E}">
        <p14:creationId xmlns:p14="http://schemas.microsoft.com/office/powerpoint/2010/main" val="75856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i åldrarna 30-69 år och som, på frågan ”Hur mycket sitter du under ett normalt dygn”, svarat 10-12 timmar eller mer än 12 timmar. Redovisningen i diagrammet är uppdelad mellan kvinnor och män samt mellan åldersgrupperna 30-49 år samt 50-69 år. I tabellen visas motsvarande resultat för Örebro län. </a:t>
            </a:r>
          </a:p>
          <a:p>
            <a:endParaRPr lang="sv-SE" dirty="0"/>
          </a:p>
          <a:p>
            <a:r>
              <a:rPr lang="sv-SE" b="1" dirty="0"/>
              <a:t>Kommentar: </a:t>
            </a:r>
            <a:r>
              <a:rPr lang="sv-SE" b="0" dirty="0"/>
              <a:t>En könsskillnad finns mellan män och kvinnor i både åldersindelningarna. Andelen kvinnor som uppger sig ha en stillasittande fritid i åldersgruppen 30-49år är lägre än för länet totalt. </a:t>
            </a:r>
            <a:endParaRPr lang="sv-SE" b="1" dirty="0"/>
          </a:p>
        </p:txBody>
      </p:sp>
      <p:sp>
        <p:nvSpPr>
          <p:cNvPr id="4" name="Platshållare för bildnummer 3"/>
          <p:cNvSpPr>
            <a:spLocks noGrp="1"/>
          </p:cNvSpPr>
          <p:nvPr>
            <p:ph type="sldNum" sz="quarter" idx="5"/>
          </p:nvPr>
        </p:nvSpPr>
        <p:spPr/>
        <p:txBody>
          <a:bodyPr/>
          <a:lstStyle/>
          <a:p>
            <a:fld id="{EC3BE4A3-3DA2-4E05-94D8-12AB9D62B682}" type="slidenum">
              <a:rPr lang="sv-SE" smtClean="0"/>
              <a:pPr/>
              <a:t>26</a:t>
            </a:fld>
            <a:endParaRPr lang="sv-SE"/>
          </a:p>
        </p:txBody>
      </p:sp>
    </p:spTree>
    <p:extLst>
      <p:ext uri="{BB962C8B-B14F-4D97-AF65-F5344CB8AC3E}">
        <p14:creationId xmlns:p14="http://schemas.microsoft.com/office/powerpoint/2010/main" val="28254679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EC3BE4A3-3DA2-4E05-94D8-12AB9D62B682}" type="slidenum">
              <a:rPr lang="sv-SE" smtClean="0"/>
              <a:pPr/>
              <a:t>27</a:t>
            </a:fld>
            <a:endParaRPr lang="sv-SE"/>
          </a:p>
        </p:txBody>
      </p:sp>
    </p:spTree>
    <p:extLst>
      <p:ext uri="{BB962C8B-B14F-4D97-AF65-F5344CB8AC3E}">
        <p14:creationId xmlns:p14="http://schemas.microsoft.com/office/powerpoint/2010/main" val="27690528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0" baseline="0" dirty="0"/>
              <a:t>Definition: </a:t>
            </a:r>
            <a:r>
              <a:rPr lang="sv-SE" i="0" baseline="0" dirty="0"/>
              <a:t>Det som redovisas är andelen personer i åldrarna 70-84 år som svarat ”bra” eller ”mycket bra” på frågan ”Hur bedömer du ditt allmänna hälsotillstånd?” vid de fyra senaste mättillfällena som undersökningen </a:t>
            </a:r>
            <a:r>
              <a:rPr lang="sv-SE" i="1" baseline="0" dirty="0"/>
              <a:t>Liv och hälsa</a:t>
            </a:r>
            <a:r>
              <a:rPr lang="sv-SE" i="0" baseline="0" dirty="0"/>
              <a:t> har genomförts. Redovisningen i diagrammet är på totalnivå och samtliga kommuner i södra Örebro län är inkluderade. I tabellen visas motsvarande resultat för Askersund kommun uppdelat mellan kvinnor och män för respektive mättillfälle. </a:t>
            </a:r>
          </a:p>
          <a:p>
            <a:endParaRPr lang="sv-SE" dirty="0"/>
          </a:p>
          <a:p>
            <a:r>
              <a:rPr lang="sv-SE" b="1" dirty="0"/>
              <a:t>Kommentar: </a:t>
            </a:r>
            <a:r>
              <a:rPr lang="sv-SE" b="0" dirty="0"/>
              <a:t>Det är framförallt en högre andel kvinnor som uppger att deras allmänna hälsotillstånd är bra eller mycket bra jämfört med tidigare mättillfällen. Det finns dock ingen större skillnad mellan kommunerna i länsdelen eller mellan Kumla och länets totalsiffror. Cirka 3/5 delar bedömer sitt hälsotillstånd som bra eller mycket bra. </a:t>
            </a:r>
            <a:endParaRPr lang="sv-SE" b="1" dirty="0"/>
          </a:p>
        </p:txBody>
      </p:sp>
      <p:sp>
        <p:nvSpPr>
          <p:cNvPr id="4" name="Platshållare för bildnummer 3"/>
          <p:cNvSpPr>
            <a:spLocks noGrp="1"/>
          </p:cNvSpPr>
          <p:nvPr>
            <p:ph type="sldNum" sz="quarter" idx="5"/>
          </p:nvPr>
        </p:nvSpPr>
        <p:spPr/>
        <p:txBody>
          <a:bodyPr/>
          <a:lstStyle/>
          <a:p>
            <a:fld id="{EC3BE4A3-3DA2-4E05-94D8-12AB9D62B682}" type="slidenum">
              <a:rPr lang="sv-SE" smtClean="0"/>
              <a:pPr/>
              <a:t>28</a:t>
            </a:fld>
            <a:endParaRPr lang="sv-SE"/>
          </a:p>
        </p:txBody>
      </p:sp>
    </p:spTree>
    <p:extLst>
      <p:ext uri="{BB962C8B-B14F-4D97-AF65-F5344CB8AC3E}">
        <p14:creationId xmlns:p14="http://schemas.microsoft.com/office/powerpoint/2010/main" val="21288675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som är 70 år eller äldre som uppnår rekommendationen om 150 minuters fysisk aktivitet per vecka. Andelen är framräknad genom en summering av två självskattade frågor gällande den tid per vecka personen lägger på vardagsaktiviteter som innebär fysisk aktivitet och den tid per vecka de lägger på mer ansträngande fysiska aktiviteter. Redovisningen i diagrammet är uppdelad mellan kvinnor och män samt mellan åldersgrupperna 70-84 år samt 85 + år. I tabellen visas motsvarande resultat för Örebro län. </a:t>
            </a:r>
          </a:p>
          <a:p>
            <a:endParaRPr lang="sv-SE" dirty="0"/>
          </a:p>
          <a:p>
            <a:r>
              <a:rPr lang="sv-SE" b="1" dirty="0"/>
              <a:t>Kommentar: </a:t>
            </a:r>
            <a:r>
              <a:rPr lang="sv-SE" b="0" dirty="0"/>
              <a:t>Det finns skillnad gällande att uppnå rekommendationen mellan åldersgruppen70-84 år och åldersgruppen 85+. Underlagen är små så några större slutsatser kan inte dras utifrån storleksordningen på skillnaden. Det som kan noteras är dock en könsskillnad oavsett åldersgrupp i såväl kommun siffrorna och i länssiffrorna. </a:t>
            </a:r>
            <a:endParaRPr lang="sv-SE" b="1" dirty="0"/>
          </a:p>
        </p:txBody>
      </p:sp>
      <p:sp>
        <p:nvSpPr>
          <p:cNvPr id="4" name="Platshållare för bildnummer 3"/>
          <p:cNvSpPr>
            <a:spLocks noGrp="1"/>
          </p:cNvSpPr>
          <p:nvPr>
            <p:ph type="sldNum" sz="quarter" idx="5"/>
          </p:nvPr>
        </p:nvSpPr>
        <p:spPr/>
        <p:txBody>
          <a:bodyPr/>
          <a:lstStyle/>
          <a:p>
            <a:fld id="{EC3BE4A3-3DA2-4E05-94D8-12AB9D62B682}" type="slidenum">
              <a:rPr lang="sv-SE" smtClean="0"/>
              <a:pPr/>
              <a:t>29</a:t>
            </a:fld>
            <a:endParaRPr lang="sv-SE"/>
          </a:p>
        </p:txBody>
      </p:sp>
    </p:spTree>
    <p:extLst>
      <p:ext uri="{BB962C8B-B14F-4D97-AF65-F5344CB8AC3E}">
        <p14:creationId xmlns:p14="http://schemas.microsoft.com/office/powerpoint/2010/main" val="1459391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i="0" baseline="0" dirty="0"/>
              <a:t>Det som redovisas är andelen personer som är 70 år eller äldre och som, på frågan ”Hur mycket sitter du under ett normalt dygn”, svarat 10-12 timmar eller mer än 12 timmar. Redovisningen i diagrammet är uppdelad mellan kvinnor och män samt mellan åldersgrupperna 70-84 år samt 85 + år. I tabellen visas motsvarande resultat för Örebro län. </a:t>
            </a:r>
          </a:p>
          <a:p>
            <a:endParaRPr lang="sv-SE" dirty="0"/>
          </a:p>
          <a:p>
            <a:r>
              <a:rPr lang="sv-SE" b="1" dirty="0"/>
              <a:t>Kommentar: </a:t>
            </a:r>
            <a:r>
              <a:rPr lang="sv-SE" b="0" dirty="0"/>
              <a:t>Jämfört med siffrorna för vuxna i åldern 30-69 år är det färre som har en stillasittande livsstil i åldersgruppen 70-84år. Viktigt att ta hänsyn till att det är ett litet underlag så allt för stor vikt kan inte läggas vid de exakta </a:t>
            </a:r>
            <a:r>
              <a:rPr lang="sv-SE" b="0" dirty="0" err="1"/>
              <a:t>mättalen</a:t>
            </a:r>
            <a:r>
              <a:rPr lang="sv-SE" b="0" dirty="0"/>
              <a:t>. En skillnad kan noteras mellan män och kvinnor i åldersgruppen 85+. I samma åldersgruppen kan även en skillnad jämfört med </a:t>
            </a:r>
            <a:r>
              <a:rPr lang="sv-SE" b="0"/>
              <a:t>länets totalt noteras.</a:t>
            </a:r>
            <a:endParaRPr lang="sv-SE" b="1" dirty="0"/>
          </a:p>
        </p:txBody>
      </p:sp>
      <p:sp>
        <p:nvSpPr>
          <p:cNvPr id="4" name="Platshållare för bildnummer 3"/>
          <p:cNvSpPr>
            <a:spLocks noGrp="1"/>
          </p:cNvSpPr>
          <p:nvPr>
            <p:ph type="sldNum" sz="quarter" idx="5"/>
          </p:nvPr>
        </p:nvSpPr>
        <p:spPr/>
        <p:txBody>
          <a:bodyPr/>
          <a:lstStyle/>
          <a:p>
            <a:fld id="{EC3BE4A3-3DA2-4E05-94D8-12AB9D62B682}" type="slidenum">
              <a:rPr lang="sv-SE" smtClean="0"/>
              <a:pPr/>
              <a:t>30</a:t>
            </a:fld>
            <a:endParaRPr lang="sv-SE"/>
          </a:p>
        </p:txBody>
      </p:sp>
    </p:spTree>
    <p:extLst>
      <p:ext uri="{BB962C8B-B14F-4D97-AF65-F5344CB8AC3E}">
        <p14:creationId xmlns:p14="http://schemas.microsoft.com/office/powerpoint/2010/main" val="21579716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0" baseline="0" dirty="0"/>
              <a:t> Antalet idrottsföreningar (huvudföreningar, ej uppdelat på sektioner </a:t>
            </a:r>
            <a:r>
              <a:rPr lang="sv-SE" b="0" u="none" baseline="0" dirty="0"/>
              <a:t>+ ev. SDF</a:t>
            </a:r>
            <a:r>
              <a:rPr lang="sv-SE" b="0" baseline="0" dirty="0"/>
              <a:t>) i kommunen definieras genom antalet föreningar som är medlemmar i Riksidrottsförbundet. LOK-rapporterande</a:t>
            </a:r>
            <a:r>
              <a:rPr lang="sv-SE" b="0" u="none" baseline="0" dirty="0"/>
              <a:t> (gällande statligt LOK-stöd) </a:t>
            </a:r>
            <a:r>
              <a:rPr lang="sv-SE" b="0" baseline="0" dirty="0"/>
              <a:t>är antalet föreningar som under 2017 rapporterat barn- och ungdomsverksamhet, vilket definieras med åldersintervallet 7-25 år. Med folkbildningsrapporterande IF menas föreningar som rapporterat in någon folkbildning i samverkan med SISU för </a:t>
            </a:r>
            <a:r>
              <a:rPr lang="sv-SE" b="0" u="none" baseline="0" dirty="0"/>
              <a:t>2018 (och 2017).</a:t>
            </a:r>
          </a:p>
          <a:p>
            <a:endParaRPr lang="sv-SE" b="0" u="none" baseline="0" dirty="0"/>
          </a:p>
          <a:p>
            <a:r>
              <a:rPr lang="sv-SE" b="1" u="none" baseline="0" dirty="0"/>
              <a:t>Kommentar: </a:t>
            </a:r>
            <a:r>
              <a:rPr lang="sv-SE" b="0" u="none" baseline="0" dirty="0"/>
              <a:t>Antalet idrottsföreningar i kommunen som under 2017 rapporterat barn- och ungdomsverksamhet är 25 stycken. Under 2018 har SISU samarbetat med 24 stycken av kommunens aktiva </a:t>
            </a:r>
            <a:r>
              <a:rPr lang="sv-SE" b="0" u="none" baseline="0"/>
              <a:t>idrottsföreningar. </a:t>
            </a:r>
            <a:r>
              <a:rPr lang="sv-SE" b="0" u="none" baseline="0" dirty="0"/>
              <a:t>Det bör påtalas att det kan finnas föreningar i kommunen som </a:t>
            </a:r>
            <a:r>
              <a:rPr lang="sv-SE" b="0" baseline="0" dirty="0"/>
              <a:t>är registrerade, men som inte har någon egentlig verksamhet. Vissa föreningar är i undantagsfall registrerade i kommunen men egentligen ”hemmahörande” eller aktiv på annan ort. </a:t>
            </a:r>
            <a:endParaRPr lang="sv-SE" b="0" baseline="0" dirty="0">
              <a:solidFill>
                <a:srgbClr val="FF0000"/>
              </a:solidFill>
            </a:endParaRPr>
          </a:p>
        </p:txBody>
      </p:sp>
      <p:sp>
        <p:nvSpPr>
          <p:cNvPr id="4" name="Platshållare för bildnummer 3"/>
          <p:cNvSpPr>
            <a:spLocks noGrp="1"/>
          </p:cNvSpPr>
          <p:nvPr>
            <p:ph type="sldNum" sz="quarter" idx="10"/>
          </p:nvPr>
        </p:nvSpPr>
        <p:spPr/>
        <p:txBody>
          <a:bodyPr/>
          <a:lstStyle/>
          <a:p>
            <a:fld id="{EC3BE4A3-3DA2-4E05-94D8-12AB9D62B682}" type="slidenum">
              <a:rPr lang="sv-SE" smtClean="0"/>
              <a:pPr/>
              <a:t>32</a:t>
            </a:fld>
            <a:endParaRPr lang="sv-SE"/>
          </a:p>
        </p:txBody>
      </p:sp>
    </p:spTree>
    <p:extLst>
      <p:ext uri="{BB962C8B-B14F-4D97-AF65-F5344CB8AC3E}">
        <p14:creationId xmlns:p14="http://schemas.microsoft.com/office/powerpoint/2010/main" val="2115215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0"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4</a:t>
            </a:fld>
            <a:endParaRPr lang="sv-SE"/>
          </a:p>
        </p:txBody>
      </p:sp>
    </p:spTree>
    <p:extLst>
      <p:ext uri="{BB962C8B-B14F-4D97-AF65-F5344CB8AC3E}">
        <p14:creationId xmlns:p14="http://schemas.microsoft.com/office/powerpoint/2010/main" val="34192181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dirty="0"/>
              <a:t>Det som redovisas i tabellen är antalet deltagartillfällen i idrottsföreningar som genomförts 2016 och 2017 med personer i åldrarna 7-25 år dividerat med det totala antalet personer i åldrarna 7-25 år. Resultaten presenteras för respektive kommun i södra Örebro län samt för Örebro läns idrottsdistrikt. Redovisningen innebär alltså att skillnader i folkmängd (7-25 år) inte påverkar utfallet och således underlättar jämförelser mellan kommuner och mellan län och kommun. Det innebär även att jämförelser mellan könen och mellan åren blir mer rättvisa och påverkas inte av eventuella förändringar i folkmängden. I fritext under tabellen presenteras det total LOK-stödet i kronor som idrottsföreningarna i Kumla kommun erhöll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Kommentarer: </a:t>
            </a:r>
            <a:r>
              <a:rPr lang="sv-SE" b="0" dirty="0"/>
              <a:t>Antalet deltagartillfällen i snitt för flickor har ökat något och för pojkar har det minskat något jämfört med 2016. </a:t>
            </a:r>
            <a:endParaRPr lang="sv-SE" b="1" dirty="0"/>
          </a:p>
          <a:p>
            <a:endParaRPr lang="sv-SE" baseline="0" dirty="0"/>
          </a:p>
          <a:p>
            <a:r>
              <a:rPr lang="sv-SE" sz="1200" dirty="0">
                <a:solidFill>
                  <a:srgbClr val="FF0000"/>
                </a:solidFill>
              </a:rPr>
              <a:t>Askersund: 285 064 kr – 132 kr/person</a:t>
            </a:r>
          </a:p>
          <a:p>
            <a:r>
              <a:rPr lang="sv-SE" sz="1200" dirty="0">
                <a:solidFill>
                  <a:srgbClr val="FF0000"/>
                </a:solidFill>
              </a:rPr>
              <a:t>Hallsberg: 683 445 kr – 199 kr/person</a:t>
            </a:r>
          </a:p>
          <a:p>
            <a:r>
              <a:rPr lang="sv-SE" sz="1200" dirty="0">
                <a:solidFill>
                  <a:srgbClr val="FF0000"/>
                </a:solidFill>
              </a:rPr>
              <a:t>Kumla: 941 677 kr – 188 kr/person</a:t>
            </a:r>
          </a:p>
          <a:p>
            <a:r>
              <a:rPr lang="sv-SE" sz="1200" dirty="0">
                <a:solidFill>
                  <a:srgbClr val="FF0000"/>
                </a:solidFill>
              </a:rPr>
              <a:t>Laxå: 68 387 kr – 63 kr/person</a:t>
            </a:r>
          </a:p>
          <a:p>
            <a:r>
              <a:rPr lang="sv-SE" sz="1200" dirty="0">
                <a:solidFill>
                  <a:srgbClr val="FF0000"/>
                </a:solidFill>
              </a:rPr>
              <a:t>Lekeberg: 128 984 kr – 79 kr/person</a:t>
            </a:r>
            <a:endParaRPr lang="sv-SE" dirty="0"/>
          </a:p>
        </p:txBody>
      </p:sp>
      <p:sp>
        <p:nvSpPr>
          <p:cNvPr id="4" name="Platshållare för bildnummer 3"/>
          <p:cNvSpPr>
            <a:spLocks noGrp="1"/>
          </p:cNvSpPr>
          <p:nvPr>
            <p:ph type="sldNum" sz="quarter" idx="10"/>
          </p:nvPr>
        </p:nvSpPr>
        <p:spPr/>
        <p:txBody>
          <a:bodyPr/>
          <a:lstStyle/>
          <a:p>
            <a:fld id="{CD2D736B-5893-9A47-A657-E84A96BD2070}" type="slidenum">
              <a:rPr lang="sv-SE" smtClean="0"/>
              <a:t>33</a:t>
            </a:fld>
            <a:endParaRPr lang="sv-SE"/>
          </a:p>
        </p:txBody>
      </p:sp>
    </p:spTree>
    <p:extLst>
      <p:ext uri="{BB962C8B-B14F-4D97-AF65-F5344CB8AC3E}">
        <p14:creationId xmlns:p14="http://schemas.microsoft.com/office/powerpoint/2010/main" val="1266062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Storleken på idrottsföreningarna baseras på antalet inrapporterade deltagartillfällen för barn- och ungdomsverksamhet (LOK-stöd). Det som redovisas är de fem föreningar som redovisat flest deltagartillfällen under 2016 för barn och unga 7-25 år.   </a:t>
            </a:r>
          </a:p>
          <a:p>
            <a:endParaRPr lang="sv-SE" b="1" baseline="0" dirty="0"/>
          </a:p>
          <a:p>
            <a:r>
              <a:rPr lang="sv-SE" b="1" baseline="0" dirty="0"/>
              <a:t>Kommentar: </a:t>
            </a:r>
            <a:r>
              <a:rPr lang="sv-SE" b="0" baseline="0" dirty="0"/>
              <a:t>Den största föreningen utifrån LOK-stödet är Kumla Hockey Black Bulls som totalt har rapporterat 21884 deltagartillfällen för barn och unga. Det kan noteras att majoriteten av deltagartillfällena i tre av de fem största barn- och ungdomsföreningarna är med pojkar, undantagen är </a:t>
            </a:r>
            <a:r>
              <a:rPr lang="sv-SE" b="0" baseline="0" dirty="0" err="1"/>
              <a:t>Yxhults</a:t>
            </a:r>
            <a:r>
              <a:rPr lang="sv-SE" b="0" baseline="0" dirty="0"/>
              <a:t> IK och Kumla GF där majoriteten av deltagartillfällena som genomförts är med flickor. </a:t>
            </a:r>
            <a:endParaRPr lang="sv-SE" b="1" baseline="0"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34</a:t>
            </a:fld>
            <a:endParaRPr lang="sv-SE"/>
          </a:p>
        </p:txBody>
      </p:sp>
    </p:spTree>
    <p:extLst>
      <p:ext uri="{BB962C8B-B14F-4D97-AF65-F5344CB8AC3E}">
        <p14:creationId xmlns:p14="http://schemas.microsoft.com/office/powerpoint/2010/main" val="29848653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baseline="0" dirty="0"/>
              <a:t>Storleken på idrotterna baseras på antalet inrapporterade deltagartillfällen för barn- och ungdomsverksamhet (LOK-stöd) 2017. Det som redovisas är de tio största idrotterna i Kumla kommun som rapporterat deltagartillfällen med barn och unga (7-25 år). </a:t>
            </a:r>
          </a:p>
          <a:p>
            <a:endParaRPr lang="sv-SE" b="1" dirty="0"/>
          </a:p>
          <a:p>
            <a:endParaRPr lang="sv-SE" dirty="0"/>
          </a:p>
          <a:p>
            <a:r>
              <a:rPr lang="sv-SE" b="1" dirty="0"/>
              <a:t>Kommentar: </a:t>
            </a:r>
            <a:r>
              <a:rPr lang="sv-SE" b="0" dirty="0"/>
              <a:t>Fotbollen är den idrott som genererar flest deltagartillfällen för såväl pojkar som flickor. Med 8000 färre deltagartillfällen för pojkar kvalar ishockeyn in som den idrott som har näst flest deltagartillfällen i Kumla. Sett till flickors deltagartillfällen är det Innebandyn som är näst störst, tätt följt av gymnastiken. Innebandyn är den idrott som är mest jämställd sett till </a:t>
            </a:r>
            <a:r>
              <a:rPr lang="sv-SE" b="0"/>
              <a:t>deltagartillfällen bland topp tio.</a:t>
            </a:r>
            <a:endParaRPr lang="sv-SE" b="0" dirty="0"/>
          </a:p>
          <a:p>
            <a:endParaRPr lang="sv-SE" dirty="0"/>
          </a:p>
        </p:txBody>
      </p:sp>
      <p:sp>
        <p:nvSpPr>
          <p:cNvPr id="4" name="Platshållare för bildnummer 3"/>
          <p:cNvSpPr>
            <a:spLocks noGrp="1"/>
          </p:cNvSpPr>
          <p:nvPr>
            <p:ph type="sldNum" sz="quarter" idx="5"/>
          </p:nvPr>
        </p:nvSpPr>
        <p:spPr/>
        <p:txBody>
          <a:bodyPr/>
          <a:lstStyle/>
          <a:p>
            <a:fld id="{EC3BE4A3-3DA2-4E05-94D8-12AB9D62B682}" type="slidenum">
              <a:rPr lang="sv-SE" smtClean="0"/>
              <a:pPr/>
              <a:t>35</a:t>
            </a:fld>
            <a:endParaRPr lang="sv-SE"/>
          </a:p>
        </p:txBody>
      </p:sp>
    </p:spTree>
    <p:extLst>
      <p:ext uri="{BB962C8B-B14F-4D97-AF65-F5344CB8AC3E}">
        <p14:creationId xmlns:p14="http://schemas.microsoft.com/office/powerpoint/2010/main" val="9858640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De fem idrottsföreningar i kommunen som under 2018 har högst antal utbildningstimmar inrapporterat till SISU. Timantalet gäller för hela föreningen, alla sektioner inräknade. </a:t>
            </a:r>
          </a:p>
          <a:p>
            <a:endParaRPr lang="sv-SE" b="1" baseline="0" dirty="0"/>
          </a:p>
          <a:p>
            <a:r>
              <a:rPr lang="sv-SE" b="1" baseline="0" dirty="0"/>
              <a:t>Kommentar: </a:t>
            </a:r>
            <a:r>
              <a:rPr lang="sv-SE" b="0" baseline="0" dirty="0"/>
              <a:t>Totalt rapporterades 9919 utbildningstimmar från idrottsföreningar i Kumla kommun till SISU under 2018. Kumla </a:t>
            </a:r>
            <a:r>
              <a:rPr lang="sv-SE" b="0" baseline="0" dirty="0" err="1"/>
              <a:t>Hockeyclub</a:t>
            </a:r>
            <a:r>
              <a:rPr lang="sv-SE" b="0" baseline="0"/>
              <a:t> Black Bulls </a:t>
            </a:r>
            <a:r>
              <a:rPr lang="sv-SE" b="0" baseline="0" dirty="0"/>
              <a:t>som är den förening med högst antal rapporterade timmar, står för ungefär 25 procent av den totala inrapporterade utbildningsverksamheten. </a:t>
            </a:r>
          </a:p>
        </p:txBody>
      </p:sp>
      <p:sp>
        <p:nvSpPr>
          <p:cNvPr id="4" name="Platshållare för bildnummer 3"/>
          <p:cNvSpPr>
            <a:spLocks noGrp="1"/>
          </p:cNvSpPr>
          <p:nvPr>
            <p:ph type="sldNum" sz="quarter" idx="10"/>
          </p:nvPr>
        </p:nvSpPr>
        <p:spPr/>
        <p:txBody>
          <a:bodyPr/>
          <a:lstStyle/>
          <a:p>
            <a:fld id="{EC3BE4A3-3DA2-4E05-94D8-12AB9D62B682}" type="slidenum">
              <a:rPr lang="sv-SE" smtClean="0"/>
              <a:pPr/>
              <a:t>36</a:t>
            </a:fld>
            <a:endParaRPr lang="sv-SE"/>
          </a:p>
        </p:txBody>
      </p:sp>
    </p:spTree>
    <p:extLst>
      <p:ext uri="{BB962C8B-B14F-4D97-AF65-F5344CB8AC3E}">
        <p14:creationId xmlns:p14="http://schemas.microsoft.com/office/powerpoint/2010/main" val="1254562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Antalet inrapporterade deltagartillfällen för barn- och ungdomsverksamhet (LOK-stöd) åren 2009-2016. Totalt och uppdelat på kön.</a:t>
            </a:r>
          </a:p>
          <a:p>
            <a:endParaRPr lang="sv-SE" b="1" baseline="0" dirty="0"/>
          </a:p>
          <a:p>
            <a:r>
              <a:rPr lang="sv-SE" b="1" baseline="0" dirty="0"/>
              <a:t>Kommentar: </a:t>
            </a:r>
            <a:r>
              <a:rPr lang="sv-SE" b="0" baseline="0" dirty="0"/>
              <a:t>Gällande antalet deltagartillfällen för barn och unga i Kumla kommun under åren 2009-2016 kan det konstateras att det varit en positiv trend totalt sedan 2009 med ett ökande antal deltagartillfällen. </a:t>
            </a:r>
            <a:endParaRPr lang="sv-SE" sz="1100" b="0" baseline="0"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37</a:t>
            </a:fld>
            <a:endParaRPr lang="sv-SE"/>
          </a:p>
        </p:txBody>
      </p:sp>
    </p:spTree>
    <p:extLst>
      <p:ext uri="{BB962C8B-B14F-4D97-AF65-F5344CB8AC3E}">
        <p14:creationId xmlns:p14="http://schemas.microsoft.com/office/powerpoint/2010/main" val="41864352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Procentuell fördelning av de inrapporterade deltagartillfällena för barn- och ungdomsverksamhet (LOK-stöd) mellan flickor och pojkar under perioden 2009-2016. </a:t>
            </a:r>
          </a:p>
          <a:p>
            <a:endParaRPr lang="sv-SE" b="1" baseline="0" dirty="0"/>
          </a:p>
          <a:p>
            <a:r>
              <a:rPr lang="sv-SE" b="1" baseline="0" dirty="0"/>
              <a:t>Kommentar: </a:t>
            </a:r>
            <a:r>
              <a:rPr lang="sv-SE" b="0" baseline="0" dirty="0"/>
              <a:t>Gällande den procentuella fördelningen av deltagartillfällen mellan flickor och pojkar under perioden 2009-2016 kan det konstateras att majoriteten av deltagartillfällena samtliga år varit med pojkar. </a:t>
            </a:r>
          </a:p>
        </p:txBody>
      </p:sp>
      <p:sp>
        <p:nvSpPr>
          <p:cNvPr id="4" name="Platshållare för bildnummer 3"/>
          <p:cNvSpPr>
            <a:spLocks noGrp="1"/>
          </p:cNvSpPr>
          <p:nvPr>
            <p:ph type="sldNum" sz="quarter" idx="10"/>
          </p:nvPr>
        </p:nvSpPr>
        <p:spPr/>
        <p:txBody>
          <a:bodyPr/>
          <a:lstStyle/>
          <a:p>
            <a:fld id="{EC3BE4A3-3DA2-4E05-94D8-12AB9D62B682}" type="slidenum">
              <a:rPr lang="sv-SE" smtClean="0"/>
              <a:pPr/>
              <a:t>38</a:t>
            </a:fld>
            <a:endParaRPr lang="sv-SE"/>
          </a:p>
        </p:txBody>
      </p:sp>
    </p:spTree>
    <p:extLst>
      <p:ext uri="{BB962C8B-B14F-4D97-AF65-F5344CB8AC3E}">
        <p14:creationId xmlns:p14="http://schemas.microsoft.com/office/powerpoint/2010/main" val="12729678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baseline="0" dirty="0"/>
              <a:t>Antalet inrapporterade deltagartillfällen för barn- och ungdomsverksamhet (LOK-stöd) för flickor åren 2015, 2016 och 2017 uppdelat i åldersgrupperna 7-12 år, 13-16 år, 17-20 år och 21-25 år.</a:t>
            </a:r>
          </a:p>
          <a:p>
            <a:endParaRPr lang="sv-SE" b="1" baseline="0" dirty="0"/>
          </a:p>
          <a:p>
            <a:r>
              <a:rPr lang="sv-SE" b="1" baseline="0" dirty="0"/>
              <a:t>Kommentar: </a:t>
            </a:r>
            <a:r>
              <a:rPr lang="sv-SE" b="0" baseline="0" dirty="0"/>
              <a:t>Då antalet deltagartillfällen för flickor delas upp i olika åldersgrupper visas en minskning av antalet deltagartillfällen med stigande ålder. Flest deltagartillfällen (både 2015 och 2016) var med flickor 7-12 år och minst antal deltagartillfällen var med flickor 21-25 år. En viss ökning av antalet deltagartillfällen i tre av fyra åldersgrupper kan ses 2017.</a:t>
            </a:r>
            <a:endParaRPr lang="sv-SE" b="1" baseline="0"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39</a:t>
            </a:fld>
            <a:endParaRPr lang="sv-SE"/>
          </a:p>
        </p:txBody>
      </p:sp>
    </p:spTree>
    <p:extLst>
      <p:ext uri="{BB962C8B-B14F-4D97-AF65-F5344CB8AC3E}">
        <p14:creationId xmlns:p14="http://schemas.microsoft.com/office/powerpoint/2010/main" val="4487678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Definition: </a:t>
            </a:r>
            <a:r>
              <a:rPr lang="sv-SE" b="0" baseline="0" dirty="0"/>
              <a:t>Antalet inrapporterade deltagartillfällen för barn- och ungdomsverksamhet (LOK-stöd) för pojkar åren 2015, 2016, 2017 och uppdelat i åldersgrupperna 7-12 år, 13-16 år, 17-20 år och 21-25 år.</a:t>
            </a:r>
          </a:p>
          <a:p>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a:t>
            </a:r>
            <a:r>
              <a:rPr lang="sv-SE" b="0" baseline="0" dirty="0"/>
              <a:t> Då antalet deltagartillfällen för pojkar delas upp i olika åldersgrupper för åren 2015, 2016 och 2017 kan inga större förändringar ses 2017 jämfört med 2016. En viss dipp kan noteras mellan grupperna 17-20 år och 21-25 år.</a:t>
            </a:r>
          </a:p>
        </p:txBody>
      </p:sp>
      <p:sp>
        <p:nvSpPr>
          <p:cNvPr id="4" name="Platshållare för bildnummer 3"/>
          <p:cNvSpPr>
            <a:spLocks noGrp="1"/>
          </p:cNvSpPr>
          <p:nvPr>
            <p:ph type="sldNum" sz="quarter" idx="10"/>
          </p:nvPr>
        </p:nvSpPr>
        <p:spPr/>
        <p:txBody>
          <a:bodyPr/>
          <a:lstStyle/>
          <a:p>
            <a:fld id="{EC3BE4A3-3DA2-4E05-94D8-12AB9D62B682}" type="slidenum">
              <a:rPr lang="sv-SE" smtClean="0"/>
              <a:pPr/>
              <a:t>40</a:t>
            </a:fld>
            <a:endParaRPr lang="sv-SE"/>
          </a:p>
        </p:txBody>
      </p:sp>
    </p:spTree>
    <p:extLst>
      <p:ext uri="{BB962C8B-B14F-4D97-AF65-F5344CB8AC3E}">
        <p14:creationId xmlns:p14="http://schemas.microsoft.com/office/powerpoint/2010/main" val="14903324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Det som redovisas är antalet deltagartillfällen för personer med funktionsnedsättning i kommunen under 2009-2017. Definitionen av funktionsnedsättning från Riksidrottsförbundet är: ”Med deltagare med funktionsnedsättning i detta regelverk avses deltagare som med anledning av en fysisk funktionsnedsättning har behov av särskilt anpassade träningsmetoder eller specialanpassad utrustning. Vidare avses deltagare som med anledning av dold funktionsnedsättning har behov av särskilt anpassade träningsmetoder, specialanpassad utrustning eller ledare med särskild medicinsk och/eller pedagogisk kompetens. Deltagare i verksamhet arrangerad av förening ansluten till Svenska Parasportförbundet eller Svenska Dövidrottsförbundet omfattas alltid av begreppet deltagare med funktionsnedsättning.”</a:t>
            </a:r>
          </a:p>
          <a:p>
            <a:endParaRPr lang="sv-SE" b="1" baseline="0" dirty="0"/>
          </a:p>
          <a:p>
            <a:r>
              <a:rPr lang="sv-SE" b="1" baseline="0" dirty="0"/>
              <a:t>Kommentar: </a:t>
            </a:r>
            <a:r>
              <a:rPr lang="sv-SE" b="0" baseline="0" dirty="0"/>
              <a:t>Det rapporterades färre deltagartillfällen för personer med funktionsnedsättning under 2017 än åren 2012-2016.</a:t>
            </a:r>
            <a:endParaRPr lang="sv-SE"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41</a:t>
            </a:fld>
            <a:endParaRPr lang="sv-SE"/>
          </a:p>
        </p:txBody>
      </p:sp>
    </p:spTree>
    <p:extLst>
      <p:ext uri="{BB962C8B-B14F-4D97-AF65-F5344CB8AC3E}">
        <p14:creationId xmlns:p14="http://schemas.microsoft.com/office/powerpoint/2010/main" val="58329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a:t>
            </a:r>
            <a:r>
              <a:rPr lang="sv-SE" b="1" baseline="0" dirty="0"/>
              <a:t> </a:t>
            </a:r>
            <a:r>
              <a:rPr lang="sv-SE" b="0" baseline="0" dirty="0"/>
              <a:t>Det som redovisas är de föreningar i Kumla kommun som sökt och fått ekonomiskt medel utbetalt från ÖLIF/SISU inom de områden som varit prioriterade under 2018. Eftersom det endast är de föreningar som fått ekonomiskt medel utbetalt som redovisas bör det påtalas att det kan vara fler föreningar i kommunen som varit involverade i en samverkan med ÖLIF/SISU inom dessa områden, men som inte sökt ekonomiska medel. </a:t>
            </a:r>
            <a:endParaRPr lang="sv-SE" b="1" baseline="0" dirty="0"/>
          </a:p>
          <a:p>
            <a:endParaRPr lang="sv-SE"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baseline="0" dirty="0"/>
              <a:t>Kommentar: </a:t>
            </a:r>
            <a:r>
              <a:rPr lang="sv-SE" b="0" baseline="0" dirty="0"/>
              <a:t>Det är fyra områden som varit prioriterade av ÖLIF/SISU under 2018 som idrottsföreningar i Kumla kommun fått ekonomiskt stöd inom. Totalt har stödet utbetalats till fyra olika föreningar. </a:t>
            </a:r>
          </a:p>
        </p:txBody>
      </p:sp>
      <p:sp>
        <p:nvSpPr>
          <p:cNvPr id="4" name="Platshållare för bildnummer 3"/>
          <p:cNvSpPr>
            <a:spLocks noGrp="1"/>
          </p:cNvSpPr>
          <p:nvPr>
            <p:ph type="sldNum" sz="quarter" idx="10"/>
          </p:nvPr>
        </p:nvSpPr>
        <p:spPr/>
        <p:txBody>
          <a:bodyPr/>
          <a:lstStyle/>
          <a:p>
            <a:fld id="{EC3BE4A3-3DA2-4E05-94D8-12AB9D62B682}" type="slidenum">
              <a:rPr lang="sv-SE" smtClean="0"/>
              <a:pPr/>
              <a:t>42</a:t>
            </a:fld>
            <a:endParaRPr lang="sv-SE" dirty="0"/>
          </a:p>
        </p:txBody>
      </p:sp>
    </p:spTree>
    <p:extLst>
      <p:ext uri="{BB962C8B-B14F-4D97-AF65-F5344CB8AC3E}">
        <p14:creationId xmlns:p14="http://schemas.microsoft.com/office/powerpoint/2010/main" val="575719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6</a:t>
            </a:fld>
            <a:endParaRPr lang="sv-SE"/>
          </a:p>
        </p:txBody>
      </p:sp>
    </p:spTree>
    <p:extLst>
      <p:ext uri="{BB962C8B-B14F-4D97-AF65-F5344CB8AC3E}">
        <p14:creationId xmlns:p14="http://schemas.microsoft.com/office/powerpoint/2010/main" val="1522546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7</a:t>
            </a:fld>
            <a:endParaRPr lang="sv-SE"/>
          </a:p>
        </p:txBody>
      </p:sp>
    </p:spTree>
    <p:extLst>
      <p:ext uri="{BB962C8B-B14F-4D97-AF65-F5344CB8AC3E}">
        <p14:creationId xmlns:p14="http://schemas.microsoft.com/office/powerpoint/2010/main" val="4273439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8</a:t>
            </a:fld>
            <a:endParaRPr lang="sv-SE"/>
          </a:p>
        </p:txBody>
      </p:sp>
    </p:spTree>
    <p:extLst>
      <p:ext uri="{BB962C8B-B14F-4D97-AF65-F5344CB8AC3E}">
        <p14:creationId xmlns:p14="http://schemas.microsoft.com/office/powerpoint/2010/main" val="2288672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Definition:  </a:t>
            </a:r>
            <a:r>
              <a:rPr lang="sv-SE" dirty="0"/>
              <a:t>Rädda Barnens definition av barnfattigdom har utarbetats tillsammans med Tapio Salonen (professor i socialt arbete på Malmö universitet). Det är ett sammansatt </a:t>
            </a:r>
            <a:r>
              <a:rPr lang="sv-SE" dirty="0" err="1"/>
              <a:t>delmått</a:t>
            </a:r>
            <a:r>
              <a:rPr lang="sv-SE" dirty="0"/>
              <a:t>, dels barn i familjer med låg inkomststandard och dels barn i familjer som beviljats försörjningsstöd. Definitionen kan klassificeras som ett så kallat absolut fattigdomsmått, vilket innebär att inkomster under en viss miniminivå räknas som fattigdom. </a:t>
            </a:r>
            <a:r>
              <a:rPr lang="sv-SE" i="1" dirty="0"/>
              <a:t>Barnfattigdom i Sverige, Rädda Barnen ,rapport 2018. https://resourcecentre.savethechildren.net/node/14233/pdf/rb_rapport_2018_final.pdf</a:t>
            </a:r>
            <a:endParaRPr lang="sv-SE" dirty="0"/>
          </a:p>
          <a:p>
            <a:endParaRPr lang="sv-SE" dirty="0"/>
          </a:p>
          <a:p>
            <a:r>
              <a:rPr lang="sv-SE" b="1" dirty="0"/>
              <a:t>Kommentar: </a:t>
            </a:r>
            <a:r>
              <a:rPr lang="sv-SE" b="0" dirty="0"/>
              <a:t>Kumla sticker inte på något sätt ut i länet gällande andel barn i ekonomiskt utsatta hushåll. En </a:t>
            </a:r>
            <a:r>
              <a:rPr lang="sv-SE" b="0"/>
              <a:t>viss minskning </a:t>
            </a:r>
            <a:r>
              <a:rPr lang="sv-SE" b="0" dirty="0"/>
              <a:t>kan ses mellan mät-åren 2011 och 2016. Barn som lever i ett ekonomiskt utsatt hushåll är i många aspekter en utsatt målgrupp och gruppen bör tas hänsyn till i arbetet med idrottsföreningar för att skapa möjlighet för alla att delta.</a:t>
            </a:r>
            <a:endParaRPr lang="sv-SE" b="1" dirty="0"/>
          </a:p>
        </p:txBody>
      </p:sp>
      <p:sp>
        <p:nvSpPr>
          <p:cNvPr id="4" name="Platshållare för bildnummer 3"/>
          <p:cNvSpPr>
            <a:spLocks noGrp="1"/>
          </p:cNvSpPr>
          <p:nvPr>
            <p:ph type="sldNum" sz="quarter" idx="5"/>
          </p:nvPr>
        </p:nvSpPr>
        <p:spPr/>
        <p:txBody>
          <a:bodyPr/>
          <a:lstStyle/>
          <a:p>
            <a:fld id="{EC3BE4A3-3DA2-4E05-94D8-12AB9D62B682}" type="slidenum">
              <a:rPr lang="sv-SE" smtClean="0"/>
              <a:pPr/>
              <a:t>9</a:t>
            </a:fld>
            <a:endParaRPr lang="sv-SE"/>
          </a:p>
        </p:txBody>
      </p:sp>
    </p:spTree>
    <p:extLst>
      <p:ext uri="{BB962C8B-B14F-4D97-AF65-F5344CB8AC3E}">
        <p14:creationId xmlns:p14="http://schemas.microsoft.com/office/powerpoint/2010/main" val="975196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10</a:t>
            </a:fld>
            <a:endParaRPr lang="sv-SE"/>
          </a:p>
        </p:txBody>
      </p:sp>
    </p:spTree>
    <p:extLst>
      <p:ext uri="{BB962C8B-B14F-4D97-AF65-F5344CB8AC3E}">
        <p14:creationId xmlns:p14="http://schemas.microsoft.com/office/powerpoint/2010/main" val="1957873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EC3BE4A3-3DA2-4E05-94D8-12AB9D62B682}" type="slidenum">
              <a:rPr lang="sv-SE" smtClean="0"/>
              <a:pPr/>
              <a:t>11</a:t>
            </a:fld>
            <a:endParaRPr lang="sv-SE" dirty="0"/>
          </a:p>
        </p:txBody>
      </p:sp>
    </p:spTree>
    <p:extLst>
      <p:ext uri="{BB962C8B-B14F-4D97-AF65-F5344CB8AC3E}">
        <p14:creationId xmlns:p14="http://schemas.microsoft.com/office/powerpoint/2010/main" val="3633619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1">
    <p:spTree>
      <p:nvGrpSpPr>
        <p:cNvPr id="1" name=""/>
        <p:cNvGrpSpPr/>
        <p:nvPr/>
      </p:nvGrpSpPr>
      <p:grpSpPr>
        <a:xfrm>
          <a:off x="0" y="0"/>
          <a:ext cx="0" cy="0"/>
          <a:chOff x="0" y="0"/>
          <a:chExt cx="0" cy="0"/>
        </a:xfrm>
      </p:grpSpPr>
      <p:pic>
        <p:nvPicPr>
          <p:cNvPr id="7" name="Bildobjekt 6" descr="b5rJOCzfcwkWKoNStRl1XQG_0Db6xrvKeyhk2DN54KU.jpg"/>
          <p:cNvPicPr>
            <a:picLocks noChangeAspect="1"/>
          </p:cNvPicPr>
          <p:nvPr userDrawn="1"/>
        </p:nvPicPr>
        <p:blipFill rotWithShape="1">
          <a:blip r:embed="rId2">
            <a:extLst>
              <a:ext uri="{28A0092B-C50C-407E-A947-70E740481C1C}">
                <a14:useLocalDpi xmlns:a14="http://schemas.microsoft.com/office/drawing/2010/main" val="0"/>
              </a:ext>
            </a:extLst>
          </a:blip>
          <a:srcRect l="27422" t="16306" r="6882" b="20429"/>
          <a:stretch/>
        </p:blipFill>
        <p:spPr>
          <a:xfrm>
            <a:off x="1" y="0"/>
            <a:ext cx="9144000" cy="5872163"/>
          </a:xfrm>
          <a:prstGeom prst="rect">
            <a:avLst/>
          </a:prstGeom>
        </p:spPr>
      </p:pic>
      <p:sp>
        <p:nvSpPr>
          <p:cNvPr id="8" name="Rektangel 7"/>
          <p:cNvSpPr/>
          <p:nvPr userDrawn="1"/>
        </p:nvSpPr>
        <p:spPr>
          <a:xfrm rot="21149839">
            <a:off x="399414" y="-1915437"/>
            <a:ext cx="5219450" cy="10357255"/>
          </a:xfrm>
          <a:prstGeom prst="rect">
            <a:avLst/>
          </a:prstGeom>
          <a:solidFill>
            <a:srgbClr val="005B9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9" name="Rubrik 1"/>
          <p:cNvSpPr>
            <a:spLocks noGrp="1"/>
          </p:cNvSpPr>
          <p:nvPr>
            <p:ph type="ctrTitle"/>
          </p:nvPr>
        </p:nvSpPr>
        <p:spPr>
          <a:xfrm>
            <a:off x="685800" y="1562101"/>
            <a:ext cx="4432300" cy="1422399"/>
          </a:xfrm>
        </p:spPr>
        <p:txBody>
          <a:bodyPr>
            <a:noAutofit/>
          </a:bodyPr>
          <a:lstStyle>
            <a:lvl1pPr algn="l">
              <a:defRPr sz="4500">
                <a:solidFill>
                  <a:srgbClr val="FFFFFF"/>
                </a:solidFill>
                <a:latin typeface="Bern Sans CT Regular"/>
                <a:cs typeface="Bern Sans CT Regular"/>
              </a:defRPr>
            </a:lvl1pPr>
          </a:lstStyle>
          <a:p>
            <a:r>
              <a:rPr lang="sv-SE"/>
              <a:t>Klicka här för att ändra format</a:t>
            </a:r>
            <a:endParaRPr lang="sv-SE" dirty="0"/>
          </a:p>
        </p:txBody>
      </p:sp>
      <p:sp>
        <p:nvSpPr>
          <p:cNvPr id="10" name="Underrubrik 2"/>
          <p:cNvSpPr>
            <a:spLocks noGrp="1"/>
          </p:cNvSpPr>
          <p:nvPr>
            <p:ph type="subTitle" idx="1"/>
          </p:nvPr>
        </p:nvSpPr>
        <p:spPr>
          <a:xfrm>
            <a:off x="685800" y="2628900"/>
            <a:ext cx="4432300" cy="2222922"/>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11" name="Rektangel 10"/>
          <p:cNvSpPr/>
          <p:nvPr userDrawn="1"/>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2" name="Rektangel 11"/>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3267282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73112" y="1600200"/>
            <a:ext cx="3722687" cy="4525963"/>
          </a:xfrm>
        </p:spPr>
        <p:txBody>
          <a:bodyPr/>
          <a:lstStyle>
            <a:lvl1pPr>
              <a:defRPr sz="2200"/>
            </a:lvl1pPr>
            <a:lvl2pPr>
              <a:defRPr sz="1600"/>
            </a:lvl2pPr>
            <a:lvl3pPr>
              <a:defRPr sz="12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p:txBody>
      </p:sp>
      <p:sp>
        <p:nvSpPr>
          <p:cNvPr id="5" name="Platshållare för datum 4"/>
          <p:cNvSpPr>
            <a:spLocks noGrp="1"/>
          </p:cNvSpPr>
          <p:nvPr>
            <p:ph type="dt" sz="half" idx="10"/>
          </p:nvPr>
        </p:nvSpPr>
        <p:spPr>
          <a:xfrm>
            <a:off x="868363" y="6356350"/>
            <a:ext cx="788988" cy="365125"/>
          </a:xfrm>
          <a:prstGeom prst="rect">
            <a:avLst/>
          </a:prstGeom>
        </p:spPr>
        <p:txBody>
          <a:bodyPr/>
          <a:lstStyle>
            <a:lvl1pPr>
              <a:defRPr sz="800"/>
            </a:lvl1pPr>
          </a:lstStyle>
          <a:p>
            <a:fld id="{2DD499AF-63C5-794E-8E55-3D8FCEE63AA0}" type="datetimeFigureOut">
              <a:rPr lang="sv-SE" smtClean="0"/>
              <a:pPr/>
              <a:t>2019-03-19</a:t>
            </a:fld>
            <a:endParaRPr lang="sv-SE" dirty="0"/>
          </a:p>
        </p:txBody>
      </p:sp>
      <p:sp>
        <p:nvSpPr>
          <p:cNvPr id="6" name="Platshållare för sidfot 5"/>
          <p:cNvSpPr>
            <a:spLocks noGrp="1"/>
          </p:cNvSpPr>
          <p:nvPr>
            <p:ph type="ftr" sz="quarter" idx="11"/>
          </p:nvPr>
        </p:nvSpPr>
        <p:spPr>
          <a:xfrm>
            <a:off x="1727200" y="6356350"/>
            <a:ext cx="3092450" cy="365125"/>
          </a:xfrm>
          <a:prstGeom prst="rect">
            <a:avLst/>
          </a:prstGeom>
        </p:spPr>
        <p:txBody>
          <a:bodyPr/>
          <a:lstStyle>
            <a:lvl1pPr>
              <a:defRPr sz="800"/>
            </a:lvl1pPr>
          </a:lstStyle>
          <a:p>
            <a:endParaRPr lang="sv-SE" dirty="0"/>
          </a:p>
        </p:txBody>
      </p:sp>
      <p:sp>
        <p:nvSpPr>
          <p:cNvPr id="7" name="Platshållare för bildnummer 6"/>
          <p:cNvSpPr>
            <a:spLocks noGrp="1"/>
          </p:cNvSpPr>
          <p:nvPr>
            <p:ph type="sldNum" sz="quarter" idx="12"/>
          </p:nvPr>
        </p:nvSpPr>
        <p:spPr>
          <a:xfrm>
            <a:off x="4978400" y="6356350"/>
            <a:ext cx="679450" cy="365125"/>
          </a:xfrm>
          <a:prstGeom prst="rect">
            <a:avLst/>
          </a:prstGeom>
        </p:spPr>
        <p:txBody>
          <a:bodyPr/>
          <a:lstStyle>
            <a:lvl1pPr>
              <a:defRPr sz="800"/>
            </a:lvl1pPr>
          </a:lstStyle>
          <a:p>
            <a:fld id="{9F97E287-AEBF-CC4B-8D98-BE220652C807}" type="slidenum">
              <a:rPr lang="sv-SE" smtClean="0"/>
              <a:pPr/>
              <a:t>‹#›</a:t>
            </a:fld>
            <a:endParaRPr lang="sv-SE" dirty="0"/>
          </a:p>
        </p:txBody>
      </p:sp>
      <p:sp>
        <p:nvSpPr>
          <p:cNvPr id="8" name="Platshållare för innehåll 2"/>
          <p:cNvSpPr>
            <a:spLocks noGrp="1"/>
          </p:cNvSpPr>
          <p:nvPr>
            <p:ph sz="half" idx="13"/>
          </p:nvPr>
        </p:nvSpPr>
        <p:spPr>
          <a:xfrm>
            <a:off x="4964112" y="1600200"/>
            <a:ext cx="3722687" cy="4525963"/>
          </a:xfrm>
        </p:spPr>
        <p:txBody>
          <a:bodyPr/>
          <a:lstStyle>
            <a:lvl1pPr>
              <a:defRPr sz="2200"/>
            </a:lvl1pPr>
            <a:lvl2pPr>
              <a:defRPr sz="1600"/>
            </a:lvl2pPr>
            <a:lvl3pPr>
              <a:defRPr sz="12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p:txBody>
      </p:sp>
    </p:spTree>
    <p:extLst>
      <p:ext uri="{BB962C8B-B14F-4D97-AF65-F5344CB8AC3E}">
        <p14:creationId xmlns:p14="http://schemas.microsoft.com/office/powerpoint/2010/main" val="4293314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773113" y="273050"/>
            <a:ext cx="3008313" cy="1162050"/>
          </a:xfrm>
        </p:spPr>
        <p:txBody>
          <a:bodyPr anchor="b"/>
          <a:lstStyle>
            <a:lvl1pPr algn="l">
              <a:defRPr sz="2000" b="1"/>
            </a:lvl1pPr>
          </a:lstStyle>
          <a:p>
            <a:r>
              <a:rPr lang="sv-SE"/>
              <a:t>Klicka här för att ändra format</a:t>
            </a:r>
          </a:p>
        </p:txBody>
      </p:sp>
      <p:sp>
        <p:nvSpPr>
          <p:cNvPr id="4" name="Platshållare för text 3"/>
          <p:cNvSpPr>
            <a:spLocks noGrp="1"/>
          </p:cNvSpPr>
          <p:nvPr>
            <p:ph type="body" sz="half" idx="2"/>
          </p:nvPr>
        </p:nvSpPr>
        <p:spPr>
          <a:xfrm>
            <a:off x="773113"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8" name="Platshållare för datum 4"/>
          <p:cNvSpPr>
            <a:spLocks noGrp="1"/>
          </p:cNvSpPr>
          <p:nvPr>
            <p:ph type="dt" sz="half" idx="10"/>
          </p:nvPr>
        </p:nvSpPr>
        <p:spPr>
          <a:xfrm>
            <a:off x="868363" y="6356350"/>
            <a:ext cx="788988" cy="365125"/>
          </a:xfrm>
          <a:prstGeom prst="rect">
            <a:avLst/>
          </a:prstGeom>
        </p:spPr>
        <p:txBody>
          <a:bodyPr/>
          <a:lstStyle>
            <a:lvl1pPr>
              <a:defRPr sz="800"/>
            </a:lvl1pPr>
          </a:lstStyle>
          <a:p>
            <a:fld id="{2DD499AF-63C5-794E-8E55-3D8FCEE63AA0}" type="datetimeFigureOut">
              <a:rPr lang="sv-SE" smtClean="0"/>
              <a:pPr/>
              <a:t>2019-03-19</a:t>
            </a:fld>
            <a:endParaRPr lang="sv-SE" dirty="0"/>
          </a:p>
        </p:txBody>
      </p:sp>
      <p:sp>
        <p:nvSpPr>
          <p:cNvPr id="9" name="Platshållare för sidfot 5"/>
          <p:cNvSpPr>
            <a:spLocks noGrp="1"/>
          </p:cNvSpPr>
          <p:nvPr>
            <p:ph type="ftr" sz="quarter" idx="11"/>
          </p:nvPr>
        </p:nvSpPr>
        <p:spPr>
          <a:xfrm>
            <a:off x="1727200" y="6356350"/>
            <a:ext cx="3092450" cy="365125"/>
          </a:xfrm>
          <a:prstGeom prst="rect">
            <a:avLst/>
          </a:prstGeom>
        </p:spPr>
        <p:txBody>
          <a:bodyPr/>
          <a:lstStyle>
            <a:lvl1pPr>
              <a:defRPr sz="800"/>
            </a:lvl1pPr>
          </a:lstStyle>
          <a:p>
            <a:endParaRPr lang="sv-SE" dirty="0"/>
          </a:p>
        </p:txBody>
      </p:sp>
      <p:sp>
        <p:nvSpPr>
          <p:cNvPr id="10" name="Platshållare för bildnummer 6"/>
          <p:cNvSpPr>
            <a:spLocks noGrp="1"/>
          </p:cNvSpPr>
          <p:nvPr>
            <p:ph type="sldNum" sz="quarter" idx="12"/>
          </p:nvPr>
        </p:nvSpPr>
        <p:spPr>
          <a:xfrm>
            <a:off x="4978400" y="6356350"/>
            <a:ext cx="679450" cy="365125"/>
          </a:xfrm>
          <a:prstGeom prst="rect">
            <a:avLst/>
          </a:prstGeom>
        </p:spPr>
        <p:txBody>
          <a:bodyPr/>
          <a:lstStyle>
            <a:lvl1pPr>
              <a:defRPr sz="800"/>
            </a:lvl1pPr>
          </a:lstStyle>
          <a:p>
            <a:fld id="{9F97E287-AEBF-CC4B-8D98-BE220652C807}" type="slidenum">
              <a:rPr lang="sv-SE" smtClean="0"/>
              <a:pPr/>
              <a:t>‹#›</a:t>
            </a:fld>
            <a:endParaRPr lang="sv-SE" dirty="0"/>
          </a:p>
        </p:txBody>
      </p:sp>
    </p:spTree>
    <p:extLst>
      <p:ext uri="{BB962C8B-B14F-4D97-AF65-F5344CB8AC3E}">
        <p14:creationId xmlns:p14="http://schemas.microsoft.com/office/powerpoint/2010/main" val="668681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23913"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823913"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823913"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8" name="Platshållare för datum 4"/>
          <p:cNvSpPr>
            <a:spLocks noGrp="1"/>
          </p:cNvSpPr>
          <p:nvPr>
            <p:ph type="dt" sz="half" idx="10"/>
          </p:nvPr>
        </p:nvSpPr>
        <p:spPr>
          <a:xfrm>
            <a:off x="868363" y="6356350"/>
            <a:ext cx="788988" cy="365125"/>
          </a:xfrm>
          <a:prstGeom prst="rect">
            <a:avLst/>
          </a:prstGeom>
        </p:spPr>
        <p:txBody>
          <a:bodyPr/>
          <a:lstStyle>
            <a:lvl1pPr>
              <a:defRPr sz="800"/>
            </a:lvl1pPr>
          </a:lstStyle>
          <a:p>
            <a:fld id="{2DD499AF-63C5-794E-8E55-3D8FCEE63AA0}" type="datetimeFigureOut">
              <a:rPr lang="sv-SE" smtClean="0"/>
              <a:pPr/>
              <a:t>2019-03-19</a:t>
            </a:fld>
            <a:endParaRPr lang="sv-SE" dirty="0"/>
          </a:p>
        </p:txBody>
      </p:sp>
      <p:sp>
        <p:nvSpPr>
          <p:cNvPr id="9" name="Platshållare för sidfot 5"/>
          <p:cNvSpPr>
            <a:spLocks noGrp="1"/>
          </p:cNvSpPr>
          <p:nvPr>
            <p:ph type="ftr" sz="quarter" idx="11"/>
          </p:nvPr>
        </p:nvSpPr>
        <p:spPr>
          <a:xfrm>
            <a:off x="1727200" y="6356350"/>
            <a:ext cx="3092450" cy="365125"/>
          </a:xfrm>
          <a:prstGeom prst="rect">
            <a:avLst/>
          </a:prstGeom>
        </p:spPr>
        <p:txBody>
          <a:bodyPr/>
          <a:lstStyle>
            <a:lvl1pPr>
              <a:defRPr sz="800"/>
            </a:lvl1pPr>
          </a:lstStyle>
          <a:p>
            <a:endParaRPr lang="sv-SE" dirty="0"/>
          </a:p>
        </p:txBody>
      </p:sp>
      <p:sp>
        <p:nvSpPr>
          <p:cNvPr id="10" name="Platshållare för bildnummer 6"/>
          <p:cNvSpPr>
            <a:spLocks noGrp="1"/>
          </p:cNvSpPr>
          <p:nvPr>
            <p:ph type="sldNum" sz="quarter" idx="12"/>
          </p:nvPr>
        </p:nvSpPr>
        <p:spPr>
          <a:xfrm>
            <a:off x="4978400" y="6356350"/>
            <a:ext cx="679450" cy="365125"/>
          </a:xfrm>
          <a:prstGeom prst="rect">
            <a:avLst/>
          </a:prstGeom>
        </p:spPr>
        <p:txBody>
          <a:bodyPr/>
          <a:lstStyle>
            <a:lvl1pPr>
              <a:defRPr sz="800"/>
            </a:lvl1pPr>
          </a:lstStyle>
          <a:p>
            <a:fld id="{9F97E287-AEBF-CC4B-8D98-BE220652C807}" type="slidenum">
              <a:rPr lang="sv-SE" smtClean="0"/>
              <a:pPr/>
              <a:t>‹#›</a:t>
            </a:fld>
            <a:endParaRPr lang="sv-SE" dirty="0"/>
          </a:p>
        </p:txBody>
      </p:sp>
    </p:spTree>
    <p:extLst>
      <p:ext uri="{BB962C8B-B14F-4D97-AF65-F5344CB8AC3E}">
        <p14:creationId xmlns:p14="http://schemas.microsoft.com/office/powerpoint/2010/main" val="2068210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tartsida 2">
    <p:spTree>
      <p:nvGrpSpPr>
        <p:cNvPr id="1" name=""/>
        <p:cNvGrpSpPr/>
        <p:nvPr/>
      </p:nvGrpSpPr>
      <p:grpSpPr>
        <a:xfrm>
          <a:off x="0" y="0"/>
          <a:ext cx="0" cy="0"/>
          <a:chOff x="0" y="0"/>
          <a:chExt cx="0" cy="0"/>
        </a:xfrm>
      </p:grpSpPr>
      <p:pic>
        <p:nvPicPr>
          <p:cNvPr id="12" name="Bildobjekt 11" descr="_KSQnyXpe9J0jJ7WJe-O5xWGwzsPOfzdz_wHSpNiLTM,lz4JgLdkUP4Hux63Y89CoObEO4Z_vGFmiwsj_rSdx2E.jpg"/>
          <p:cNvPicPr>
            <a:picLocks noChangeAspect="1"/>
          </p:cNvPicPr>
          <p:nvPr userDrawn="1"/>
        </p:nvPicPr>
        <p:blipFill rotWithShape="1">
          <a:blip r:embed="rId2">
            <a:extLst>
              <a:ext uri="{28A0092B-C50C-407E-A947-70E740481C1C}">
                <a14:useLocalDpi xmlns:a14="http://schemas.microsoft.com/office/drawing/2010/main" val="0"/>
              </a:ext>
            </a:extLst>
          </a:blip>
          <a:srcRect t="3598"/>
          <a:stretch/>
        </p:blipFill>
        <p:spPr>
          <a:xfrm>
            <a:off x="1" y="0"/>
            <a:ext cx="9144000" cy="5878513"/>
          </a:xfrm>
          <a:prstGeom prst="rect">
            <a:avLst/>
          </a:prstGeom>
        </p:spPr>
      </p:pic>
      <p:sp>
        <p:nvSpPr>
          <p:cNvPr id="6" name="Rektangel 5"/>
          <p:cNvSpPr/>
          <p:nvPr userDrawn="1"/>
        </p:nvSpPr>
        <p:spPr>
          <a:xfrm rot="21149839">
            <a:off x="399414" y="-1915437"/>
            <a:ext cx="5219450" cy="10357255"/>
          </a:xfrm>
          <a:prstGeom prst="rect">
            <a:avLst/>
          </a:prstGeom>
          <a:solidFill>
            <a:srgbClr val="005B9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2" name="Rubrik 1"/>
          <p:cNvSpPr>
            <a:spLocks noGrp="1"/>
          </p:cNvSpPr>
          <p:nvPr>
            <p:ph type="ctrTitle"/>
          </p:nvPr>
        </p:nvSpPr>
        <p:spPr>
          <a:xfrm>
            <a:off x="685800" y="1562101"/>
            <a:ext cx="4432300" cy="1422399"/>
          </a:xfrm>
        </p:spPr>
        <p:txBody>
          <a:bodyPr>
            <a:noAutofit/>
          </a:bodyPr>
          <a:lstStyle>
            <a:lvl1pPr algn="l">
              <a:defRPr sz="4500" baseline="0">
                <a:solidFill>
                  <a:srgbClr val="FFFFFF"/>
                </a:solidFill>
                <a:latin typeface="Bern Sans CT Regular"/>
                <a:cs typeface="Bern Sans CT Regular"/>
              </a:defRPr>
            </a:lvl1pPr>
          </a:lstStyle>
          <a:p>
            <a:r>
              <a:rPr lang="sv-SE"/>
              <a:t>Klicka här för att ändra format</a:t>
            </a:r>
            <a:endParaRPr lang="sv-SE" dirty="0"/>
          </a:p>
        </p:txBody>
      </p:sp>
      <p:sp>
        <p:nvSpPr>
          <p:cNvPr id="3" name="Underrubrik 2"/>
          <p:cNvSpPr>
            <a:spLocks noGrp="1"/>
          </p:cNvSpPr>
          <p:nvPr>
            <p:ph type="subTitle" idx="1"/>
          </p:nvPr>
        </p:nvSpPr>
        <p:spPr>
          <a:xfrm>
            <a:off x="685800" y="2628900"/>
            <a:ext cx="4432300" cy="2222922"/>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10" name="Rektangel 9"/>
          <p:cNvSpPr/>
          <p:nvPr userDrawn="1"/>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1" name="Rektangel 10"/>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432874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sida 3">
    <p:spTree>
      <p:nvGrpSpPr>
        <p:cNvPr id="1" name=""/>
        <p:cNvGrpSpPr/>
        <p:nvPr/>
      </p:nvGrpSpPr>
      <p:grpSpPr>
        <a:xfrm>
          <a:off x="0" y="0"/>
          <a:ext cx="0" cy="0"/>
          <a:chOff x="0" y="0"/>
          <a:chExt cx="0" cy="0"/>
        </a:xfrm>
      </p:grpSpPr>
      <p:pic>
        <p:nvPicPr>
          <p:cNvPr id="7" name="Bildobjekt 6" descr="CmOtXsJmkRJX-flWEJrCQ9T0EfIS7BJobvryaRZ40Dc,UkP5aVvmDivjuM8B7ZnW6q6GoA23y1Uv_2TWU9U5yQo.jpg"/>
          <p:cNvPicPr>
            <a:picLocks noChangeAspect="1"/>
          </p:cNvPicPr>
          <p:nvPr userDrawn="1"/>
        </p:nvPicPr>
        <p:blipFill rotWithShape="1">
          <a:blip r:embed="rId2">
            <a:extLst>
              <a:ext uri="{28A0092B-C50C-407E-A947-70E740481C1C}">
                <a14:useLocalDpi xmlns:a14="http://schemas.microsoft.com/office/drawing/2010/main" val="0"/>
              </a:ext>
            </a:extLst>
          </a:blip>
          <a:srcRect l="1720" r="17814" b="22440"/>
          <a:stretch/>
        </p:blipFill>
        <p:spPr>
          <a:xfrm>
            <a:off x="0" y="0"/>
            <a:ext cx="9144000" cy="5872163"/>
          </a:xfrm>
          <a:prstGeom prst="rect">
            <a:avLst/>
          </a:prstGeom>
        </p:spPr>
      </p:pic>
      <p:sp>
        <p:nvSpPr>
          <p:cNvPr id="8" name="Rektangel 7"/>
          <p:cNvSpPr/>
          <p:nvPr userDrawn="1"/>
        </p:nvSpPr>
        <p:spPr>
          <a:xfrm rot="21149839">
            <a:off x="399414" y="-1915437"/>
            <a:ext cx="5219450" cy="10357255"/>
          </a:xfrm>
          <a:prstGeom prst="rect">
            <a:avLst/>
          </a:prstGeom>
          <a:solidFill>
            <a:srgbClr val="005B9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9" name="Rubrik 1"/>
          <p:cNvSpPr>
            <a:spLocks noGrp="1"/>
          </p:cNvSpPr>
          <p:nvPr>
            <p:ph type="ctrTitle"/>
          </p:nvPr>
        </p:nvSpPr>
        <p:spPr>
          <a:xfrm>
            <a:off x="685800" y="1562101"/>
            <a:ext cx="4432300" cy="1422399"/>
          </a:xfrm>
        </p:spPr>
        <p:txBody>
          <a:bodyPr>
            <a:noAutofit/>
          </a:bodyPr>
          <a:lstStyle>
            <a:lvl1pPr algn="l">
              <a:defRPr sz="4500">
                <a:solidFill>
                  <a:srgbClr val="FFFFFF"/>
                </a:solidFill>
                <a:latin typeface="Bern Sans CT Regular"/>
                <a:cs typeface="Bern Sans CT Regular"/>
              </a:defRPr>
            </a:lvl1pPr>
          </a:lstStyle>
          <a:p>
            <a:r>
              <a:rPr lang="sv-SE"/>
              <a:t>Klicka här för att ändra format</a:t>
            </a:r>
            <a:endParaRPr lang="sv-SE" dirty="0"/>
          </a:p>
        </p:txBody>
      </p:sp>
      <p:sp>
        <p:nvSpPr>
          <p:cNvPr id="10" name="Underrubrik 2"/>
          <p:cNvSpPr>
            <a:spLocks noGrp="1"/>
          </p:cNvSpPr>
          <p:nvPr>
            <p:ph type="subTitle" idx="1"/>
          </p:nvPr>
        </p:nvSpPr>
        <p:spPr>
          <a:xfrm>
            <a:off x="685800" y="2628900"/>
            <a:ext cx="4432300" cy="2222922"/>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11" name="Rektangel 10"/>
          <p:cNvSpPr/>
          <p:nvPr userDrawn="1"/>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2" name="Rektangel 11"/>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863902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sida 4">
    <p:spTree>
      <p:nvGrpSpPr>
        <p:cNvPr id="1" name=""/>
        <p:cNvGrpSpPr/>
        <p:nvPr/>
      </p:nvGrpSpPr>
      <p:grpSpPr>
        <a:xfrm>
          <a:off x="0" y="0"/>
          <a:ext cx="0" cy="0"/>
          <a:chOff x="0" y="0"/>
          <a:chExt cx="0" cy="0"/>
        </a:xfrm>
      </p:grpSpPr>
      <p:pic>
        <p:nvPicPr>
          <p:cNvPr id="7" name="Bildobjekt 6" descr="tOnENbgQ7zWbgaMGe2WjFxZYdhfcVzXI8-kxq6J1p30,boJZzJ63_awhpIZpYoaBTsCnxe39YlqJmKfDfPUsbIw,MWhXJfRDUXQuryNvJePHZhbAC3KpYVUMrDJH8XAaxtQ.jpg"/>
          <p:cNvPicPr>
            <a:picLocks noChangeAspect="1"/>
          </p:cNvPicPr>
          <p:nvPr userDrawn="1"/>
        </p:nvPicPr>
        <p:blipFill rotWithShape="1">
          <a:blip r:embed="rId2">
            <a:extLst>
              <a:ext uri="{28A0092B-C50C-407E-A947-70E740481C1C}">
                <a14:useLocalDpi xmlns:a14="http://schemas.microsoft.com/office/drawing/2010/main" val="0"/>
              </a:ext>
            </a:extLst>
          </a:blip>
          <a:srcRect l="4724" t="-1" b="49849"/>
          <a:stretch/>
        </p:blipFill>
        <p:spPr>
          <a:xfrm>
            <a:off x="-36002" y="-1428554"/>
            <a:ext cx="9180001" cy="7300717"/>
          </a:xfrm>
          <a:prstGeom prst="rect">
            <a:avLst/>
          </a:prstGeom>
        </p:spPr>
      </p:pic>
      <p:sp>
        <p:nvSpPr>
          <p:cNvPr id="8" name="Rektangel 7"/>
          <p:cNvSpPr/>
          <p:nvPr userDrawn="1"/>
        </p:nvSpPr>
        <p:spPr>
          <a:xfrm rot="21149839">
            <a:off x="399414" y="-1915437"/>
            <a:ext cx="5219450" cy="10357255"/>
          </a:xfrm>
          <a:prstGeom prst="rect">
            <a:avLst/>
          </a:prstGeom>
          <a:solidFill>
            <a:srgbClr val="005B9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9" name="Rubrik 1"/>
          <p:cNvSpPr>
            <a:spLocks noGrp="1"/>
          </p:cNvSpPr>
          <p:nvPr>
            <p:ph type="ctrTitle"/>
          </p:nvPr>
        </p:nvSpPr>
        <p:spPr>
          <a:xfrm>
            <a:off x="685800" y="1562101"/>
            <a:ext cx="4432300" cy="1422399"/>
          </a:xfrm>
        </p:spPr>
        <p:txBody>
          <a:bodyPr>
            <a:noAutofit/>
          </a:bodyPr>
          <a:lstStyle>
            <a:lvl1pPr algn="l">
              <a:defRPr sz="4500">
                <a:solidFill>
                  <a:srgbClr val="FFFFFF"/>
                </a:solidFill>
                <a:latin typeface="Bern Sans CT Regular"/>
                <a:cs typeface="Bern Sans CT Regular"/>
              </a:defRPr>
            </a:lvl1pPr>
          </a:lstStyle>
          <a:p>
            <a:r>
              <a:rPr lang="sv-SE"/>
              <a:t>Klicka här för att ändra format</a:t>
            </a:r>
            <a:endParaRPr lang="sv-SE" dirty="0"/>
          </a:p>
        </p:txBody>
      </p:sp>
      <p:sp>
        <p:nvSpPr>
          <p:cNvPr id="10" name="Underrubrik 2"/>
          <p:cNvSpPr>
            <a:spLocks noGrp="1"/>
          </p:cNvSpPr>
          <p:nvPr>
            <p:ph type="subTitle" idx="1"/>
          </p:nvPr>
        </p:nvSpPr>
        <p:spPr>
          <a:xfrm>
            <a:off x="685800" y="2628900"/>
            <a:ext cx="4432300" cy="2222922"/>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11" name="Rektangel 10"/>
          <p:cNvSpPr/>
          <p:nvPr userDrawn="1"/>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2" name="Rektangel 11"/>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1915450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rtsida 5">
    <p:spTree>
      <p:nvGrpSpPr>
        <p:cNvPr id="1" name=""/>
        <p:cNvGrpSpPr/>
        <p:nvPr/>
      </p:nvGrpSpPr>
      <p:grpSpPr>
        <a:xfrm>
          <a:off x="0" y="0"/>
          <a:ext cx="0" cy="0"/>
          <a:chOff x="0" y="0"/>
          <a:chExt cx="0" cy="0"/>
        </a:xfrm>
      </p:grpSpPr>
      <p:pic>
        <p:nvPicPr>
          <p:cNvPr id="7" name="Bildobjekt 6" descr="bSShtTpvuL1G6atwpMBW5L5Mkbsy811cDyzQcdd4UC8.jpg"/>
          <p:cNvPicPr>
            <a:picLocks noChangeAspect="1"/>
          </p:cNvPicPr>
          <p:nvPr userDrawn="1"/>
        </p:nvPicPr>
        <p:blipFill rotWithShape="1">
          <a:blip r:embed="rId2">
            <a:extLst>
              <a:ext uri="{28A0092B-C50C-407E-A947-70E740481C1C}">
                <a14:useLocalDpi xmlns:a14="http://schemas.microsoft.com/office/drawing/2010/main" val="0"/>
              </a:ext>
            </a:extLst>
          </a:blip>
          <a:srcRect l="12657" r="10283"/>
          <a:stretch/>
        </p:blipFill>
        <p:spPr>
          <a:xfrm>
            <a:off x="1" y="-2137434"/>
            <a:ext cx="9144000" cy="8009597"/>
          </a:xfrm>
          <a:prstGeom prst="rect">
            <a:avLst/>
          </a:prstGeom>
        </p:spPr>
      </p:pic>
      <p:sp>
        <p:nvSpPr>
          <p:cNvPr id="8" name="Rektangel 7"/>
          <p:cNvSpPr/>
          <p:nvPr userDrawn="1"/>
        </p:nvSpPr>
        <p:spPr>
          <a:xfrm rot="21149839">
            <a:off x="399414" y="-1915437"/>
            <a:ext cx="5219450" cy="10357255"/>
          </a:xfrm>
          <a:prstGeom prst="rect">
            <a:avLst/>
          </a:prstGeom>
          <a:solidFill>
            <a:srgbClr val="005B9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9" name="Rubrik 1"/>
          <p:cNvSpPr>
            <a:spLocks noGrp="1"/>
          </p:cNvSpPr>
          <p:nvPr>
            <p:ph type="ctrTitle"/>
          </p:nvPr>
        </p:nvSpPr>
        <p:spPr>
          <a:xfrm>
            <a:off x="685800" y="1562101"/>
            <a:ext cx="4432300" cy="1422399"/>
          </a:xfrm>
        </p:spPr>
        <p:txBody>
          <a:bodyPr>
            <a:noAutofit/>
          </a:bodyPr>
          <a:lstStyle>
            <a:lvl1pPr algn="l">
              <a:defRPr sz="4500">
                <a:solidFill>
                  <a:srgbClr val="FFFFFF"/>
                </a:solidFill>
                <a:latin typeface="Bern Sans CT Regular"/>
                <a:cs typeface="Bern Sans CT Regular"/>
              </a:defRPr>
            </a:lvl1pPr>
          </a:lstStyle>
          <a:p>
            <a:r>
              <a:rPr lang="sv-SE"/>
              <a:t>Klicka här för att ändra format</a:t>
            </a:r>
            <a:endParaRPr lang="sv-SE" dirty="0"/>
          </a:p>
        </p:txBody>
      </p:sp>
      <p:sp>
        <p:nvSpPr>
          <p:cNvPr id="10" name="Underrubrik 2"/>
          <p:cNvSpPr>
            <a:spLocks noGrp="1"/>
          </p:cNvSpPr>
          <p:nvPr>
            <p:ph type="subTitle" idx="1"/>
          </p:nvPr>
        </p:nvSpPr>
        <p:spPr>
          <a:xfrm>
            <a:off x="685800" y="2628900"/>
            <a:ext cx="4432300" cy="2222922"/>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11" name="Rektangel 10"/>
          <p:cNvSpPr/>
          <p:nvPr userDrawn="1"/>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2" name="Rektangel 11"/>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552130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rtsida 6">
    <p:spTree>
      <p:nvGrpSpPr>
        <p:cNvPr id="1" name=""/>
        <p:cNvGrpSpPr/>
        <p:nvPr/>
      </p:nvGrpSpPr>
      <p:grpSpPr>
        <a:xfrm>
          <a:off x="0" y="0"/>
          <a:ext cx="0" cy="0"/>
          <a:chOff x="0" y="0"/>
          <a:chExt cx="0" cy="0"/>
        </a:xfrm>
      </p:grpSpPr>
      <p:pic>
        <p:nvPicPr>
          <p:cNvPr id="7" name="Bildobjekt 6" descr="a07qDHl5QPedxYbaPafcNIZlrMwoglfDOwsao4ygWDk,uzpYsBJMnXaqcm0J7TAxWOESnu8xZ9zbSJS3rk0LD4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3918" y="0"/>
            <a:ext cx="9437918" cy="5892800"/>
          </a:xfrm>
          <a:prstGeom prst="rect">
            <a:avLst/>
          </a:prstGeom>
        </p:spPr>
      </p:pic>
      <p:sp>
        <p:nvSpPr>
          <p:cNvPr id="9" name="Rektangel 8"/>
          <p:cNvSpPr/>
          <p:nvPr userDrawn="1"/>
        </p:nvSpPr>
        <p:spPr>
          <a:xfrm rot="21149839">
            <a:off x="399414" y="-1915437"/>
            <a:ext cx="5219450" cy="10357255"/>
          </a:xfrm>
          <a:prstGeom prst="rect">
            <a:avLst/>
          </a:prstGeom>
          <a:solidFill>
            <a:srgbClr val="005B9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0" name="Rubrik 1"/>
          <p:cNvSpPr>
            <a:spLocks noGrp="1"/>
          </p:cNvSpPr>
          <p:nvPr>
            <p:ph type="ctrTitle"/>
          </p:nvPr>
        </p:nvSpPr>
        <p:spPr>
          <a:xfrm>
            <a:off x="685800" y="1562101"/>
            <a:ext cx="4432300" cy="1422399"/>
          </a:xfrm>
        </p:spPr>
        <p:txBody>
          <a:bodyPr/>
          <a:lstStyle>
            <a:lvl1pPr algn="l">
              <a:defRPr>
                <a:solidFill>
                  <a:srgbClr val="FFFFFF"/>
                </a:solidFill>
                <a:latin typeface="Bern Sans CT Regular"/>
                <a:cs typeface="Bern Sans CT Regular"/>
              </a:defRPr>
            </a:lvl1pPr>
          </a:lstStyle>
          <a:p>
            <a:r>
              <a:rPr lang="sv-SE"/>
              <a:t>Klicka här för att ändra format</a:t>
            </a:r>
            <a:endParaRPr lang="sv-SE" dirty="0"/>
          </a:p>
        </p:txBody>
      </p:sp>
      <p:sp>
        <p:nvSpPr>
          <p:cNvPr id="11" name="Underrubrik 2"/>
          <p:cNvSpPr>
            <a:spLocks noGrp="1"/>
          </p:cNvSpPr>
          <p:nvPr>
            <p:ph type="subTitle" idx="1"/>
          </p:nvPr>
        </p:nvSpPr>
        <p:spPr>
          <a:xfrm>
            <a:off x="685800" y="2628900"/>
            <a:ext cx="4432300" cy="2222922"/>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12" name="Rektangel 11"/>
          <p:cNvSpPr/>
          <p:nvPr userDrawn="1"/>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3" name="Rektangel 12"/>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031218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7" name="Rektangel 6"/>
          <p:cNvSpPr/>
          <p:nvPr userDrawn="1"/>
        </p:nvSpPr>
        <p:spPr>
          <a:xfrm rot="21149839">
            <a:off x="399414" y="-1915437"/>
            <a:ext cx="5219450" cy="10357255"/>
          </a:xfrm>
          <a:prstGeom prst="rect">
            <a:avLst/>
          </a:prstGeom>
          <a:solidFill>
            <a:srgbClr val="005B9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8" name="Rubrik 1"/>
          <p:cNvSpPr>
            <a:spLocks noGrp="1"/>
          </p:cNvSpPr>
          <p:nvPr>
            <p:ph type="ctrTitle"/>
          </p:nvPr>
        </p:nvSpPr>
        <p:spPr>
          <a:xfrm>
            <a:off x="685800" y="1562101"/>
            <a:ext cx="4432300" cy="1422399"/>
          </a:xfrm>
        </p:spPr>
        <p:txBody>
          <a:bodyPr/>
          <a:lstStyle>
            <a:lvl1pPr algn="l">
              <a:defRPr>
                <a:solidFill>
                  <a:srgbClr val="FFFFFF"/>
                </a:solidFill>
                <a:latin typeface="Bern Sans CT Regular"/>
                <a:cs typeface="Bern Sans CT Regular"/>
              </a:defRPr>
            </a:lvl1pPr>
          </a:lstStyle>
          <a:p>
            <a:r>
              <a:rPr lang="sv-SE"/>
              <a:t>Klicka här för att ändra format</a:t>
            </a:r>
            <a:endParaRPr lang="sv-SE" dirty="0"/>
          </a:p>
        </p:txBody>
      </p:sp>
      <p:sp>
        <p:nvSpPr>
          <p:cNvPr id="9" name="Underrubrik 2"/>
          <p:cNvSpPr>
            <a:spLocks noGrp="1"/>
          </p:cNvSpPr>
          <p:nvPr>
            <p:ph type="subTitle" idx="1"/>
          </p:nvPr>
        </p:nvSpPr>
        <p:spPr>
          <a:xfrm>
            <a:off x="685800" y="2628900"/>
            <a:ext cx="4432300" cy="2222922"/>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10" name="Rektangel 9"/>
          <p:cNvSpPr/>
          <p:nvPr userDrawn="1"/>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1" name="Rektangel 10"/>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541993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59941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ksida">
    <p:spTree>
      <p:nvGrpSpPr>
        <p:cNvPr id="1" name=""/>
        <p:cNvGrpSpPr/>
        <p:nvPr/>
      </p:nvGrpSpPr>
      <p:grpSpPr>
        <a:xfrm>
          <a:off x="0" y="0"/>
          <a:ext cx="0" cy="0"/>
          <a:chOff x="0" y="0"/>
          <a:chExt cx="0" cy="0"/>
        </a:xfrm>
      </p:grpSpPr>
      <p:sp>
        <p:nvSpPr>
          <p:cNvPr id="13" name="Rektangel 12"/>
          <p:cNvSpPr/>
          <p:nvPr userDrawn="1"/>
        </p:nvSpPr>
        <p:spPr>
          <a:xfrm>
            <a:off x="0" y="1"/>
            <a:ext cx="9144000" cy="5891212"/>
          </a:xfrm>
          <a:prstGeom prst="rect">
            <a:avLst/>
          </a:prstGeom>
          <a:solidFill>
            <a:srgbClr val="005B9C">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8" name="Rektangel 7"/>
          <p:cNvSpPr/>
          <p:nvPr userDrawn="1"/>
        </p:nvSpPr>
        <p:spPr>
          <a:xfrm rot="21149839">
            <a:off x="399414" y="-1915437"/>
            <a:ext cx="5219450" cy="10357255"/>
          </a:xfrm>
          <a:prstGeom prst="rect">
            <a:avLst/>
          </a:prstGeom>
          <a:solidFill>
            <a:srgbClr val="005B9C">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0" name="Underrubrik 2"/>
          <p:cNvSpPr>
            <a:spLocks noGrp="1"/>
          </p:cNvSpPr>
          <p:nvPr>
            <p:ph type="subTitle" idx="1"/>
          </p:nvPr>
        </p:nvSpPr>
        <p:spPr>
          <a:xfrm>
            <a:off x="773112" y="1727200"/>
            <a:ext cx="4344987" cy="3124622"/>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11" name="Rektangel 10"/>
          <p:cNvSpPr/>
          <p:nvPr userDrawn="1"/>
        </p:nvSpPr>
        <p:spPr>
          <a:xfrm rot="21149839">
            <a:off x="-477359" y="-1503397"/>
            <a:ext cx="833444" cy="10357255"/>
          </a:xfrm>
          <a:prstGeom prst="rect">
            <a:avLst/>
          </a:prstGeom>
          <a:solidFill>
            <a:srgbClr val="00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2" name="Rektangel 11"/>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358162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28662" y="274638"/>
            <a:ext cx="7913687" cy="1143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728662" y="1417638"/>
            <a:ext cx="7913688" cy="4460875"/>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p:txBody>
      </p:sp>
      <p:sp>
        <p:nvSpPr>
          <p:cNvPr id="12" name="Rektangel 11"/>
          <p:cNvSpPr/>
          <p:nvPr userDrawn="1"/>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sp>
        <p:nvSpPr>
          <p:cNvPr id="13" name="Rektangel 12"/>
          <p:cNvSpPr>
            <a:spLocks noChangeAspect="1"/>
          </p:cNvSpPr>
          <p:nvPr userDrawn="1"/>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p>
        </p:txBody>
      </p:sp>
      <p:grpSp>
        <p:nvGrpSpPr>
          <p:cNvPr id="4" name="Grupp 3"/>
          <p:cNvGrpSpPr/>
          <p:nvPr userDrawn="1"/>
        </p:nvGrpSpPr>
        <p:grpSpPr>
          <a:xfrm>
            <a:off x="6572249" y="6128423"/>
            <a:ext cx="2186627" cy="404975"/>
            <a:chOff x="6290589" y="6154105"/>
            <a:chExt cx="2493688" cy="461844"/>
          </a:xfrm>
        </p:grpSpPr>
        <p:pic>
          <p:nvPicPr>
            <p:cNvPr id="9" name="Bildobjekt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893152" y="6154105"/>
              <a:ext cx="891125" cy="461844"/>
            </a:xfrm>
            <a:prstGeom prst="rect">
              <a:avLst/>
            </a:prstGeom>
          </p:spPr>
        </p:pic>
        <p:pic>
          <p:nvPicPr>
            <p:cNvPr id="10" name="Bildobjekt 9" descr="Orebro.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290589" y="6154105"/>
              <a:ext cx="1344569" cy="458237"/>
            </a:xfrm>
            <a:prstGeom prst="rect">
              <a:avLst/>
            </a:prstGeom>
          </p:spPr>
        </p:pic>
      </p:grpSp>
    </p:spTree>
    <p:extLst>
      <p:ext uri="{BB962C8B-B14F-4D97-AF65-F5344CB8AC3E}">
        <p14:creationId xmlns:p14="http://schemas.microsoft.com/office/powerpoint/2010/main" val="1185544487"/>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63" r:id="rId3"/>
    <p:sldLayoutId id="2147483661" r:id="rId4"/>
    <p:sldLayoutId id="2147483673" r:id="rId5"/>
    <p:sldLayoutId id="2147483685" r:id="rId6"/>
    <p:sldLayoutId id="2147483709" r:id="rId7"/>
    <p:sldLayoutId id="2147483650" r:id="rId8"/>
    <p:sldLayoutId id="2147483697" r:id="rId9"/>
    <p:sldLayoutId id="2147483652" r:id="rId10"/>
    <p:sldLayoutId id="2147483656" r:id="rId11"/>
    <p:sldLayoutId id="2147483657" r:id="rId12"/>
  </p:sldLayoutIdLst>
  <p:txStyles>
    <p:titleStyle>
      <a:lvl1pPr algn="l" defTabSz="457200" rtl="0" eaLnBrk="1" latinLnBrk="0" hangingPunct="1">
        <a:spcBef>
          <a:spcPct val="0"/>
        </a:spcBef>
        <a:buNone/>
        <a:defRPr sz="4000" b="1" kern="1200" spc="100">
          <a:solidFill>
            <a:schemeClr val="tx1"/>
          </a:solidFill>
          <a:latin typeface="Bern Sans CT Regular"/>
          <a:ea typeface="+mj-ea"/>
          <a:cs typeface="Bern Sans CT Regular"/>
        </a:defRPr>
      </a:lvl1pPr>
    </p:titleStyle>
    <p:bodyStyle>
      <a:lvl1pPr marL="342900" indent="-342900" algn="l" defTabSz="457200" rtl="0" eaLnBrk="1" latinLnBrk="0" hangingPunct="1">
        <a:spcBef>
          <a:spcPts val="800"/>
        </a:spcBef>
        <a:spcAft>
          <a:spcPts val="0"/>
        </a:spcAft>
        <a:buFont typeface="Arial"/>
        <a:buChar char="•"/>
        <a:defRPr sz="2200" kern="1200">
          <a:solidFill>
            <a:schemeClr val="tx1"/>
          </a:solidFill>
          <a:latin typeface="+mn-lt"/>
          <a:ea typeface="+mn-ea"/>
          <a:cs typeface="+mn-cs"/>
        </a:defRPr>
      </a:lvl1pPr>
      <a:lvl2pPr marL="742950" indent="-284400" algn="l" defTabSz="457200" rtl="0" eaLnBrk="1" latinLnBrk="0" hangingPunct="1">
        <a:spcBef>
          <a:spcPts val="200"/>
        </a:spcBef>
        <a:spcAft>
          <a:spcPts val="0"/>
        </a:spcAft>
        <a:buFont typeface="Arial"/>
        <a:buChar char="–"/>
        <a:defRPr sz="1600" kern="1200">
          <a:solidFill>
            <a:schemeClr val="tx1"/>
          </a:solidFill>
          <a:latin typeface="+mn-lt"/>
          <a:ea typeface="+mn-ea"/>
          <a:cs typeface="+mn-cs"/>
        </a:defRPr>
      </a:lvl2pPr>
      <a:lvl3pPr marL="1143000" indent="-228600" algn="l" defTabSz="457200" rtl="0" eaLnBrk="1" latinLnBrk="0" hangingPunct="1">
        <a:spcBef>
          <a:spcPts val="200"/>
        </a:spcBef>
        <a:spcAft>
          <a:spcPts val="0"/>
        </a:spcAft>
        <a:buFont typeface="Arial"/>
        <a:buChar char="•"/>
        <a:defRPr sz="1200" kern="1200">
          <a:solidFill>
            <a:schemeClr val="tx1"/>
          </a:solidFill>
          <a:latin typeface="+mn-lt"/>
          <a:ea typeface="+mn-ea"/>
          <a:cs typeface="+mn-cs"/>
        </a:defRPr>
      </a:lvl3pPr>
      <a:lvl4pPr marL="1600200" indent="-228600" algn="l" defTabSz="457200" rtl="0" eaLnBrk="1" latinLnBrk="0" hangingPunct="1">
        <a:spcBef>
          <a:spcPts val="800"/>
        </a:spcBef>
        <a:spcAft>
          <a:spcPts val="0"/>
        </a:spcAft>
        <a:buFont typeface="Arial"/>
        <a:buChar char="–"/>
        <a:defRPr sz="1200" kern="1200">
          <a:solidFill>
            <a:schemeClr val="tx1"/>
          </a:solidFill>
          <a:latin typeface="+mn-lt"/>
          <a:ea typeface="+mn-ea"/>
          <a:cs typeface="+mn-cs"/>
        </a:defRPr>
      </a:lvl4pPr>
      <a:lvl5pPr marL="2057400" indent="-228600" algn="l" defTabSz="457200" rtl="0" eaLnBrk="1" latinLnBrk="0" hangingPunct="1">
        <a:spcBef>
          <a:spcPts val="800"/>
        </a:spcBef>
        <a:spcAft>
          <a:spcPts val="0"/>
        </a:spcAft>
        <a:buFont typeface="Arial"/>
        <a:buChar char="»"/>
        <a:defRPr sz="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hyperlink" Target="https://www.regionorebrolan.se/sv/Halsa-och-vard/Folkhalsa/Folkhalsan-i-siffror/Liv-och-halsa-vuxen/Loh_resultat_2017/" TargetMode="External"/><Relationship Id="rId2" Type="http://schemas.openxmlformats.org/officeDocument/2006/relationships/hyperlink" Target="https://www.regionorebrolan.se/sv/Halsa-och-vard/Folkhalsa/Folkhalsan-i-siffror/Livohalsaung/Livohalsaung2017/" TargetMode="External"/><Relationship Id="rId1" Type="http://schemas.openxmlformats.org/officeDocument/2006/relationships/slideLayout" Target="../slideLayouts/slideLayout8.xml"/><Relationship Id="rId5" Type="http://schemas.openxmlformats.org/officeDocument/2006/relationships/hyperlink" Target="http://www.statistikdatabasen.scb.se/pxweb/sv/ssd/START__BE__BE0101__BE0101A/BefolkningNy/?rxid=f2f7cd6e-84d3-4d5f-82cb-0d470584d974" TargetMode="External"/><Relationship Id="rId4" Type="http://schemas.openxmlformats.org/officeDocument/2006/relationships/hyperlink" Target="http://idrottonline.se/"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ctrTitle"/>
          </p:nvPr>
        </p:nvSpPr>
        <p:spPr/>
        <p:txBody>
          <a:bodyPr>
            <a:normAutofit fontScale="90000"/>
          </a:bodyPr>
          <a:lstStyle/>
          <a:p>
            <a:r>
              <a:rPr lang="sv-SE" sz="3600" dirty="0">
                <a:solidFill>
                  <a:schemeClr val="bg1"/>
                </a:solidFill>
                <a:latin typeface="Arial" panose="020B0604020202020204" pitchFamily="34" charset="0"/>
                <a:cs typeface="Arial" panose="020B0604020202020204" pitchFamily="34" charset="0"/>
              </a:rPr>
              <a:t>KOMMUNRAPPORT KUMLA KOMMUN 2019</a:t>
            </a:r>
            <a:br>
              <a:rPr lang="sv-SE" dirty="0">
                <a:solidFill>
                  <a:schemeClr val="bg1"/>
                </a:solidFill>
              </a:rPr>
            </a:br>
            <a:endParaRPr lang="sv-SE" dirty="0">
              <a:solidFill>
                <a:schemeClr val="bg1"/>
              </a:solidFill>
            </a:endParaRPr>
          </a:p>
        </p:txBody>
      </p:sp>
      <p:sp>
        <p:nvSpPr>
          <p:cNvPr id="2" name="Underrubrik 1">
            <a:extLst>
              <a:ext uri="{FF2B5EF4-FFF2-40B4-BE49-F238E27FC236}">
                <a16:creationId xmlns:a16="http://schemas.microsoft.com/office/drawing/2014/main" id="{072027F7-D5FE-4BC6-80B8-5EC076EC73A8}"/>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3609887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685800" y="1562101"/>
            <a:ext cx="5806440" cy="1422399"/>
          </a:xfrm>
        </p:spPr>
        <p:txBody>
          <a:bodyPr>
            <a:normAutofit/>
          </a:bodyPr>
          <a:lstStyle/>
          <a:p>
            <a:r>
              <a:rPr lang="sv-SE" sz="3200" dirty="0">
                <a:solidFill>
                  <a:schemeClr val="bg1"/>
                </a:solidFill>
                <a:latin typeface="Arial" panose="020B0604020202020204" pitchFamily="34" charset="0"/>
                <a:cs typeface="Arial" panose="020B0604020202020204" pitchFamily="34" charset="0"/>
              </a:rPr>
              <a:t>HÄLSA OCH LEVNADSVANOR</a:t>
            </a:r>
          </a:p>
        </p:txBody>
      </p:sp>
    </p:spTree>
    <p:extLst>
      <p:ext uri="{BB962C8B-B14F-4D97-AF65-F5344CB8AC3E}">
        <p14:creationId xmlns:p14="http://schemas.microsoft.com/office/powerpoint/2010/main" val="13316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91404" y="3054928"/>
            <a:ext cx="5486400" cy="566738"/>
          </a:xfrm>
        </p:spPr>
        <p:txBody>
          <a:bodyPr>
            <a:noAutofit/>
          </a:bodyPr>
          <a:lstStyle/>
          <a:p>
            <a:r>
              <a:rPr lang="sv-SE" sz="3200" dirty="0">
                <a:latin typeface="Arial" panose="020B0604020202020204" pitchFamily="34" charset="0"/>
                <a:cs typeface="Arial" panose="020B0604020202020204" pitchFamily="34" charset="0"/>
              </a:rPr>
              <a:t>BARN OCH UNGA</a:t>
            </a:r>
          </a:p>
        </p:txBody>
      </p:sp>
    </p:spTree>
    <p:extLst>
      <p:ext uri="{BB962C8B-B14F-4D97-AF65-F5344CB8AC3E}">
        <p14:creationId xmlns:p14="http://schemas.microsoft.com/office/powerpoint/2010/main" val="2864871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a:t>Fysisk aktivitet</a:t>
            </a:r>
          </a:p>
        </p:txBody>
      </p:sp>
      <p:sp>
        <p:nvSpPr>
          <p:cNvPr id="7" name="textruta 6"/>
          <p:cNvSpPr txBox="1"/>
          <p:nvPr/>
        </p:nvSpPr>
        <p:spPr>
          <a:xfrm>
            <a:off x="773699" y="5530675"/>
            <a:ext cx="8262767" cy="1169551"/>
          </a:xfrm>
          <a:prstGeom prst="rect">
            <a:avLst/>
          </a:prstGeom>
          <a:noFill/>
        </p:spPr>
        <p:txBody>
          <a:bodyPr wrap="square" rtlCol="0">
            <a:spAutoFit/>
          </a:bodyPr>
          <a:lstStyle/>
          <a:p>
            <a:r>
              <a:rPr lang="sv-SE" sz="1400" dirty="0"/>
              <a:t>Askersund: Gy 2 boendeort tjejer: 24 % och killar: 32 %</a:t>
            </a:r>
          </a:p>
          <a:p>
            <a:r>
              <a:rPr lang="sv-SE" sz="1400" dirty="0"/>
              <a:t>Hallsberg: Gy boendeort tjejer: 24 % och killar: 36 %</a:t>
            </a:r>
          </a:p>
          <a:p>
            <a:r>
              <a:rPr lang="sv-SE" sz="1400" dirty="0">
                <a:solidFill>
                  <a:srgbClr val="FF0000"/>
                </a:solidFill>
              </a:rPr>
              <a:t>Kumla: Gy 2 boendeort tjejer: 22 % och killar: 39</a:t>
            </a:r>
          </a:p>
          <a:p>
            <a:r>
              <a:rPr lang="sv-SE" sz="1400" dirty="0"/>
              <a:t>Laxå: Åk 7 totalt: 28 % Åk 9 totalt: 34 % Gy 2 boendeort totalt: 25 %</a:t>
            </a:r>
          </a:p>
          <a:p>
            <a:r>
              <a:rPr lang="sv-SE" sz="1400" dirty="0"/>
              <a:t>Lekeberg: Gy boendeort totalt: 20 %</a:t>
            </a:r>
          </a:p>
        </p:txBody>
      </p:sp>
      <p:sp>
        <p:nvSpPr>
          <p:cNvPr id="8" name="Rektangel 7"/>
          <p:cNvSpPr/>
          <p:nvPr/>
        </p:nvSpPr>
        <p:spPr>
          <a:xfrm>
            <a:off x="0" y="1979"/>
            <a:ext cx="2372957" cy="338554"/>
          </a:xfrm>
          <a:prstGeom prst="rect">
            <a:avLst/>
          </a:prstGeom>
        </p:spPr>
        <p:txBody>
          <a:bodyPr wrap="none">
            <a:spAutoFit/>
          </a:bodyPr>
          <a:lstStyle/>
          <a:p>
            <a:r>
              <a:rPr lang="sv-SE" sz="1600" b="1" dirty="0"/>
              <a:t>(Region Örebro län, 2017)</a:t>
            </a:r>
            <a:endParaRPr lang="sv-SE" sz="1600" dirty="0"/>
          </a:p>
        </p:txBody>
      </p:sp>
      <p:pic>
        <p:nvPicPr>
          <p:cNvPr id="5" name="Bildobjekt 4"/>
          <p:cNvPicPr>
            <a:picLocks noChangeAspect="1"/>
          </p:cNvPicPr>
          <p:nvPr/>
        </p:nvPicPr>
        <p:blipFill>
          <a:blip r:embed="rId3"/>
          <a:stretch>
            <a:fillRect/>
          </a:stretch>
        </p:blipFill>
        <p:spPr>
          <a:xfrm>
            <a:off x="666166" y="399186"/>
            <a:ext cx="8477834" cy="5020063"/>
          </a:xfrm>
          <a:prstGeom prst="rect">
            <a:avLst/>
          </a:prstGeom>
        </p:spPr>
      </p:pic>
      <p:sp>
        <p:nvSpPr>
          <p:cNvPr id="9" name="Rektangel 8"/>
          <p:cNvSpPr/>
          <p:nvPr/>
        </p:nvSpPr>
        <p:spPr>
          <a:xfrm>
            <a:off x="4264958" y="716280"/>
            <a:ext cx="1604624" cy="4184333"/>
          </a:xfrm>
          <a:prstGeom prst="rect">
            <a:avLst/>
          </a:prstGeom>
          <a:noFill/>
          <a:ln w="31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9907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3"/>
          <a:stretch>
            <a:fillRect/>
          </a:stretch>
        </p:blipFill>
        <p:spPr>
          <a:xfrm>
            <a:off x="675057" y="340533"/>
            <a:ext cx="8406765" cy="4910736"/>
          </a:xfrm>
          <a:prstGeom prst="rect">
            <a:avLst/>
          </a:prstGeom>
        </p:spPr>
      </p:pic>
      <p:sp>
        <p:nvSpPr>
          <p:cNvPr id="9" name="Rektangel 8"/>
          <p:cNvSpPr/>
          <p:nvPr/>
        </p:nvSpPr>
        <p:spPr>
          <a:xfrm>
            <a:off x="0" y="1979"/>
            <a:ext cx="2372957" cy="338554"/>
          </a:xfrm>
          <a:prstGeom prst="rect">
            <a:avLst/>
          </a:prstGeom>
        </p:spPr>
        <p:txBody>
          <a:bodyPr wrap="none">
            <a:spAutoFit/>
          </a:bodyPr>
          <a:lstStyle/>
          <a:p>
            <a:r>
              <a:rPr lang="sv-SE" sz="1600" b="1" dirty="0"/>
              <a:t>(Region Örebro län, 2017)</a:t>
            </a:r>
            <a:endParaRPr lang="sv-SE" sz="1600" dirty="0"/>
          </a:p>
        </p:txBody>
      </p:sp>
      <p:sp>
        <p:nvSpPr>
          <p:cNvPr id="8" name="Rektangel 7"/>
          <p:cNvSpPr/>
          <p:nvPr/>
        </p:nvSpPr>
        <p:spPr>
          <a:xfrm>
            <a:off x="4400804" y="655476"/>
            <a:ext cx="1467464" cy="4245137"/>
          </a:xfrm>
          <a:prstGeom prst="rect">
            <a:avLst/>
          </a:prstGeom>
          <a:noFill/>
          <a:ln w="31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1" name="textruta 10"/>
          <p:cNvSpPr txBox="1"/>
          <p:nvPr/>
        </p:nvSpPr>
        <p:spPr>
          <a:xfrm>
            <a:off x="881233" y="5267384"/>
            <a:ext cx="8262767" cy="1169551"/>
          </a:xfrm>
          <a:prstGeom prst="rect">
            <a:avLst/>
          </a:prstGeom>
          <a:noFill/>
        </p:spPr>
        <p:txBody>
          <a:bodyPr wrap="square" rtlCol="0">
            <a:spAutoFit/>
          </a:bodyPr>
          <a:lstStyle/>
          <a:p>
            <a:r>
              <a:rPr lang="sv-SE" sz="1400" dirty="0"/>
              <a:t>Askersund: Gy 2 boendeort tjejer: 26 % och killar: 27 %</a:t>
            </a:r>
          </a:p>
          <a:p>
            <a:r>
              <a:rPr lang="sv-SE" sz="1400" dirty="0"/>
              <a:t>Hallsberg: Gy boendeort tjejer: 43 % och killar: 36 %</a:t>
            </a:r>
          </a:p>
          <a:p>
            <a:r>
              <a:rPr lang="sv-SE" sz="1400" dirty="0">
                <a:solidFill>
                  <a:srgbClr val="FF0000"/>
                </a:solidFill>
              </a:rPr>
              <a:t>Kumla: Gy 2 boendeort tjejer: 35 % och killar: 40 %</a:t>
            </a:r>
          </a:p>
          <a:p>
            <a:r>
              <a:rPr lang="sv-SE" sz="1400" dirty="0"/>
              <a:t>Laxå: Åk 7 totalt: 37 % Åk 9 totalt: 56 % Gy 2 boendeort totalt: 34 %</a:t>
            </a:r>
          </a:p>
          <a:p>
            <a:r>
              <a:rPr lang="sv-SE" sz="1400" dirty="0"/>
              <a:t>Lekeberg: Gy boendeort totalt: 37 %</a:t>
            </a:r>
          </a:p>
        </p:txBody>
      </p:sp>
    </p:spTree>
    <p:extLst>
      <p:ext uri="{BB962C8B-B14F-4D97-AF65-F5344CB8AC3E}">
        <p14:creationId xmlns:p14="http://schemas.microsoft.com/office/powerpoint/2010/main" val="3434001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a:graphicFrameLocks/>
          </p:cNvGraphicFramePr>
          <p:nvPr>
            <p:extLst/>
          </p:nvPr>
        </p:nvGraphicFramePr>
        <p:xfrm>
          <a:off x="939452" y="112734"/>
          <a:ext cx="8029184" cy="5937336"/>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768096" y="6427163"/>
            <a:ext cx="4062138" cy="338554"/>
          </a:xfrm>
          <a:prstGeom prst="rect">
            <a:avLst/>
          </a:prstGeom>
        </p:spPr>
        <p:txBody>
          <a:bodyPr wrap="none">
            <a:spAutoFit/>
          </a:bodyPr>
          <a:lstStyle/>
          <a:p>
            <a:r>
              <a:rPr lang="sv-SE" sz="1600" b="1" dirty="0"/>
              <a:t>(Region Örebro län, 2017 – Egen bearbetning)</a:t>
            </a:r>
            <a:endParaRPr lang="sv-SE" sz="1600" dirty="0"/>
          </a:p>
        </p:txBody>
      </p:sp>
    </p:spTree>
    <p:extLst>
      <p:ext uri="{BB962C8B-B14F-4D97-AF65-F5344CB8AC3E}">
        <p14:creationId xmlns:p14="http://schemas.microsoft.com/office/powerpoint/2010/main" val="2342883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a:graphicFrameLocks/>
          </p:cNvGraphicFramePr>
          <p:nvPr>
            <p:extLst/>
          </p:nvPr>
        </p:nvGraphicFramePr>
        <p:xfrm>
          <a:off x="751562" y="325677"/>
          <a:ext cx="8204547" cy="5511452"/>
        </p:xfrm>
        <a:graphic>
          <a:graphicData uri="http://schemas.openxmlformats.org/drawingml/2006/chart">
            <c:chart xmlns:c="http://schemas.openxmlformats.org/drawingml/2006/chart" xmlns:r="http://schemas.openxmlformats.org/officeDocument/2006/relationships" r:id="rId3"/>
          </a:graphicData>
        </a:graphic>
      </p:graphicFrame>
      <p:sp>
        <p:nvSpPr>
          <p:cNvPr id="9" name="Rektangel 8"/>
          <p:cNvSpPr/>
          <p:nvPr/>
        </p:nvSpPr>
        <p:spPr>
          <a:xfrm>
            <a:off x="768096" y="6427163"/>
            <a:ext cx="4062138" cy="338554"/>
          </a:xfrm>
          <a:prstGeom prst="rect">
            <a:avLst/>
          </a:prstGeom>
        </p:spPr>
        <p:txBody>
          <a:bodyPr wrap="none">
            <a:spAutoFit/>
          </a:bodyPr>
          <a:lstStyle/>
          <a:p>
            <a:r>
              <a:rPr lang="sv-SE" sz="1600" b="1" dirty="0"/>
              <a:t>(Region Örebro län, 2017 – Egen bearbetning)</a:t>
            </a:r>
            <a:endParaRPr lang="sv-SE" sz="1600" dirty="0"/>
          </a:p>
        </p:txBody>
      </p:sp>
    </p:spTree>
    <p:extLst>
      <p:ext uri="{BB962C8B-B14F-4D97-AF65-F5344CB8AC3E}">
        <p14:creationId xmlns:p14="http://schemas.microsoft.com/office/powerpoint/2010/main" val="3266601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a:graphicFrameLocks/>
          </p:cNvGraphicFramePr>
          <p:nvPr>
            <p:extLst/>
          </p:nvPr>
        </p:nvGraphicFramePr>
        <p:xfrm>
          <a:off x="751563" y="300625"/>
          <a:ext cx="8192021" cy="5486400"/>
        </p:xfrm>
        <a:graphic>
          <a:graphicData uri="http://schemas.openxmlformats.org/drawingml/2006/chart">
            <c:chart xmlns:c="http://schemas.openxmlformats.org/drawingml/2006/chart" xmlns:r="http://schemas.openxmlformats.org/officeDocument/2006/relationships" r:id="rId3"/>
          </a:graphicData>
        </a:graphic>
      </p:graphicFrame>
      <p:sp>
        <p:nvSpPr>
          <p:cNvPr id="5" name="Rektangel 4"/>
          <p:cNvSpPr/>
          <p:nvPr/>
        </p:nvSpPr>
        <p:spPr>
          <a:xfrm>
            <a:off x="768096" y="6427163"/>
            <a:ext cx="4062138" cy="338554"/>
          </a:xfrm>
          <a:prstGeom prst="rect">
            <a:avLst/>
          </a:prstGeom>
        </p:spPr>
        <p:txBody>
          <a:bodyPr wrap="none">
            <a:spAutoFit/>
          </a:bodyPr>
          <a:lstStyle/>
          <a:p>
            <a:r>
              <a:rPr lang="sv-SE" sz="1600" b="1" dirty="0"/>
              <a:t>(Region Örebro län, 2017 – Egen bearbetning)</a:t>
            </a:r>
            <a:endParaRPr lang="sv-SE" sz="1600" dirty="0"/>
          </a:p>
        </p:txBody>
      </p:sp>
    </p:spTree>
    <p:extLst>
      <p:ext uri="{BB962C8B-B14F-4D97-AF65-F5344CB8AC3E}">
        <p14:creationId xmlns:p14="http://schemas.microsoft.com/office/powerpoint/2010/main" val="562769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a:graphicFrameLocks/>
          </p:cNvGraphicFramePr>
          <p:nvPr>
            <p:extLst/>
          </p:nvPr>
        </p:nvGraphicFramePr>
        <p:xfrm>
          <a:off x="728662" y="304800"/>
          <a:ext cx="7913687" cy="5596129"/>
        </p:xfrm>
        <a:graphic>
          <a:graphicData uri="http://schemas.openxmlformats.org/drawingml/2006/chart">
            <c:chart xmlns:c="http://schemas.openxmlformats.org/drawingml/2006/chart" xmlns:r="http://schemas.openxmlformats.org/officeDocument/2006/relationships" r:id="rId3"/>
          </a:graphicData>
        </a:graphic>
      </p:graphicFrame>
      <p:sp>
        <p:nvSpPr>
          <p:cNvPr id="5" name="Rektangel 4"/>
          <p:cNvSpPr/>
          <p:nvPr/>
        </p:nvSpPr>
        <p:spPr>
          <a:xfrm>
            <a:off x="768096" y="6427163"/>
            <a:ext cx="4062138" cy="338554"/>
          </a:xfrm>
          <a:prstGeom prst="rect">
            <a:avLst/>
          </a:prstGeom>
        </p:spPr>
        <p:txBody>
          <a:bodyPr wrap="none">
            <a:spAutoFit/>
          </a:bodyPr>
          <a:lstStyle/>
          <a:p>
            <a:r>
              <a:rPr lang="sv-SE" sz="1600" b="1" dirty="0"/>
              <a:t>(Region Örebro län, 2017 – Egen bearbetning)</a:t>
            </a:r>
            <a:endParaRPr lang="sv-SE" sz="1600" dirty="0"/>
          </a:p>
        </p:txBody>
      </p:sp>
    </p:spTree>
    <p:extLst>
      <p:ext uri="{BB962C8B-B14F-4D97-AF65-F5344CB8AC3E}">
        <p14:creationId xmlns:p14="http://schemas.microsoft.com/office/powerpoint/2010/main" val="2131695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a:graphicFrameLocks/>
          </p:cNvGraphicFramePr>
          <p:nvPr>
            <p:extLst/>
          </p:nvPr>
        </p:nvGraphicFramePr>
        <p:xfrm>
          <a:off x="816864" y="353568"/>
          <a:ext cx="7825485" cy="5693663"/>
        </p:xfrm>
        <a:graphic>
          <a:graphicData uri="http://schemas.openxmlformats.org/drawingml/2006/chart">
            <c:chart xmlns:c="http://schemas.openxmlformats.org/drawingml/2006/chart" xmlns:r="http://schemas.openxmlformats.org/officeDocument/2006/relationships" r:id="rId3"/>
          </a:graphicData>
        </a:graphic>
      </p:graphicFrame>
      <p:sp>
        <p:nvSpPr>
          <p:cNvPr id="5" name="Rektangel 4"/>
          <p:cNvSpPr/>
          <p:nvPr/>
        </p:nvSpPr>
        <p:spPr>
          <a:xfrm>
            <a:off x="768096" y="6427163"/>
            <a:ext cx="4062138" cy="338554"/>
          </a:xfrm>
          <a:prstGeom prst="rect">
            <a:avLst/>
          </a:prstGeom>
        </p:spPr>
        <p:txBody>
          <a:bodyPr wrap="none">
            <a:spAutoFit/>
          </a:bodyPr>
          <a:lstStyle/>
          <a:p>
            <a:r>
              <a:rPr lang="sv-SE" sz="1600" b="1" dirty="0"/>
              <a:t>(Region Örebro län, 2017 – Egen bearbetning)</a:t>
            </a:r>
            <a:endParaRPr lang="sv-SE" sz="1600" dirty="0"/>
          </a:p>
        </p:txBody>
      </p:sp>
    </p:spTree>
    <p:extLst>
      <p:ext uri="{BB962C8B-B14F-4D97-AF65-F5344CB8AC3E}">
        <p14:creationId xmlns:p14="http://schemas.microsoft.com/office/powerpoint/2010/main" val="1131653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a:graphicFrameLocks/>
          </p:cNvGraphicFramePr>
          <p:nvPr>
            <p:extLst/>
          </p:nvPr>
        </p:nvGraphicFramePr>
        <p:xfrm>
          <a:off x="789140" y="338203"/>
          <a:ext cx="8242126" cy="5686816"/>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768096" y="6427163"/>
            <a:ext cx="4062138" cy="338554"/>
          </a:xfrm>
          <a:prstGeom prst="rect">
            <a:avLst/>
          </a:prstGeom>
        </p:spPr>
        <p:txBody>
          <a:bodyPr wrap="none">
            <a:spAutoFit/>
          </a:bodyPr>
          <a:lstStyle/>
          <a:p>
            <a:r>
              <a:rPr lang="sv-SE" sz="1600" b="1" dirty="0"/>
              <a:t>(Region Örebro län, 2017 – Egen bearbetning)</a:t>
            </a:r>
            <a:endParaRPr lang="sv-SE" sz="1600" dirty="0"/>
          </a:p>
        </p:txBody>
      </p:sp>
    </p:spTree>
    <p:extLst>
      <p:ext uri="{BB962C8B-B14F-4D97-AF65-F5344CB8AC3E}">
        <p14:creationId xmlns:p14="http://schemas.microsoft.com/office/powerpoint/2010/main" val="223551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Rektangel 8"/>
          <p:cNvSpPr>
            <a:spLocks noChangeAspect="1"/>
          </p:cNvSpPr>
          <p:nvPr/>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714317" y="210158"/>
            <a:ext cx="3857683" cy="820620"/>
          </a:xfrm>
        </p:spPr>
        <p:txBody>
          <a:bodyPr>
            <a:noAutofit/>
          </a:bodyPr>
          <a:lstStyle/>
          <a:p>
            <a:r>
              <a:rPr lang="sv-SE" sz="3200" dirty="0">
                <a:latin typeface="Arial" panose="020B0604020202020204" pitchFamily="34" charset="0"/>
                <a:cs typeface="Arial" panose="020B0604020202020204" pitchFamily="34" charset="0"/>
              </a:rPr>
              <a:t>STRATEGI 2025</a:t>
            </a:r>
          </a:p>
        </p:txBody>
      </p:sp>
      <p:pic>
        <p:nvPicPr>
          <p:cNvPr id="6" name="Bildobjekt 5"/>
          <p:cNvPicPr>
            <a:picLocks noChangeAspect="1"/>
          </p:cNvPicPr>
          <p:nvPr/>
        </p:nvPicPr>
        <p:blipFill>
          <a:blip r:embed="rId3"/>
          <a:stretch>
            <a:fillRect/>
          </a:stretch>
        </p:blipFill>
        <p:spPr>
          <a:xfrm>
            <a:off x="859316" y="1417638"/>
            <a:ext cx="8053330" cy="5440362"/>
          </a:xfrm>
          <a:prstGeom prst="rect">
            <a:avLst/>
          </a:prstGeom>
        </p:spPr>
      </p:pic>
    </p:spTree>
    <p:extLst>
      <p:ext uri="{BB962C8B-B14F-4D97-AF65-F5344CB8AC3E}">
        <p14:creationId xmlns:p14="http://schemas.microsoft.com/office/powerpoint/2010/main" val="31328646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a:graphicFrameLocks/>
          </p:cNvGraphicFramePr>
          <p:nvPr>
            <p:extLst/>
          </p:nvPr>
        </p:nvGraphicFramePr>
        <p:xfrm>
          <a:off x="826719" y="275573"/>
          <a:ext cx="8066760" cy="5661764"/>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p:cNvSpPr/>
          <p:nvPr/>
        </p:nvSpPr>
        <p:spPr>
          <a:xfrm>
            <a:off x="768096" y="6427163"/>
            <a:ext cx="4062138" cy="338554"/>
          </a:xfrm>
          <a:prstGeom prst="rect">
            <a:avLst/>
          </a:prstGeom>
        </p:spPr>
        <p:txBody>
          <a:bodyPr wrap="none">
            <a:spAutoFit/>
          </a:bodyPr>
          <a:lstStyle/>
          <a:p>
            <a:r>
              <a:rPr lang="sv-SE" sz="1600" b="1" dirty="0"/>
              <a:t>(Region Örebro län, 2017 – Egen bearbetning)</a:t>
            </a:r>
            <a:endParaRPr lang="sv-SE" sz="1600" dirty="0"/>
          </a:p>
        </p:txBody>
      </p:sp>
    </p:spTree>
    <p:extLst>
      <p:ext uri="{BB962C8B-B14F-4D97-AF65-F5344CB8AC3E}">
        <p14:creationId xmlns:p14="http://schemas.microsoft.com/office/powerpoint/2010/main" val="3136698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04800" y="53975"/>
            <a:ext cx="8839200" cy="1143000"/>
          </a:xfrm>
        </p:spPr>
        <p:txBody>
          <a:bodyPr>
            <a:normAutofit/>
          </a:bodyPr>
          <a:lstStyle/>
          <a:p>
            <a:r>
              <a:rPr lang="sv-SE" sz="3200" dirty="0">
                <a:latin typeface="Arial" panose="020B0604020202020204" pitchFamily="34" charset="0"/>
                <a:cs typeface="Arial" panose="020B0604020202020204" pitchFamily="34" charset="0"/>
              </a:rPr>
              <a:t>ÖVERVIKT/FETMA</a:t>
            </a:r>
            <a:endParaRPr lang="sv-SE" dirty="0">
              <a:latin typeface="Arial" panose="020B0604020202020204" pitchFamily="34" charset="0"/>
              <a:cs typeface="Arial" panose="020B0604020202020204" pitchFamily="34" charset="0"/>
            </a:endParaRPr>
          </a:p>
        </p:txBody>
      </p:sp>
      <p:sp>
        <p:nvSpPr>
          <p:cNvPr id="10" name="Rektangel 9"/>
          <p:cNvSpPr/>
          <p:nvPr/>
        </p:nvSpPr>
        <p:spPr>
          <a:xfrm>
            <a:off x="768096" y="6427163"/>
            <a:ext cx="1717137" cy="338554"/>
          </a:xfrm>
          <a:prstGeom prst="rect">
            <a:avLst/>
          </a:prstGeom>
        </p:spPr>
        <p:txBody>
          <a:bodyPr wrap="none">
            <a:spAutoFit/>
          </a:bodyPr>
          <a:lstStyle/>
          <a:p>
            <a:r>
              <a:rPr lang="sv-SE" sz="1600" b="1" dirty="0"/>
              <a:t>(ELSA, 2017-2018)</a:t>
            </a:r>
            <a:endParaRPr lang="sv-SE" sz="1600" dirty="0"/>
          </a:p>
        </p:txBody>
      </p:sp>
      <p:graphicFrame>
        <p:nvGraphicFramePr>
          <p:cNvPr id="5" name="Diagram 4">
            <a:extLst>
              <a:ext uri="{FF2B5EF4-FFF2-40B4-BE49-F238E27FC236}">
                <a16:creationId xmlns:a16="http://schemas.microsoft.com/office/drawing/2014/main" id="{1BACA2E1-5DB0-4929-AA15-FD7FDE0C767F}"/>
              </a:ext>
            </a:extLst>
          </p:cNvPr>
          <p:cNvGraphicFramePr>
            <a:graphicFrameLocks/>
          </p:cNvGraphicFramePr>
          <p:nvPr>
            <p:extLst>
              <p:ext uri="{D42A27DB-BD31-4B8C-83A1-F6EECF244321}">
                <p14:modId xmlns:p14="http://schemas.microsoft.com/office/powerpoint/2010/main" val="2821358578"/>
              </p:ext>
            </p:extLst>
          </p:nvPr>
        </p:nvGraphicFramePr>
        <p:xfrm>
          <a:off x="1505415" y="1232210"/>
          <a:ext cx="6456556" cy="43935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1847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685800" y="1562101"/>
            <a:ext cx="4600184" cy="1422399"/>
          </a:xfrm>
        </p:spPr>
        <p:txBody>
          <a:bodyPr>
            <a:normAutofit fontScale="90000"/>
          </a:bodyPr>
          <a:lstStyle/>
          <a:p>
            <a:r>
              <a:rPr lang="sv-SE" sz="3600" dirty="0">
                <a:solidFill>
                  <a:schemeClr val="bg1"/>
                </a:solidFill>
                <a:latin typeface="Arial" panose="020B0604020202020204" pitchFamily="34" charset="0"/>
                <a:cs typeface="Arial" panose="020B0604020202020204" pitchFamily="34" charset="0"/>
              </a:rPr>
              <a:t>HÄLSA OCH LEVNADSVANOR</a:t>
            </a:r>
            <a:br>
              <a:rPr lang="sv-SE" sz="3600" dirty="0">
                <a:solidFill>
                  <a:schemeClr val="bg1"/>
                </a:solidFill>
                <a:latin typeface="Arial" panose="020B0604020202020204" pitchFamily="34" charset="0"/>
                <a:cs typeface="Arial" panose="020B0604020202020204" pitchFamily="34" charset="0"/>
              </a:rPr>
            </a:br>
            <a:r>
              <a:rPr lang="sv-SE" sz="3600" dirty="0">
                <a:solidFill>
                  <a:schemeClr val="bg1"/>
                </a:solidFill>
                <a:latin typeface="Arial" panose="020B0604020202020204" pitchFamily="34" charset="0"/>
                <a:cs typeface="Arial" panose="020B0604020202020204" pitchFamily="34" charset="0"/>
              </a:rPr>
              <a:t>30-69 ÅR</a:t>
            </a:r>
            <a:br>
              <a:rPr lang="sv-SE" dirty="0">
                <a:solidFill>
                  <a:schemeClr val="bg1"/>
                </a:solidFill>
              </a:rPr>
            </a:br>
            <a:endParaRPr lang="sv-SE" dirty="0">
              <a:solidFill>
                <a:schemeClr val="bg1"/>
              </a:solidFill>
            </a:endParaRPr>
          </a:p>
        </p:txBody>
      </p:sp>
    </p:spTree>
    <p:extLst>
      <p:ext uri="{BB962C8B-B14F-4D97-AF65-F5344CB8AC3E}">
        <p14:creationId xmlns:p14="http://schemas.microsoft.com/office/powerpoint/2010/main" val="2272223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111DD-587F-45B4-810E-FE62118E2AA3}"/>
              </a:ext>
            </a:extLst>
          </p:cNvPr>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ALLMÄN HÄLSA</a:t>
            </a:r>
          </a:p>
        </p:txBody>
      </p:sp>
      <p:graphicFrame>
        <p:nvGraphicFramePr>
          <p:cNvPr id="5" name="Tabell 4">
            <a:extLst>
              <a:ext uri="{FF2B5EF4-FFF2-40B4-BE49-F238E27FC236}">
                <a16:creationId xmlns:a16="http://schemas.microsoft.com/office/drawing/2014/main" id="{3B5F74A7-1324-43D6-908A-C3A8B622A85B}"/>
              </a:ext>
            </a:extLst>
          </p:cNvPr>
          <p:cNvGraphicFramePr>
            <a:graphicFrameLocks noGrp="1"/>
          </p:cNvGraphicFramePr>
          <p:nvPr>
            <p:extLst>
              <p:ext uri="{D42A27DB-BD31-4B8C-83A1-F6EECF244321}">
                <p14:modId xmlns:p14="http://schemas.microsoft.com/office/powerpoint/2010/main" val="431399926"/>
              </p:ext>
            </p:extLst>
          </p:nvPr>
        </p:nvGraphicFramePr>
        <p:xfrm>
          <a:off x="2079465" y="4967409"/>
          <a:ext cx="5212079" cy="1112520"/>
        </p:xfrm>
        <a:graphic>
          <a:graphicData uri="http://schemas.openxmlformats.org/drawingml/2006/table">
            <a:tbl>
              <a:tblPr firstRow="1" bandRow="1">
                <a:tableStyleId>{5C22544A-7EE6-4342-B048-85BDC9FD1C3A}</a:tableStyleId>
              </a:tblPr>
              <a:tblGrid>
                <a:gridCol w="1249680">
                  <a:extLst>
                    <a:ext uri="{9D8B030D-6E8A-4147-A177-3AD203B41FA5}">
                      <a16:colId xmlns:a16="http://schemas.microsoft.com/office/drawing/2014/main" val="596928691"/>
                    </a:ext>
                  </a:extLst>
                </a:gridCol>
                <a:gridCol w="1026160">
                  <a:extLst>
                    <a:ext uri="{9D8B030D-6E8A-4147-A177-3AD203B41FA5}">
                      <a16:colId xmlns:a16="http://schemas.microsoft.com/office/drawing/2014/main" val="2293033525"/>
                    </a:ext>
                  </a:extLst>
                </a:gridCol>
                <a:gridCol w="934720">
                  <a:extLst>
                    <a:ext uri="{9D8B030D-6E8A-4147-A177-3AD203B41FA5}">
                      <a16:colId xmlns:a16="http://schemas.microsoft.com/office/drawing/2014/main" val="1278609441"/>
                    </a:ext>
                  </a:extLst>
                </a:gridCol>
                <a:gridCol w="1046480">
                  <a:extLst>
                    <a:ext uri="{9D8B030D-6E8A-4147-A177-3AD203B41FA5}">
                      <a16:colId xmlns:a16="http://schemas.microsoft.com/office/drawing/2014/main" val="680710949"/>
                    </a:ext>
                  </a:extLst>
                </a:gridCol>
                <a:gridCol w="955039">
                  <a:extLst>
                    <a:ext uri="{9D8B030D-6E8A-4147-A177-3AD203B41FA5}">
                      <a16:colId xmlns:a16="http://schemas.microsoft.com/office/drawing/2014/main" val="1049907826"/>
                    </a:ext>
                  </a:extLst>
                </a:gridCol>
              </a:tblGrid>
              <a:tr h="370840">
                <a:tc>
                  <a:txBody>
                    <a:bodyPr/>
                    <a:lstStyle/>
                    <a:p>
                      <a:r>
                        <a:rPr lang="sv-SE" dirty="0"/>
                        <a:t>Kumla</a:t>
                      </a:r>
                    </a:p>
                  </a:txBody>
                  <a:tcPr/>
                </a:tc>
                <a:tc>
                  <a:txBody>
                    <a:bodyPr/>
                    <a:lstStyle/>
                    <a:p>
                      <a:r>
                        <a:rPr lang="sv-SE"/>
                        <a:t>2004</a:t>
                      </a:r>
                    </a:p>
                  </a:txBody>
                  <a:tcPr/>
                </a:tc>
                <a:tc>
                  <a:txBody>
                    <a:bodyPr/>
                    <a:lstStyle/>
                    <a:p>
                      <a:r>
                        <a:rPr lang="sv-SE"/>
                        <a:t>2008</a:t>
                      </a:r>
                    </a:p>
                  </a:txBody>
                  <a:tcPr/>
                </a:tc>
                <a:tc>
                  <a:txBody>
                    <a:bodyPr/>
                    <a:lstStyle/>
                    <a:p>
                      <a:r>
                        <a:rPr lang="sv-SE"/>
                        <a:t>2012</a:t>
                      </a:r>
                    </a:p>
                  </a:txBody>
                  <a:tcPr/>
                </a:tc>
                <a:tc>
                  <a:txBody>
                    <a:bodyPr/>
                    <a:lstStyle/>
                    <a:p>
                      <a:r>
                        <a:rPr lang="sv-SE"/>
                        <a:t>2017</a:t>
                      </a:r>
                    </a:p>
                  </a:txBody>
                  <a:tcPr/>
                </a:tc>
                <a:extLst>
                  <a:ext uri="{0D108BD9-81ED-4DB2-BD59-A6C34878D82A}">
                    <a16:rowId xmlns:a16="http://schemas.microsoft.com/office/drawing/2014/main" val="3274207274"/>
                  </a:ext>
                </a:extLst>
              </a:tr>
              <a:tr h="370840">
                <a:tc>
                  <a:txBody>
                    <a:bodyPr/>
                    <a:lstStyle/>
                    <a:p>
                      <a:r>
                        <a:rPr lang="sv-SE"/>
                        <a:t>Kvinnor</a:t>
                      </a:r>
                    </a:p>
                  </a:txBody>
                  <a:tcPr/>
                </a:tc>
                <a:tc>
                  <a:txBody>
                    <a:bodyPr/>
                    <a:lstStyle/>
                    <a:p>
                      <a:r>
                        <a:rPr lang="sv-SE" dirty="0"/>
                        <a:t>69%</a:t>
                      </a:r>
                    </a:p>
                  </a:txBody>
                  <a:tcPr/>
                </a:tc>
                <a:tc>
                  <a:txBody>
                    <a:bodyPr/>
                    <a:lstStyle/>
                    <a:p>
                      <a:r>
                        <a:rPr lang="sv-SE" dirty="0"/>
                        <a:t>71%</a:t>
                      </a:r>
                    </a:p>
                  </a:txBody>
                  <a:tcPr/>
                </a:tc>
                <a:tc>
                  <a:txBody>
                    <a:bodyPr/>
                    <a:lstStyle/>
                    <a:p>
                      <a:r>
                        <a:rPr lang="sv-SE" dirty="0"/>
                        <a:t>65%</a:t>
                      </a:r>
                    </a:p>
                  </a:txBody>
                  <a:tcPr/>
                </a:tc>
                <a:tc>
                  <a:txBody>
                    <a:bodyPr/>
                    <a:lstStyle/>
                    <a:p>
                      <a:r>
                        <a:rPr lang="sv-SE" dirty="0"/>
                        <a:t>62%</a:t>
                      </a:r>
                    </a:p>
                  </a:txBody>
                  <a:tcPr/>
                </a:tc>
                <a:extLst>
                  <a:ext uri="{0D108BD9-81ED-4DB2-BD59-A6C34878D82A}">
                    <a16:rowId xmlns:a16="http://schemas.microsoft.com/office/drawing/2014/main" val="2489899408"/>
                  </a:ext>
                </a:extLst>
              </a:tr>
              <a:tr h="370840">
                <a:tc>
                  <a:txBody>
                    <a:bodyPr/>
                    <a:lstStyle/>
                    <a:p>
                      <a:r>
                        <a:rPr lang="sv-SE"/>
                        <a:t>Män</a:t>
                      </a:r>
                    </a:p>
                  </a:txBody>
                  <a:tcPr/>
                </a:tc>
                <a:tc>
                  <a:txBody>
                    <a:bodyPr/>
                    <a:lstStyle/>
                    <a:p>
                      <a:r>
                        <a:rPr lang="sv-SE" dirty="0"/>
                        <a:t>73%</a:t>
                      </a:r>
                    </a:p>
                  </a:txBody>
                  <a:tcPr/>
                </a:tc>
                <a:tc>
                  <a:txBody>
                    <a:bodyPr/>
                    <a:lstStyle/>
                    <a:p>
                      <a:r>
                        <a:rPr lang="sv-SE" dirty="0"/>
                        <a:t>76%</a:t>
                      </a:r>
                    </a:p>
                  </a:txBody>
                  <a:tcPr/>
                </a:tc>
                <a:tc>
                  <a:txBody>
                    <a:bodyPr/>
                    <a:lstStyle/>
                    <a:p>
                      <a:r>
                        <a:rPr lang="sv-SE" dirty="0"/>
                        <a:t>74%</a:t>
                      </a:r>
                    </a:p>
                  </a:txBody>
                  <a:tcPr/>
                </a:tc>
                <a:tc>
                  <a:txBody>
                    <a:bodyPr/>
                    <a:lstStyle/>
                    <a:p>
                      <a:r>
                        <a:rPr lang="sv-SE" dirty="0"/>
                        <a:t>78%</a:t>
                      </a:r>
                    </a:p>
                  </a:txBody>
                  <a:tcPr/>
                </a:tc>
                <a:extLst>
                  <a:ext uri="{0D108BD9-81ED-4DB2-BD59-A6C34878D82A}">
                    <a16:rowId xmlns:a16="http://schemas.microsoft.com/office/drawing/2014/main" val="489184621"/>
                  </a:ext>
                </a:extLst>
              </a:tr>
            </a:tbl>
          </a:graphicData>
        </a:graphic>
      </p:graphicFrame>
      <p:sp>
        <p:nvSpPr>
          <p:cNvPr id="6" name="textruta 5">
            <a:extLst>
              <a:ext uri="{FF2B5EF4-FFF2-40B4-BE49-F238E27FC236}">
                <a16:creationId xmlns:a16="http://schemas.microsoft.com/office/drawing/2014/main" id="{5B0C4E3E-9192-48E8-973C-D30A555C4276}"/>
              </a:ext>
            </a:extLst>
          </p:cNvPr>
          <p:cNvSpPr txBox="1"/>
          <p:nvPr/>
        </p:nvSpPr>
        <p:spPr>
          <a:xfrm>
            <a:off x="1055480" y="6414085"/>
            <a:ext cx="2489257" cy="338554"/>
          </a:xfrm>
          <a:prstGeom prst="rect">
            <a:avLst/>
          </a:prstGeom>
          <a:noFill/>
        </p:spPr>
        <p:txBody>
          <a:bodyPr wrap="square" rtlCol="0">
            <a:spAutoFit/>
          </a:bodyPr>
          <a:lstStyle/>
          <a:p>
            <a:r>
              <a:rPr lang="sv-SE" sz="1600" b="1"/>
              <a:t>(Region Örebro län, 2018)</a:t>
            </a:r>
          </a:p>
        </p:txBody>
      </p:sp>
      <p:graphicFrame>
        <p:nvGraphicFramePr>
          <p:cNvPr id="8" name="Platshållare för innehåll 7">
            <a:extLst>
              <a:ext uri="{FF2B5EF4-FFF2-40B4-BE49-F238E27FC236}">
                <a16:creationId xmlns:a16="http://schemas.microsoft.com/office/drawing/2014/main" id="{097FC2AD-618C-4741-8B04-A5F32B49D561}"/>
              </a:ext>
            </a:extLst>
          </p:cNvPr>
          <p:cNvGraphicFramePr>
            <a:graphicFrameLocks noGrp="1"/>
          </p:cNvGraphicFramePr>
          <p:nvPr>
            <p:ph idx="1"/>
            <p:extLst>
              <p:ext uri="{D42A27DB-BD31-4B8C-83A1-F6EECF244321}">
                <p14:modId xmlns:p14="http://schemas.microsoft.com/office/powerpoint/2010/main" val="391428028"/>
              </p:ext>
            </p:extLst>
          </p:nvPr>
        </p:nvGraphicFramePr>
        <p:xfrm>
          <a:off x="1520846" y="1385321"/>
          <a:ext cx="6562881" cy="32479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090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111DD-587F-45B4-810E-FE62118E2AA3}"/>
              </a:ext>
            </a:extLst>
          </p:cNvPr>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ÖVERVIKT/FETMA</a:t>
            </a:r>
          </a:p>
        </p:txBody>
      </p:sp>
      <p:graphicFrame>
        <p:nvGraphicFramePr>
          <p:cNvPr id="6" name="Tabell 5">
            <a:extLst>
              <a:ext uri="{FF2B5EF4-FFF2-40B4-BE49-F238E27FC236}">
                <a16:creationId xmlns:a16="http://schemas.microsoft.com/office/drawing/2014/main" id="{18C26EE0-BFFC-48FB-9C7B-60959E7BF57A}"/>
              </a:ext>
            </a:extLst>
          </p:cNvPr>
          <p:cNvGraphicFramePr>
            <a:graphicFrameLocks noGrp="1"/>
          </p:cNvGraphicFramePr>
          <p:nvPr>
            <p:extLst>
              <p:ext uri="{D42A27DB-BD31-4B8C-83A1-F6EECF244321}">
                <p14:modId xmlns:p14="http://schemas.microsoft.com/office/powerpoint/2010/main" val="2657440250"/>
              </p:ext>
            </p:extLst>
          </p:nvPr>
        </p:nvGraphicFramePr>
        <p:xfrm>
          <a:off x="2163910" y="4783137"/>
          <a:ext cx="5043190" cy="1126977"/>
        </p:xfrm>
        <a:graphic>
          <a:graphicData uri="http://schemas.openxmlformats.org/drawingml/2006/table">
            <a:tbl>
              <a:tblPr firstRow="1" bandRow="1">
                <a:tableStyleId>{5C22544A-7EE6-4342-B048-85BDC9FD1C3A}</a:tableStyleId>
              </a:tblPr>
              <a:tblGrid>
                <a:gridCol w="1192751">
                  <a:extLst>
                    <a:ext uri="{9D8B030D-6E8A-4147-A177-3AD203B41FA5}">
                      <a16:colId xmlns:a16="http://schemas.microsoft.com/office/drawing/2014/main" val="596928691"/>
                    </a:ext>
                  </a:extLst>
                </a:gridCol>
                <a:gridCol w="1049409">
                  <a:extLst>
                    <a:ext uri="{9D8B030D-6E8A-4147-A177-3AD203B41FA5}">
                      <a16:colId xmlns:a16="http://schemas.microsoft.com/office/drawing/2014/main" val="2293033525"/>
                    </a:ext>
                  </a:extLst>
                </a:gridCol>
                <a:gridCol w="812195">
                  <a:extLst>
                    <a:ext uri="{9D8B030D-6E8A-4147-A177-3AD203B41FA5}">
                      <a16:colId xmlns:a16="http://schemas.microsoft.com/office/drawing/2014/main" val="1278609441"/>
                    </a:ext>
                  </a:extLst>
                </a:gridCol>
                <a:gridCol w="930339">
                  <a:extLst>
                    <a:ext uri="{9D8B030D-6E8A-4147-A177-3AD203B41FA5}">
                      <a16:colId xmlns:a16="http://schemas.microsoft.com/office/drawing/2014/main" val="680710949"/>
                    </a:ext>
                  </a:extLst>
                </a:gridCol>
                <a:gridCol w="1058496">
                  <a:extLst>
                    <a:ext uri="{9D8B030D-6E8A-4147-A177-3AD203B41FA5}">
                      <a16:colId xmlns:a16="http://schemas.microsoft.com/office/drawing/2014/main" val="1049907826"/>
                    </a:ext>
                  </a:extLst>
                </a:gridCol>
              </a:tblGrid>
              <a:tr h="385297">
                <a:tc>
                  <a:txBody>
                    <a:bodyPr/>
                    <a:lstStyle/>
                    <a:p>
                      <a:r>
                        <a:rPr lang="sv-SE" dirty="0"/>
                        <a:t>Kumla</a:t>
                      </a:r>
                    </a:p>
                  </a:txBody>
                  <a:tcPr/>
                </a:tc>
                <a:tc>
                  <a:txBody>
                    <a:bodyPr/>
                    <a:lstStyle/>
                    <a:p>
                      <a:r>
                        <a:rPr lang="sv-SE"/>
                        <a:t>2004</a:t>
                      </a:r>
                    </a:p>
                  </a:txBody>
                  <a:tcPr/>
                </a:tc>
                <a:tc>
                  <a:txBody>
                    <a:bodyPr/>
                    <a:lstStyle/>
                    <a:p>
                      <a:r>
                        <a:rPr lang="sv-SE"/>
                        <a:t>2008</a:t>
                      </a:r>
                    </a:p>
                  </a:txBody>
                  <a:tcPr/>
                </a:tc>
                <a:tc>
                  <a:txBody>
                    <a:bodyPr/>
                    <a:lstStyle/>
                    <a:p>
                      <a:r>
                        <a:rPr lang="sv-SE" dirty="0"/>
                        <a:t>2012</a:t>
                      </a:r>
                    </a:p>
                  </a:txBody>
                  <a:tcPr/>
                </a:tc>
                <a:tc>
                  <a:txBody>
                    <a:bodyPr/>
                    <a:lstStyle/>
                    <a:p>
                      <a:r>
                        <a:rPr lang="sv-SE"/>
                        <a:t>2017</a:t>
                      </a:r>
                    </a:p>
                  </a:txBody>
                  <a:tcPr/>
                </a:tc>
                <a:extLst>
                  <a:ext uri="{0D108BD9-81ED-4DB2-BD59-A6C34878D82A}">
                    <a16:rowId xmlns:a16="http://schemas.microsoft.com/office/drawing/2014/main" val="3274207274"/>
                  </a:ext>
                </a:extLst>
              </a:tr>
              <a:tr h="370840">
                <a:tc>
                  <a:txBody>
                    <a:bodyPr/>
                    <a:lstStyle/>
                    <a:p>
                      <a:r>
                        <a:rPr lang="sv-SE"/>
                        <a:t>Kvinnor</a:t>
                      </a:r>
                    </a:p>
                  </a:txBody>
                  <a:tcPr/>
                </a:tc>
                <a:tc>
                  <a:txBody>
                    <a:bodyPr/>
                    <a:lstStyle/>
                    <a:p>
                      <a:r>
                        <a:rPr lang="sv-SE" dirty="0"/>
                        <a:t>50%</a:t>
                      </a:r>
                    </a:p>
                  </a:txBody>
                  <a:tcPr/>
                </a:tc>
                <a:tc>
                  <a:txBody>
                    <a:bodyPr/>
                    <a:lstStyle/>
                    <a:p>
                      <a:r>
                        <a:rPr lang="sv-SE" dirty="0"/>
                        <a:t>46%</a:t>
                      </a:r>
                    </a:p>
                  </a:txBody>
                  <a:tcPr/>
                </a:tc>
                <a:tc>
                  <a:txBody>
                    <a:bodyPr/>
                    <a:lstStyle/>
                    <a:p>
                      <a:r>
                        <a:rPr lang="sv-SE" dirty="0"/>
                        <a:t>54%</a:t>
                      </a:r>
                    </a:p>
                  </a:txBody>
                  <a:tcPr/>
                </a:tc>
                <a:tc>
                  <a:txBody>
                    <a:bodyPr/>
                    <a:lstStyle/>
                    <a:p>
                      <a:r>
                        <a:rPr lang="sv-SE" dirty="0"/>
                        <a:t>51%</a:t>
                      </a:r>
                    </a:p>
                  </a:txBody>
                  <a:tcPr/>
                </a:tc>
                <a:extLst>
                  <a:ext uri="{0D108BD9-81ED-4DB2-BD59-A6C34878D82A}">
                    <a16:rowId xmlns:a16="http://schemas.microsoft.com/office/drawing/2014/main" val="2489899408"/>
                  </a:ext>
                </a:extLst>
              </a:tr>
              <a:tr h="370840">
                <a:tc>
                  <a:txBody>
                    <a:bodyPr/>
                    <a:lstStyle/>
                    <a:p>
                      <a:r>
                        <a:rPr lang="sv-SE"/>
                        <a:t>Män</a:t>
                      </a:r>
                    </a:p>
                  </a:txBody>
                  <a:tcPr/>
                </a:tc>
                <a:tc>
                  <a:txBody>
                    <a:bodyPr/>
                    <a:lstStyle/>
                    <a:p>
                      <a:r>
                        <a:rPr lang="sv-SE" dirty="0"/>
                        <a:t>65%</a:t>
                      </a:r>
                    </a:p>
                  </a:txBody>
                  <a:tcPr/>
                </a:tc>
                <a:tc>
                  <a:txBody>
                    <a:bodyPr/>
                    <a:lstStyle/>
                    <a:p>
                      <a:r>
                        <a:rPr lang="sv-SE" dirty="0"/>
                        <a:t>66%</a:t>
                      </a:r>
                    </a:p>
                  </a:txBody>
                  <a:tcPr/>
                </a:tc>
                <a:tc>
                  <a:txBody>
                    <a:bodyPr/>
                    <a:lstStyle/>
                    <a:p>
                      <a:r>
                        <a:rPr lang="sv-SE" dirty="0"/>
                        <a:t>71%</a:t>
                      </a:r>
                    </a:p>
                  </a:txBody>
                  <a:tcPr/>
                </a:tc>
                <a:tc>
                  <a:txBody>
                    <a:bodyPr/>
                    <a:lstStyle/>
                    <a:p>
                      <a:r>
                        <a:rPr lang="sv-SE" dirty="0"/>
                        <a:t>69%</a:t>
                      </a:r>
                    </a:p>
                  </a:txBody>
                  <a:tcPr/>
                </a:tc>
                <a:extLst>
                  <a:ext uri="{0D108BD9-81ED-4DB2-BD59-A6C34878D82A}">
                    <a16:rowId xmlns:a16="http://schemas.microsoft.com/office/drawing/2014/main" val="489184621"/>
                  </a:ext>
                </a:extLst>
              </a:tr>
            </a:tbl>
          </a:graphicData>
        </a:graphic>
      </p:graphicFrame>
      <p:graphicFrame>
        <p:nvGraphicFramePr>
          <p:cNvPr id="7" name="Diagram 6">
            <a:extLst>
              <a:ext uri="{FF2B5EF4-FFF2-40B4-BE49-F238E27FC236}">
                <a16:creationId xmlns:a16="http://schemas.microsoft.com/office/drawing/2014/main" id="{9C3F022D-C4F7-45D3-BD89-3FEA9F650B55}"/>
              </a:ext>
            </a:extLst>
          </p:cNvPr>
          <p:cNvGraphicFramePr>
            <a:graphicFrameLocks/>
          </p:cNvGraphicFramePr>
          <p:nvPr>
            <p:extLst/>
          </p:nvPr>
        </p:nvGraphicFramePr>
        <p:xfrm>
          <a:off x="995471" y="1314121"/>
          <a:ext cx="7380068" cy="331787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ruta 4">
            <a:extLst>
              <a:ext uri="{FF2B5EF4-FFF2-40B4-BE49-F238E27FC236}">
                <a16:creationId xmlns:a16="http://schemas.microsoft.com/office/drawing/2014/main" id="{F4B0D130-71DC-4BBD-A379-A5A1722ED758}"/>
              </a:ext>
            </a:extLst>
          </p:cNvPr>
          <p:cNvSpPr txBox="1"/>
          <p:nvPr/>
        </p:nvSpPr>
        <p:spPr>
          <a:xfrm>
            <a:off x="1055480" y="6414085"/>
            <a:ext cx="2489257" cy="338554"/>
          </a:xfrm>
          <a:prstGeom prst="rect">
            <a:avLst/>
          </a:prstGeom>
          <a:noFill/>
        </p:spPr>
        <p:txBody>
          <a:bodyPr wrap="square" rtlCol="0">
            <a:spAutoFit/>
          </a:bodyPr>
          <a:lstStyle/>
          <a:p>
            <a:r>
              <a:rPr lang="sv-SE" sz="1600" b="1"/>
              <a:t>(Region Örebro län, 2018)</a:t>
            </a:r>
          </a:p>
        </p:txBody>
      </p:sp>
    </p:spTree>
    <p:extLst>
      <p:ext uri="{BB962C8B-B14F-4D97-AF65-F5344CB8AC3E}">
        <p14:creationId xmlns:p14="http://schemas.microsoft.com/office/powerpoint/2010/main" val="1330286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111DD-587F-45B4-810E-FE62118E2AA3}"/>
              </a:ext>
            </a:extLst>
          </p:cNvPr>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FYSISK AKTIVITET</a:t>
            </a:r>
          </a:p>
        </p:txBody>
      </p:sp>
      <p:graphicFrame>
        <p:nvGraphicFramePr>
          <p:cNvPr id="7" name="Tabell 6">
            <a:extLst>
              <a:ext uri="{FF2B5EF4-FFF2-40B4-BE49-F238E27FC236}">
                <a16:creationId xmlns:a16="http://schemas.microsoft.com/office/drawing/2014/main" id="{4CBD1DCB-D0E6-4465-ADF3-6A7F54215156}"/>
              </a:ext>
            </a:extLst>
          </p:cNvPr>
          <p:cNvGraphicFramePr>
            <a:graphicFrameLocks noGrp="1"/>
          </p:cNvGraphicFramePr>
          <p:nvPr>
            <p:extLst/>
          </p:nvPr>
        </p:nvGraphicFramePr>
        <p:xfrm>
          <a:off x="2763009" y="5408030"/>
          <a:ext cx="3844992" cy="927262"/>
        </p:xfrm>
        <a:graphic>
          <a:graphicData uri="http://schemas.openxmlformats.org/drawingml/2006/table">
            <a:tbl>
              <a:tblPr firstRow="1" bandRow="1">
                <a:tableStyleId>{5C22544A-7EE6-4342-B048-85BDC9FD1C3A}</a:tableStyleId>
              </a:tblPr>
              <a:tblGrid>
                <a:gridCol w="1281664">
                  <a:extLst>
                    <a:ext uri="{9D8B030D-6E8A-4147-A177-3AD203B41FA5}">
                      <a16:colId xmlns:a16="http://schemas.microsoft.com/office/drawing/2014/main" val="3546325068"/>
                    </a:ext>
                  </a:extLst>
                </a:gridCol>
                <a:gridCol w="1281664">
                  <a:extLst>
                    <a:ext uri="{9D8B030D-6E8A-4147-A177-3AD203B41FA5}">
                      <a16:colId xmlns:a16="http://schemas.microsoft.com/office/drawing/2014/main" val="3109596134"/>
                    </a:ext>
                  </a:extLst>
                </a:gridCol>
                <a:gridCol w="1281664">
                  <a:extLst>
                    <a:ext uri="{9D8B030D-6E8A-4147-A177-3AD203B41FA5}">
                      <a16:colId xmlns:a16="http://schemas.microsoft.com/office/drawing/2014/main" val="2365795191"/>
                    </a:ext>
                  </a:extLst>
                </a:gridCol>
              </a:tblGrid>
              <a:tr h="317662">
                <a:tc>
                  <a:txBody>
                    <a:bodyPr/>
                    <a:lstStyle/>
                    <a:p>
                      <a:r>
                        <a:rPr lang="sv-SE" sz="1400" dirty="0"/>
                        <a:t>Örebro län</a:t>
                      </a:r>
                    </a:p>
                  </a:txBody>
                  <a:tcPr/>
                </a:tc>
                <a:tc>
                  <a:txBody>
                    <a:bodyPr/>
                    <a:lstStyle/>
                    <a:p>
                      <a:r>
                        <a:rPr lang="sv-SE" sz="1400"/>
                        <a:t>Kvinnor (%)</a:t>
                      </a:r>
                    </a:p>
                  </a:txBody>
                  <a:tcPr/>
                </a:tc>
                <a:tc>
                  <a:txBody>
                    <a:bodyPr/>
                    <a:lstStyle/>
                    <a:p>
                      <a:r>
                        <a:rPr lang="sv-SE" sz="1400"/>
                        <a:t>Män (%)</a:t>
                      </a:r>
                    </a:p>
                  </a:txBody>
                  <a:tcPr/>
                </a:tc>
                <a:extLst>
                  <a:ext uri="{0D108BD9-81ED-4DB2-BD59-A6C34878D82A}">
                    <a16:rowId xmlns:a16="http://schemas.microsoft.com/office/drawing/2014/main" val="2328742430"/>
                  </a:ext>
                </a:extLst>
              </a:tr>
              <a:tr h="242722">
                <a:tc>
                  <a:txBody>
                    <a:bodyPr/>
                    <a:lstStyle/>
                    <a:p>
                      <a:r>
                        <a:rPr lang="sv-SE" sz="1400"/>
                        <a:t>30-49 år</a:t>
                      </a:r>
                    </a:p>
                  </a:txBody>
                  <a:tcPr/>
                </a:tc>
                <a:tc>
                  <a:txBody>
                    <a:bodyPr/>
                    <a:lstStyle/>
                    <a:p>
                      <a:r>
                        <a:rPr lang="sv-SE" sz="1400"/>
                        <a:t>69</a:t>
                      </a:r>
                    </a:p>
                  </a:txBody>
                  <a:tcPr/>
                </a:tc>
                <a:tc>
                  <a:txBody>
                    <a:bodyPr/>
                    <a:lstStyle/>
                    <a:p>
                      <a:r>
                        <a:rPr lang="sv-SE" sz="1400"/>
                        <a:t>68</a:t>
                      </a:r>
                    </a:p>
                  </a:txBody>
                  <a:tcPr/>
                </a:tc>
                <a:extLst>
                  <a:ext uri="{0D108BD9-81ED-4DB2-BD59-A6C34878D82A}">
                    <a16:rowId xmlns:a16="http://schemas.microsoft.com/office/drawing/2014/main" val="3837582422"/>
                  </a:ext>
                </a:extLst>
              </a:tr>
              <a:tr h="242722">
                <a:tc>
                  <a:txBody>
                    <a:bodyPr/>
                    <a:lstStyle/>
                    <a:p>
                      <a:r>
                        <a:rPr lang="sv-SE" sz="1400"/>
                        <a:t>50-69 år</a:t>
                      </a:r>
                    </a:p>
                  </a:txBody>
                  <a:tcPr/>
                </a:tc>
                <a:tc>
                  <a:txBody>
                    <a:bodyPr/>
                    <a:lstStyle/>
                    <a:p>
                      <a:r>
                        <a:rPr lang="sv-SE" sz="1400"/>
                        <a:t>67</a:t>
                      </a:r>
                    </a:p>
                  </a:txBody>
                  <a:tcPr/>
                </a:tc>
                <a:tc>
                  <a:txBody>
                    <a:bodyPr/>
                    <a:lstStyle/>
                    <a:p>
                      <a:r>
                        <a:rPr lang="sv-SE" sz="1400" dirty="0"/>
                        <a:t>64</a:t>
                      </a:r>
                    </a:p>
                  </a:txBody>
                  <a:tcPr/>
                </a:tc>
                <a:extLst>
                  <a:ext uri="{0D108BD9-81ED-4DB2-BD59-A6C34878D82A}">
                    <a16:rowId xmlns:a16="http://schemas.microsoft.com/office/drawing/2014/main" val="1184884522"/>
                  </a:ext>
                </a:extLst>
              </a:tr>
            </a:tbl>
          </a:graphicData>
        </a:graphic>
      </p:graphicFrame>
      <p:sp>
        <p:nvSpPr>
          <p:cNvPr id="8" name="textruta 7">
            <a:extLst>
              <a:ext uri="{FF2B5EF4-FFF2-40B4-BE49-F238E27FC236}">
                <a16:creationId xmlns:a16="http://schemas.microsoft.com/office/drawing/2014/main" id="{B7C783F5-FD8C-472F-AA9D-3158052ADA82}"/>
              </a:ext>
            </a:extLst>
          </p:cNvPr>
          <p:cNvSpPr txBox="1"/>
          <p:nvPr/>
        </p:nvSpPr>
        <p:spPr>
          <a:xfrm>
            <a:off x="1055480" y="6414085"/>
            <a:ext cx="2489257" cy="338554"/>
          </a:xfrm>
          <a:prstGeom prst="rect">
            <a:avLst/>
          </a:prstGeom>
          <a:noFill/>
        </p:spPr>
        <p:txBody>
          <a:bodyPr wrap="square" rtlCol="0">
            <a:spAutoFit/>
          </a:bodyPr>
          <a:lstStyle/>
          <a:p>
            <a:r>
              <a:rPr lang="sv-SE" sz="1600" b="1"/>
              <a:t>(Region Örebro län, 2018)</a:t>
            </a:r>
          </a:p>
        </p:txBody>
      </p:sp>
      <p:graphicFrame>
        <p:nvGraphicFramePr>
          <p:cNvPr id="9" name="Diagram 8">
            <a:extLst>
              <a:ext uri="{FF2B5EF4-FFF2-40B4-BE49-F238E27FC236}">
                <a16:creationId xmlns:a16="http://schemas.microsoft.com/office/drawing/2014/main" id="{5B59F1A7-2294-42E3-A05E-1B32D1E009B4}"/>
              </a:ext>
            </a:extLst>
          </p:cNvPr>
          <p:cNvGraphicFramePr>
            <a:graphicFrameLocks/>
          </p:cNvGraphicFramePr>
          <p:nvPr/>
        </p:nvGraphicFramePr>
        <p:xfrm>
          <a:off x="1423987" y="1376362"/>
          <a:ext cx="6296026" cy="41052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3125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111DD-587F-45B4-810E-FE62118E2AA3}"/>
              </a:ext>
            </a:extLst>
          </p:cNvPr>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STILLASITTANDE FRITID</a:t>
            </a:r>
          </a:p>
        </p:txBody>
      </p:sp>
      <p:sp>
        <p:nvSpPr>
          <p:cNvPr id="9" name="textruta 8">
            <a:extLst>
              <a:ext uri="{FF2B5EF4-FFF2-40B4-BE49-F238E27FC236}">
                <a16:creationId xmlns:a16="http://schemas.microsoft.com/office/drawing/2014/main" id="{0657D732-66B9-47FB-B6D9-31E6066DA477}"/>
              </a:ext>
            </a:extLst>
          </p:cNvPr>
          <p:cNvSpPr txBox="1"/>
          <p:nvPr/>
        </p:nvSpPr>
        <p:spPr>
          <a:xfrm>
            <a:off x="1055480" y="6414085"/>
            <a:ext cx="2489257" cy="338554"/>
          </a:xfrm>
          <a:prstGeom prst="rect">
            <a:avLst/>
          </a:prstGeom>
          <a:noFill/>
        </p:spPr>
        <p:txBody>
          <a:bodyPr wrap="square" rtlCol="0">
            <a:spAutoFit/>
          </a:bodyPr>
          <a:lstStyle/>
          <a:p>
            <a:r>
              <a:rPr lang="sv-SE" sz="1600" b="1"/>
              <a:t>(Region Örebro län, 2018)</a:t>
            </a:r>
          </a:p>
        </p:txBody>
      </p:sp>
      <p:graphicFrame>
        <p:nvGraphicFramePr>
          <p:cNvPr id="10" name="Tabell 9">
            <a:extLst>
              <a:ext uri="{FF2B5EF4-FFF2-40B4-BE49-F238E27FC236}">
                <a16:creationId xmlns:a16="http://schemas.microsoft.com/office/drawing/2014/main" id="{0857B0C8-8C9F-41F5-A678-774C6134FAA5}"/>
              </a:ext>
            </a:extLst>
          </p:cNvPr>
          <p:cNvGraphicFramePr>
            <a:graphicFrameLocks noGrp="1"/>
          </p:cNvGraphicFramePr>
          <p:nvPr>
            <p:extLst/>
          </p:nvPr>
        </p:nvGraphicFramePr>
        <p:xfrm>
          <a:off x="2763009" y="5100321"/>
          <a:ext cx="3844992" cy="927262"/>
        </p:xfrm>
        <a:graphic>
          <a:graphicData uri="http://schemas.openxmlformats.org/drawingml/2006/table">
            <a:tbl>
              <a:tblPr firstRow="1" bandRow="1">
                <a:tableStyleId>{5C22544A-7EE6-4342-B048-85BDC9FD1C3A}</a:tableStyleId>
              </a:tblPr>
              <a:tblGrid>
                <a:gridCol w="1281664">
                  <a:extLst>
                    <a:ext uri="{9D8B030D-6E8A-4147-A177-3AD203B41FA5}">
                      <a16:colId xmlns:a16="http://schemas.microsoft.com/office/drawing/2014/main" val="3546325068"/>
                    </a:ext>
                  </a:extLst>
                </a:gridCol>
                <a:gridCol w="1281664">
                  <a:extLst>
                    <a:ext uri="{9D8B030D-6E8A-4147-A177-3AD203B41FA5}">
                      <a16:colId xmlns:a16="http://schemas.microsoft.com/office/drawing/2014/main" val="3109596134"/>
                    </a:ext>
                  </a:extLst>
                </a:gridCol>
                <a:gridCol w="1281664">
                  <a:extLst>
                    <a:ext uri="{9D8B030D-6E8A-4147-A177-3AD203B41FA5}">
                      <a16:colId xmlns:a16="http://schemas.microsoft.com/office/drawing/2014/main" val="2365795191"/>
                    </a:ext>
                  </a:extLst>
                </a:gridCol>
              </a:tblGrid>
              <a:tr h="317662">
                <a:tc>
                  <a:txBody>
                    <a:bodyPr/>
                    <a:lstStyle/>
                    <a:p>
                      <a:r>
                        <a:rPr lang="sv-SE" sz="1400"/>
                        <a:t>Örebro län</a:t>
                      </a:r>
                    </a:p>
                  </a:txBody>
                  <a:tcPr/>
                </a:tc>
                <a:tc>
                  <a:txBody>
                    <a:bodyPr/>
                    <a:lstStyle/>
                    <a:p>
                      <a:r>
                        <a:rPr lang="sv-SE" sz="1400"/>
                        <a:t>Kvinnor (%)</a:t>
                      </a:r>
                    </a:p>
                  </a:txBody>
                  <a:tcPr/>
                </a:tc>
                <a:tc>
                  <a:txBody>
                    <a:bodyPr/>
                    <a:lstStyle/>
                    <a:p>
                      <a:r>
                        <a:rPr lang="sv-SE" sz="1400"/>
                        <a:t>Män (%)</a:t>
                      </a:r>
                    </a:p>
                  </a:txBody>
                  <a:tcPr/>
                </a:tc>
                <a:extLst>
                  <a:ext uri="{0D108BD9-81ED-4DB2-BD59-A6C34878D82A}">
                    <a16:rowId xmlns:a16="http://schemas.microsoft.com/office/drawing/2014/main" val="2328742430"/>
                  </a:ext>
                </a:extLst>
              </a:tr>
              <a:tr h="242722">
                <a:tc>
                  <a:txBody>
                    <a:bodyPr/>
                    <a:lstStyle/>
                    <a:p>
                      <a:r>
                        <a:rPr lang="sv-SE" sz="1400"/>
                        <a:t>30-49 år</a:t>
                      </a:r>
                    </a:p>
                  </a:txBody>
                  <a:tcPr/>
                </a:tc>
                <a:tc>
                  <a:txBody>
                    <a:bodyPr/>
                    <a:lstStyle/>
                    <a:p>
                      <a:r>
                        <a:rPr lang="sv-SE" sz="1400"/>
                        <a:t>11</a:t>
                      </a:r>
                    </a:p>
                  </a:txBody>
                  <a:tcPr/>
                </a:tc>
                <a:tc>
                  <a:txBody>
                    <a:bodyPr/>
                    <a:lstStyle/>
                    <a:p>
                      <a:r>
                        <a:rPr lang="sv-SE" sz="1400" dirty="0"/>
                        <a:t>19</a:t>
                      </a:r>
                    </a:p>
                  </a:txBody>
                  <a:tcPr/>
                </a:tc>
                <a:extLst>
                  <a:ext uri="{0D108BD9-81ED-4DB2-BD59-A6C34878D82A}">
                    <a16:rowId xmlns:a16="http://schemas.microsoft.com/office/drawing/2014/main" val="3837582422"/>
                  </a:ext>
                </a:extLst>
              </a:tr>
              <a:tr h="242722">
                <a:tc>
                  <a:txBody>
                    <a:bodyPr/>
                    <a:lstStyle/>
                    <a:p>
                      <a:r>
                        <a:rPr lang="sv-SE" sz="1400"/>
                        <a:t>50-69 år</a:t>
                      </a:r>
                    </a:p>
                  </a:txBody>
                  <a:tcPr/>
                </a:tc>
                <a:tc>
                  <a:txBody>
                    <a:bodyPr/>
                    <a:lstStyle/>
                    <a:p>
                      <a:r>
                        <a:rPr lang="sv-SE" sz="1400"/>
                        <a:t>8</a:t>
                      </a:r>
                    </a:p>
                  </a:txBody>
                  <a:tcPr/>
                </a:tc>
                <a:tc>
                  <a:txBody>
                    <a:bodyPr/>
                    <a:lstStyle/>
                    <a:p>
                      <a:r>
                        <a:rPr lang="sv-SE" sz="1400" dirty="0"/>
                        <a:t>14</a:t>
                      </a:r>
                    </a:p>
                  </a:txBody>
                  <a:tcPr/>
                </a:tc>
                <a:extLst>
                  <a:ext uri="{0D108BD9-81ED-4DB2-BD59-A6C34878D82A}">
                    <a16:rowId xmlns:a16="http://schemas.microsoft.com/office/drawing/2014/main" val="1184884522"/>
                  </a:ext>
                </a:extLst>
              </a:tr>
            </a:tbl>
          </a:graphicData>
        </a:graphic>
      </p:graphicFrame>
      <p:graphicFrame>
        <p:nvGraphicFramePr>
          <p:cNvPr id="7" name="Diagram 6">
            <a:extLst>
              <a:ext uri="{FF2B5EF4-FFF2-40B4-BE49-F238E27FC236}">
                <a16:creationId xmlns:a16="http://schemas.microsoft.com/office/drawing/2014/main" id="{A3D77F9D-6767-49CD-8859-B626CB53B702}"/>
              </a:ext>
            </a:extLst>
          </p:cNvPr>
          <p:cNvGraphicFramePr>
            <a:graphicFrameLocks/>
          </p:cNvGraphicFramePr>
          <p:nvPr/>
        </p:nvGraphicFramePr>
        <p:xfrm>
          <a:off x="1681162" y="1733550"/>
          <a:ext cx="5781675" cy="33909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0382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685800" y="1562101"/>
            <a:ext cx="4600184" cy="1422399"/>
          </a:xfrm>
        </p:spPr>
        <p:txBody>
          <a:bodyPr>
            <a:noAutofit/>
          </a:bodyPr>
          <a:lstStyle/>
          <a:p>
            <a:r>
              <a:rPr lang="sv-SE" sz="3200" dirty="0">
                <a:solidFill>
                  <a:schemeClr val="bg1"/>
                </a:solidFill>
                <a:latin typeface="Arial" panose="020B0604020202020204" pitchFamily="34" charset="0"/>
                <a:cs typeface="Arial" panose="020B0604020202020204" pitchFamily="34" charset="0"/>
              </a:rPr>
              <a:t>HÄLSA OCH LEVNADSVANOR</a:t>
            </a:r>
            <a:br>
              <a:rPr lang="sv-SE" sz="3200" dirty="0">
                <a:solidFill>
                  <a:schemeClr val="bg1"/>
                </a:solidFill>
                <a:latin typeface="Arial" panose="020B0604020202020204" pitchFamily="34" charset="0"/>
                <a:cs typeface="Arial" panose="020B0604020202020204" pitchFamily="34" charset="0"/>
              </a:rPr>
            </a:br>
            <a:r>
              <a:rPr lang="sv-SE" sz="3200" dirty="0">
                <a:solidFill>
                  <a:schemeClr val="bg1"/>
                </a:solidFill>
                <a:latin typeface="Arial" panose="020B0604020202020204" pitchFamily="34" charset="0"/>
                <a:cs typeface="Arial" panose="020B0604020202020204" pitchFamily="34" charset="0"/>
              </a:rPr>
              <a:t>70 ÅR OCH ÄLDRE</a:t>
            </a:r>
          </a:p>
        </p:txBody>
      </p:sp>
    </p:spTree>
    <p:extLst>
      <p:ext uri="{BB962C8B-B14F-4D97-AF65-F5344CB8AC3E}">
        <p14:creationId xmlns:p14="http://schemas.microsoft.com/office/powerpoint/2010/main" val="3220879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111DD-587F-45B4-810E-FE62118E2AA3}"/>
              </a:ext>
            </a:extLst>
          </p:cNvPr>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ALLMÄN HÄLSA</a:t>
            </a:r>
          </a:p>
        </p:txBody>
      </p:sp>
      <p:graphicFrame>
        <p:nvGraphicFramePr>
          <p:cNvPr id="7" name="Tabell 6">
            <a:extLst>
              <a:ext uri="{FF2B5EF4-FFF2-40B4-BE49-F238E27FC236}">
                <a16:creationId xmlns:a16="http://schemas.microsoft.com/office/drawing/2014/main" id="{E3E3C907-501E-4FC5-9782-A06C218E1A97}"/>
              </a:ext>
            </a:extLst>
          </p:cNvPr>
          <p:cNvGraphicFramePr>
            <a:graphicFrameLocks noGrp="1"/>
          </p:cNvGraphicFramePr>
          <p:nvPr>
            <p:extLst>
              <p:ext uri="{D42A27DB-BD31-4B8C-83A1-F6EECF244321}">
                <p14:modId xmlns:p14="http://schemas.microsoft.com/office/powerpoint/2010/main" val="2047595926"/>
              </p:ext>
            </p:extLst>
          </p:nvPr>
        </p:nvGraphicFramePr>
        <p:xfrm>
          <a:off x="2139439" y="5202590"/>
          <a:ext cx="4590229" cy="990153"/>
        </p:xfrm>
        <a:graphic>
          <a:graphicData uri="http://schemas.openxmlformats.org/drawingml/2006/table">
            <a:tbl>
              <a:tblPr firstRow="1" bandRow="1">
                <a:tableStyleId>{5C22544A-7EE6-4342-B048-85BDC9FD1C3A}</a:tableStyleId>
              </a:tblPr>
              <a:tblGrid>
                <a:gridCol w="1100581">
                  <a:extLst>
                    <a:ext uri="{9D8B030D-6E8A-4147-A177-3AD203B41FA5}">
                      <a16:colId xmlns:a16="http://schemas.microsoft.com/office/drawing/2014/main" val="596928691"/>
                    </a:ext>
                  </a:extLst>
                </a:gridCol>
                <a:gridCol w="861858">
                  <a:extLst>
                    <a:ext uri="{9D8B030D-6E8A-4147-A177-3AD203B41FA5}">
                      <a16:colId xmlns:a16="http://schemas.microsoft.com/office/drawing/2014/main" val="2293033525"/>
                    </a:ext>
                  </a:extLst>
                </a:gridCol>
                <a:gridCol w="865071">
                  <a:extLst>
                    <a:ext uri="{9D8B030D-6E8A-4147-A177-3AD203B41FA5}">
                      <a16:colId xmlns:a16="http://schemas.microsoft.com/office/drawing/2014/main" val="1278609441"/>
                    </a:ext>
                  </a:extLst>
                </a:gridCol>
                <a:gridCol w="921625">
                  <a:extLst>
                    <a:ext uri="{9D8B030D-6E8A-4147-A177-3AD203B41FA5}">
                      <a16:colId xmlns:a16="http://schemas.microsoft.com/office/drawing/2014/main" val="680710949"/>
                    </a:ext>
                  </a:extLst>
                </a:gridCol>
                <a:gridCol w="841094">
                  <a:extLst>
                    <a:ext uri="{9D8B030D-6E8A-4147-A177-3AD203B41FA5}">
                      <a16:colId xmlns:a16="http://schemas.microsoft.com/office/drawing/2014/main" val="1049907826"/>
                    </a:ext>
                  </a:extLst>
                </a:gridCol>
              </a:tblGrid>
              <a:tr h="330051">
                <a:tc>
                  <a:txBody>
                    <a:bodyPr/>
                    <a:lstStyle/>
                    <a:p>
                      <a:r>
                        <a:rPr lang="sv-SE" sz="1400" dirty="0"/>
                        <a:t>Kumla</a:t>
                      </a:r>
                    </a:p>
                  </a:txBody>
                  <a:tcPr/>
                </a:tc>
                <a:tc>
                  <a:txBody>
                    <a:bodyPr/>
                    <a:lstStyle/>
                    <a:p>
                      <a:r>
                        <a:rPr lang="sv-SE" sz="1400"/>
                        <a:t>2004 (%)</a:t>
                      </a:r>
                    </a:p>
                  </a:txBody>
                  <a:tcPr/>
                </a:tc>
                <a:tc>
                  <a:txBody>
                    <a:bodyPr/>
                    <a:lstStyle/>
                    <a:p>
                      <a:r>
                        <a:rPr lang="sv-SE" sz="1400"/>
                        <a:t>2008 (%)</a:t>
                      </a:r>
                    </a:p>
                  </a:txBody>
                  <a:tcPr/>
                </a:tc>
                <a:tc>
                  <a:txBody>
                    <a:bodyPr/>
                    <a:lstStyle/>
                    <a:p>
                      <a:r>
                        <a:rPr lang="sv-SE" sz="1400"/>
                        <a:t>2012 (%)</a:t>
                      </a:r>
                    </a:p>
                  </a:txBody>
                  <a:tcPr/>
                </a:tc>
                <a:tc>
                  <a:txBody>
                    <a:bodyPr/>
                    <a:lstStyle/>
                    <a:p>
                      <a:r>
                        <a:rPr lang="sv-SE" sz="1400"/>
                        <a:t>2017 (%)</a:t>
                      </a:r>
                    </a:p>
                  </a:txBody>
                  <a:tcPr/>
                </a:tc>
                <a:extLst>
                  <a:ext uri="{0D108BD9-81ED-4DB2-BD59-A6C34878D82A}">
                    <a16:rowId xmlns:a16="http://schemas.microsoft.com/office/drawing/2014/main" val="3274207274"/>
                  </a:ext>
                </a:extLst>
              </a:tr>
              <a:tr h="330051">
                <a:tc>
                  <a:txBody>
                    <a:bodyPr/>
                    <a:lstStyle/>
                    <a:p>
                      <a:r>
                        <a:rPr lang="sv-SE" sz="1400"/>
                        <a:t>Kvinnor</a:t>
                      </a:r>
                    </a:p>
                  </a:txBody>
                  <a:tcPr/>
                </a:tc>
                <a:tc>
                  <a:txBody>
                    <a:bodyPr/>
                    <a:lstStyle/>
                    <a:p>
                      <a:pPr algn="ctr"/>
                      <a:r>
                        <a:rPr lang="sv-SE" sz="1400" dirty="0"/>
                        <a:t>47</a:t>
                      </a:r>
                    </a:p>
                  </a:txBody>
                  <a:tcPr/>
                </a:tc>
                <a:tc>
                  <a:txBody>
                    <a:bodyPr/>
                    <a:lstStyle/>
                    <a:p>
                      <a:pPr algn="ctr"/>
                      <a:r>
                        <a:rPr lang="sv-SE" sz="1400" dirty="0"/>
                        <a:t>38</a:t>
                      </a:r>
                    </a:p>
                  </a:txBody>
                  <a:tcPr/>
                </a:tc>
                <a:tc>
                  <a:txBody>
                    <a:bodyPr/>
                    <a:lstStyle/>
                    <a:p>
                      <a:pPr algn="ctr"/>
                      <a:r>
                        <a:rPr lang="sv-SE" sz="1400" dirty="0"/>
                        <a:t>49</a:t>
                      </a:r>
                    </a:p>
                  </a:txBody>
                  <a:tcPr/>
                </a:tc>
                <a:tc>
                  <a:txBody>
                    <a:bodyPr/>
                    <a:lstStyle/>
                    <a:p>
                      <a:pPr algn="ctr"/>
                      <a:r>
                        <a:rPr lang="sv-SE" sz="1400" dirty="0"/>
                        <a:t>66</a:t>
                      </a:r>
                    </a:p>
                  </a:txBody>
                  <a:tcPr/>
                </a:tc>
                <a:extLst>
                  <a:ext uri="{0D108BD9-81ED-4DB2-BD59-A6C34878D82A}">
                    <a16:rowId xmlns:a16="http://schemas.microsoft.com/office/drawing/2014/main" val="2489899408"/>
                  </a:ext>
                </a:extLst>
              </a:tr>
              <a:tr h="330051">
                <a:tc>
                  <a:txBody>
                    <a:bodyPr/>
                    <a:lstStyle/>
                    <a:p>
                      <a:r>
                        <a:rPr lang="sv-SE" sz="1400"/>
                        <a:t>Män</a:t>
                      </a:r>
                    </a:p>
                  </a:txBody>
                  <a:tcPr/>
                </a:tc>
                <a:tc>
                  <a:txBody>
                    <a:bodyPr/>
                    <a:lstStyle/>
                    <a:p>
                      <a:pPr algn="ctr"/>
                      <a:r>
                        <a:rPr lang="sv-SE" sz="1400" dirty="0"/>
                        <a:t>53</a:t>
                      </a:r>
                    </a:p>
                  </a:txBody>
                  <a:tcPr/>
                </a:tc>
                <a:tc>
                  <a:txBody>
                    <a:bodyPr/>
                    <a:lstStyle/>
                    <a:p>
                      <a:pPr algn="ctr"/>
                      <a:r>
                        <a:rPr lang="sv-SE" sz="1400" dirty="0"/>
                        <a:t>63</a:t>
                      </a:r>
                    </a:p>
                  </a:txBody>
                  <a:tcPr/>
                </a:tc>
                <a:tc>
                  <a:txBody>
                    <a:bodyPr/>
                    <a:lstStyle/>
                    <a:p>
                      <a:pPr algn="ctr"/>
                      <a:r>
                        <a:rPr lang="sv-SE" sz="1400" dirty="0"/>
                        <a:t>52</a:t>
                      </a:r>
                    </a:p>
                  </a:txBody>
                  <a:tcPr/>
                </a:tc>
                <a:tc>
                  <a:txBody>
                    <a:bodyPr/>
                    <a:lstStyle/>
                    <a:p>
                      <a:pPr algn="ctr"/>
                      <a:r>
                        <a:rPr lang="sv-SE" sz="1400" dirty="0"/>
                        <a:t>56</a:t>
                      </a:r>
                    </a:p>
                  </a:txBody>
                  <a:tcPr/>
                </a:tc>
                <a:extLst>
                  <a:ext uri="{0D108BD9-81ED-4DB2-BD59-A6C34878D82A}">
                    <a16:rowId xmlns:a16="http://schemas.microsoft.com/office/drawing/2014/main" val="489184621"/>
                  </a:ext>
                </a:extLst>
              </a:tr>
            </a:tbl>
          </a:graphicData>
        </a:graphic>
      </p:graphicFrame>
      <p:sp>
        <p:nvSpPr>
          <p:cNvPr id="8" name="textruta 7">
            <a:extLst>
              <a:ext uri="{FF2B5EF4-FFF2-40B4-BE49-F238E27FC236}">
                <a16:creationId xmlns:a16="http://schemas.microsoft.com/office/drawing/2014/main" id="{0214BDED-1AAA-4AA1-8F1A-D9BB521A33CC}"/>
              </a:ext>
            </a:extLst>
          </p:cNvPr>
          <p:cNvSpPr txBox="1"/>
          <p:nvPr/>
        </p:nvSpPr>
        <p:spPr>
          <a:xfrm>
            <a:off x="1055480" y="6414085"/>
            <a:ext cx="2489257" cy="338554"/>
          </a:xfrm>
          <a:prstGeom prst="rect">
            <a:avLst/>
          </a:prstGeom>
          <a:noFill/>
        </p:spPr>
        <p:txBody>
          <a:bodyPr wrap="square" rtlCol="0">
            <a:spAutoFit/>
          </a:bodyPr>
          <a:lstStyle/>
          <a:p>
            <a:r>
              <a:rPr lang="sv-SE" sz="1600" b="1"/>
              <a:t>(Region Örebro län, 2018)</a:t>
            </a:r>
          </a:p>
        </p:txBody>
      </p:sp>
      <p:graphicFrame>
        <p:nvGraphicFramePr>
          <p:cNvPr id="9" name="Diagram 8">
            <a:extLst>
              <a:ext uri="{FF2B5EF4-FFF2-40B4-BE49-F238E27FC236}">
                <a16:creationId xmlns:a16="http://schemas.microsoft.com/office/drawing/2014/main" id="{40831108-5C74-49ED-A3F8-1F34B52E83C1}"/>
              </a:ext>
            </a:extLst>
          </p:cNvPr>
          <p:cNvGraphicFramePr>
            <a:graphicFrameLocks/>
          </p:cNvGraphicFramePr>
          <p:nvPr>
            <p:extLst>
              <p:ext uri="{D42A27DB-BD31-4B8C-83A1-F6EECF244321}">
                <p14:modId xmlns:p14="http://schemas.microsoft.com/office/powerpoint/2010/main" val="3021699349"/>
              </p:ext>
            </p:extLst>
          </p:nvPr>
        </p:nvGraphicFramePr>
        <p:xfrm>
          <a:off x="1104899" y="1234294"/>
          <a:ext cx="6934201" cy="3857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3639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111DD-587F-45B4-810E-FE62118E2AA3}"/>
              </a:ext>
            </a:extLst>
          </p:cNvPr>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FYSISK AKTIVITET</a:t>
            </a:r>
          </a:p>
        </p:txBody>
      </p:sp>
      <p:graphicFrame>
        <p:nvGraphicFramePr>
          <p:cNvPr id="7" name="Tabell 6">
            <a:extLst>
              <a:ext uri="{FF2B5EF4-FFF2-40B4-BE49-F238E27FC236}">
                <a16:creationId xmlns:a16="http://schemas.microsoft.com/office/drawing/2014/main" id="{55EFEFB5-D7FA-4F1E-836E-C8A764602A96}"/>
              </a:ext>
            </a:extLst>
          </p:cNvPr>
          <p:cNvGraphicFramePr>
            <a:graphicFrameLocks noGrp="1"/>
          </p:cNvGraphicFramePr>
          <p:nvPr>
            <p:extLst/>
          </p:nvPr>
        </p:nvGraphicFramePr>
        <p:xfrm>
          <a:off x="2977976" y="5104831"/>
          <a:ext cx="3844992" cy="927262"/>
        </p:xfrm>
        <a:graphic>
          <a:graphicData uri="http://schemas.openxmlformats.org/drawingml/2006/table">
            <a:tbl>
              <a:tblPr firstRow="1" bandRow="1">
                <a:tableStyleId>{5C22544A-7EE6-4342-B048-85BDC9FD1C3A}</a:tableStyleId>
              </a:tblPr>
              <a:tblGrid>
                <a:gridCol w="1281664">
                  <a:extLst>
                    <a:ext uri="{9D8B030D-6E8A-4147-A177-3AD203B41FA5}">
                      <a16:colId xmlns:a16="http://schemas.microsoft.com/office/drawing/2014/main" val="3546325068"/>
                    </a:ext>
                  </a:extLst>
                </a:gridCol>
                <a:gridCol w="1281664">
                  <a:extLst>
                    <a:ext uri="{9D8B030D-6E8A-4147-A177-3AD203B41FA5}">
                      <a16:colId xmlns:a16="http://schemas.microsoft.com/office/drawing/2014/main" val="3109596134"/>
                    </a:ext>
                  </a:extLst>
                </a:gridCol>
                <a:gridCol w="1281664">
                  <a:extLst>
                    <a:ext uri="{9D8B030D-6E8A-4147-A177-3AD203B41FA5}">
                      <a16:colId xmlns:a16="http://schemas.microsoft.com/office/drawing/2014/main" val="2365795191"/>
                    </a:ext>
                  </a:extLst>
                </a:gridCol>
              </a:tblGrid>
              <a:tr h="317662">
                <a:tc>
                  <a:txBody>
                    <a:bodyPr/>
                    <a:lstStyle/>
                    <a:p>
                      <a:r>
                        <a:rPr lang="sv-SE" sz="1400"/>
                        <a:t>Örebro län</a:t>
                      </a:r>
                    </a:p>
                  </a:txBody>
                  <a:tcPr/>
                </a:tc>
                <a:tc>
                  <a:txBody>
                    <a:bodyPr/>
                    <a:lstStyle/>
                    <a:p>
                      <a:r>
                        <a:rPr lang="sv-SE" sz="1400"/>
                        <a:t>Kvinnor (%)</a:t>
                      </a:r>
                    </a:p>
                  </a:txBody>
                  <a:tcPr/>
                </a:tc>
                <a:tc>
                  <a:txBody>
                    <a:bodyPr/>
                    <a:lstStyle/>
                    <a:p>
                      <a:r>
                        <a:rPr lang="sv-SE" sz="1400"/>
                        <a:t>Män (%)</a:t>
                      </a:r>
                    </a:p>
                  </a:txBody>
                  <a:tcPr/>
                </a:tc>
                <a:extLst>
                  <a:ext uri="{0D108BD9-81ED-4DB2-BD59-A6C34878D82A}">
                    <a16:rowId xmlns:a16="http://schemas.microsoft.com/office/drawing/2014/main" val="2328742430"/>
                  </a:ext>
                </a:extLst>
              </a:tr>
              <a:tr h="242722">
                <a:tc>
                  <a:txBody>
                    <a:bodyPr/>
                    <a:lstStyle/>
                    <a:p>
                      <a:r>
                        <a:rPr lang="sv-SE" sz="1400"/>
                        <a:t>70-84 år</a:t>
                      </a:r>
                    </a:p>
                  </a:txBody>
                  <a:tcPr/>
                </a:tc>
                <a:tc>
                  <a:txBody>
                    <a:bodyPr/>
                    <a:lstStyle/>
                    <a:p>
                      <a:r>
                        <a:rPr lang="sv-SE" sz="1400"/>
                        <a:t>52</a:t>
                      </a:r>
                    </a:p>
                  </a:txBody>
                  <a:tcPr/>
                </a:tc>
                <a:tc>
                  <a:txBody>
                    <a:bodyPr/>
                    <a:lstStyle/>
                    <a:p>
                      <a:r>
                        <a:rPr lang="sv-SE" sz="1400"/>
                        <a:t>60</a:t>
                      </a:r>
                    </a:p>
                  </a:txBody>
                  <a:tcPr/>
                </a:tc>
                <a:extLst>
                  <a:ext uri="{0D108BD9-81ED-4DB2-BD59-A6C34878D82A}">
                    <a16:rowId xmlns:a16="http://schemas.microsoft.com/office/drawing/2014/main" val="3837582422"/>
                  </a:ext>
                </a:extLst>
              </a:tr>
              <a:tr h="242722">
                <a:tc>
                  <a:txBody>
                    <a:bodyPr/>
                    <a:lstStyle/>
                    <a:p>
                      <a:r>
                        <a:rPr lang="sv-SE" sz="1400"/>
                        <a:t>85+ år</a:t>
                      </a:r>
                    </a:p>
                  </a:txBody>
                  <a:tcPr/>
                </a:tc>
                <a:tc>
                  <a:txBody>
                    <a:bodyPr/>
                    <a:lstStyle/>
                    <a:p>
                      <a:r>
                        <a:rPr lang="sv-SE" sz="1400"/>
                        <a:t>16</a:t>
                      </a:r>
                    </a:p>
                  </a:txBody>
                  <a:tcPr/>
                </a:tc>
                <a:tc>
                  <a:txBody>
                    <a:bodyPr/>
                    <a:lstStyle/>
                    <a:p>
                      <a:r>
                        <a:rPr lang="sv-SE" sz="1400" dirty="0"/>
                        <a:t>29</a:t>
                      </a:r>
                    </a:p>
                  </a:txBody>
                  <a:tcPr/>
                </a:tc>
                <a:extLst>
                  <a:ext uri="{0D108BD9-81ED-4DB2-BD59-A6C34878D82A}">
                    <a16:rowId xmlns:a16="http://schemas.microsoft.com/office/drawing/2014/main" val="1184884522"/>
                  </a:ext>
                </a:extLst>
              </a:tr>
            </a:tbl>
          </a:graphicData>
        </a:graphic>
      </p:graphicFrame>
      <p:sp>
        <p:nvSpPr>
          <p:cNvPr id="8" name="textruta 7">
            <a:extLst>
              <a:ext uri="{FF2B5EF4-FFF2-40B4-BE49-F238E27FC236}">
                <a16:creationId xmlns:a16="http://schemas.microsoft.com/office/drawing/2014/main" id="{57E21F7D-1330-450C-B725-4A0E742957CF}"/>
              </a:ext>
            </a:extLst>
          </p:cNvPr>
          <p:cNvSpPr txBox="1"/>
          <p:nvPr/>
        </p:nvSpPr>
        <p:spPr>
          <a:xfrm>
            <a:off x="1055480" y="6414085"/>
            <a:ext cx="2489257" cy="338554"/>
          </a:xfrm>
          <a:prstGeom prst="rect">
            <a:avLst/>
          </a:prstGeom>
          <a:noFill/>
        </p:spPr>
        <p:txBody>
          <a:bodyPr wrap="square" rtlCol="0">
            <a:spAutoFit/>
          </a:bodyPr>
          <a:lstStyle/>
          <a:p>
            <a:r>
              <a:rPr lang="sv-SE" sz="1600" b="1"/>
              <a:t>(Region Örebro län, 2018)</a:t>
            </a:r>
          </a:p>
        </p:txBody>
      </p:sp>
      <p:graphicFrame>
        <p:nvGraphicFramePr>
          <p:cNvPr id="9" name="Platshållare för innehåll 8">
            <a:extLst>
              <a:ext uri="{FF2B5EF4-FFF2-40B4-BE49-F238E27FC236}">
                <a16:creationId xmlns:a16="http://schemas.microsoft.com/office/drawing/2014/main" id="{B5E18450-9907-4C67-8721-361D801019DE}"/>
              </a:ext>
            </a:extLst>
          </p:cNvPr>
          <p:cNvGraphicFramePr>
            <a:graphicFrameLocks noGrp="1"/>
          </p:cNvGraphicFramePr>
          <p:nvPr>
            <p:ph idx="1"/>
            <p:extLst>
              <p:ext uri="{D42A27DB-BD31-4B8C-83A1-F6EECF244321}">
                <p14:modId xmlns:p14="http://schemas.microsoft.com/office/powerpoint/2010/main" val="566582005"/>
              </p:ext>
            </p:extLst>
          </p:nvPr>
        </p:nvGraphicFramePr>
        <p:xfrm>
          <a:off x="1449660" y="1399381"/>
          <a:ext cx="6965678" cy="35144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3039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normAutofit/>
          </a:bodyPr>
          <a:lstStyle/>
          <a:p>
            <a:r>
              <a:rPr lang="sv-SE" sz="3200" dirty="0">
                <a:latin typeface="Arial" panose="020B0604020202020204" pitchFamily="34" charset="0"/>
                <a:cs typeface="Arial" panose="020B0604020202020204" pitchFamily="34" charset="0"/>
              </a:rPr>
              <a:t>OM RAPPORTEN</a:t>
            </a:r>
          </a:p>
        </p:txBody>
      </p:sp>
    </p:spTree>
    <p:extLst>
      <p:ext uri="{BB962C8B-B14F-4D97-AF65-F5344CB8AC3E}">
        <p14:creationId xmlns:p14="http://schemas.microsoft.com/office/powerpoint/2010/main" val="3374047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8111DD-587F-45B4-810E-FE62118E2AA3}"/>
              </a:ext>
            </a:extLst>
          </p:cNvPr>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STILLASITTANDE FRITID</a:t>
            </a:r>
          </a:p>
        </p:txBody>
      </p:sp>
      <p:graphicFrame>
        <p:nvGraphicFramePr>
          <p:cNvPr id="7" name="Tabell 6">
            <a:extLst>
              <a:ext uri="{FF2B5EF4-FFF2-40B4-BE49-F238E27FC236}">
                <a16:creationId xmlns:a16="http://schemas.microsoft.com/office/drawing/2014/main" id="{7AA6BE0D-90AE-4207-A320-791A2BBAEB7C}"/>
              </a:ext>
            </a:extLst>
          </p:cNvPr>
          <p:cNvGraphicFramePr>
            <a:graphicFrameLocks noGrp="1"/>
          </p:cNvGraphicFramePr>
          <p:nvPr>
            <p:extLst/>
          </p:nvPr>
        </p:nvGraphicFramePr>
        <p:xfrm>
          <a:off x="2763008" y="5326179"/>
          <a:ext cx="3844992" cy="927262"/>
        </p:xfrm>
        <a:graphic>
          <a:graphicData uri="http://schemas.openxmlformats.org/drawingml/2006/table">
            <a:tbl>
              <a:tblPr firstRow="1" bandRow="1">
                <a:tableStyleId>{5C22544A-7EE6-4342-B048-85BDC9FD1C3A}</a:tableStyleId>
              </a:tblPr>
              <a:tblGrid>
                <a:gridCol w="1281664">
                  <a:extLst>
                    <a:ext uri="{9D8B030D-6E8A-4147-A177-3AD203B41FA5}">
                      <a16:colId xmlns:a16="http://schemas.microsoft.com/office/drawing/2014/main" val="3546325068"/>
                    </a:ext>
                  </a:extLst>
                </a:gridCol>
                <a:gridCol w="1281664">
                  <a:extLst>
                    <a:ext uri="{9D8B030D-6E8A-4147-A177-3AD203B41FA5}">
                      <a16:colId xmlns:a16="http://schemas.microsoft.com/office/drawing/2014/main" val="3109596134"/>
                    </a:ext>
                  </a:extLst>
                </a:gridCol>
                <a:gridCol w="1281664">
                  <a:extLst>
                    <a:ext uri="{9D8B030D-6E8A-4147-A177-3AD203B41FA5}">
                      <a16:colId xmlns:a16="http://schemas.microsoft.com/office/drawing/2014/main" val="2365795191"/>
                    </a:ext>
                  </a:extLst>
                </a:gridCol>
              </a:tblGrid>
              <a:tr h="317662">
                <a:tc>
                  <a:txBody>
                    <a:bodyPr/>
                    <a:lstStyle/>
                    <a:p>
                      <a:r>
                        <a:rPr lang="sv-SE" sz="1400"/>
                        <a:t>Örebro län</a:t>
                      </a:r>
                    </a:p>
                  </a:txBody>
                  <a:tcPr/>
                </a:tc>
                <a:tc>
                  <a:txBody>
                    <a:bodyPr/>
                    <a:lstStyle/>
                    <a:p>
                      <a:r>
                        <a:rPr lang="sv-SE" sz="1400"/>
                        <a:t>Kvinnor (%)</a:t>
                      </a:r>
                    </a:p>
                  </a:txBody>
                  <a:tcPr/>
                </a:tc>
                <a:tc>
                  <a:txBody>
                    <a:bodyPr/>
                    <a:lstStyle/>
                    <a:p>
                      <a:r>
                        <a:rPr lang="sv-SE" sz="1400"/>
                        <a:t>Män (%)</a:t>
                      </a:r>
                    </a:p>
                  </a:txBody>
                  <a:tcPr/>
                </a:tc>
                <a:extLst>
                  <a:ext uri="{0D108BD9-81ED-4DB2-BD59-A6C34878D82A}">
                    <a16:rowId xmlns:a16="http://schemas.microsoft.com/office/drawing/2014/main" val="2328742430"/>
                  </a:ext>
                </a:extLst>
              </a:tr>
              <a:tr h="242722">
                <a:tc>
                  <a:txBody>
                    <a:bodyPr/>
                    <a:lstStyle/>
                    <a:p>
                      <a:r>
                        <a:rPr lang="sv-SE" sz="1400" dirty="0"/>
                        <a:t>70-84 år</a:t>
                      </a:r>
                    </a:p>
                  </a:txBody>
                  <a:tcPr/>
                </a:tc>
                <a:tc>
                  <a:txBody>
                    <a:bodyPr/>
                    <a:lstStyle/>
                    <a:p>
                      <a:r>
                        <a:rPr lang="sv-SE" sz="1400" dirty="0"/>
                        <a:t>6</a:t>
                      </a:r>
                    </a:p>
                  </a:txBody>
                  <a:tcPr/>
                </a:tc>
                <a:tc>
                  <a:txBody>
                    <a:bodyPr/>
                    <a:lstStyle/>
                    <a:p>
                      <a:r>
                        <a:rPr lang="sv-SE" sz="1400" dirty="0"/>
                        <a:t>9</a:t>
                      </a:r>
                    </a:p>
                  </a:txBody>
                  <a:tcPr/>
                </a:tc>
                <a:extLst>
                  <a:ext uri="{0D108BD9-81ED-4DB2-BD59-A6C34878D82A}">
                    <a16:rowId xmlns:a16="http://schemas.microsoft.com/office/drawing/2014/main" val="3837582422"/>
                  </a:ext>
                </a:extLst>
              </a:tr>
              <a:tr h="242722">
                <a:tc>
                  <a:txBody>
                    <a:bodyPr/>
                    <a:lstStyle/>
                    <a:p>
                      <a:r>
                        <a:rPr lang="sv-SE" sz="1400" dirty="0"/>
                        <a:t>85 år+</a:t>
                      </a:r>
                    </a:p>
                  </a:txBody>
                  <a:tcPr/>
                </a:tc>
                <a:tc>
                  <a:txBody>
                    <a:bodyPr/>
                    <a:lstStyle/>
                    <a:p>
                      <a:r>
                        <a:rPr lang="sv-SE" sz="1400" dirty="0"/>
                        <a:t>26</a:t>
                      </a:r>
                    </a:p>
                  </a:txBody>
                  <a:tcPr/>
                </a:tc>
                <a:tc>
                  <a:txBody>
                    <a:bodyPr/>
                    <a:lstStyle/>
                    <a:p>
                      <a:r>
                        <a:rPr lang="sv-SE" sz="1400" dirty="0"/>
                        <a:t>17</a:t>
                      </a:r>
                    </a:p>
                  </a:txBody>
                  <a:tcPr/>
                </a:tc>
                <a:extLst>
                  <a:ext uri="{0D108BD9-81ED-4DB2-BD59-A6C34878D82A}">
                    <a16:rowId xmlns:a16="http://schemas.microsoft.com/office/drawing/2014/main" val="1184884522"/>
                  </a:ext>
                </a:extLst>
              </a:tr>
            </a:tbl>
          </a:graphicData>
        </a:graphic>
      </p:graphicFrame>
      <p:sp>
        <p:nvSpPr>
          <p:cNvPr id="8" name="textruta 7">
            <a:extLst>
              <a:ext uri="{FF2B5EF4-FFF2-40B4-BE49-F238E27FC236}">
                <a16:creationId xmlns:a16="http://schemas.microsoft.com/office/drawing/2014/main" id="{77779FA7-51CD-48C6-B5BA-1EBAC0336D70}"/>
              </a:ext>
            </a:extLst>
          </p:cNvPr>
          <p:cNvSpPr txBox="1"/>
          <p:nvPr/>
        </p:nvSpPr>
        <p:spPr>
          <a:xfrm>
            <a:off x="1055480" y="6414085"/>
            <a:ext cx="2489257" cy="338554"/>
          </a:xfrm>
          <a:prstGeom prst="rect">
            <a:avLst/>
          </a:prstGeom>
          <a:noFill/>
        </p:spPr>
        <p:txBody>
          <a:bodyPr wrap="square" rtlCol="0">
            <a:spAutoFit/>
          </a:bodyPr>
          <a:lstStyle/>
          <a:p>
            <a:r>
              <a:rPr lang="sv-SE" sz="1600" b="1"/>
              <a:t>(Region Örebro län, 2018)</a:t>
            </a:r>
          </a:p>
        </p:txBody>
      </p:sp>
      <p:graphicFrame>
        <p:nvGraphicFramePr>
          <p:cNvPr id="9" name="Platshållare för innehåll 8">
            <a:extLst>
              <a:ext uri="{FF2B5EF4-FFF2-40B4-BE49-F238E27FC236}">
                <a16:creationId xmlns:a16="http://schemas.microsoft.com/office/drawing/2014/main" id="{66BCABE8-7381-49F2-8DD3-B87AF2098738}"/>
              </a:ext>
            </a:extLst>
          </p:cNvPr>
          <p:cNvGraphicFramePr>
            <a:graphicFrameLocks noGrp="1"/>
          </p:cNvGraphicFramePr>
          <p:nvPr>
            <p:ph idx="1"/>
            <p:extLst>
              <p:ext uri="{D42A27DB-BD31-4B8C-83A1-F6EECF244321}">
                <p14:modId xmlns:p14="http://schemas.microsoft.com/office/powerpoint/2010/main" val="1800361428"/>
              </p:ext>
            </p:extLst>
          </p:nvPr>
        </p:nvGraphicFramePr>
        <p:xfrm>
          <a:off x="968489" y="1276466"/>
          <a:ext cx="7434030" cy="40497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2535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395868" y="1558074"/>
            <a:ext cx="5806440" cy="1422399"/>
          </a:xfrm>
        </p:spPr>
        <p:txBody>
          <a:bodyPr>
            <a:normAutofit/>
          </a:bodyPr>
          <a:lstStyle/>
          <a:p>
            <a:r>
              <a:rPr lang="sv-SE" sz="3200" dirty="0">
                <a:latin typeface="Arial" panose="020B0604020202020204" pitchFamily="34" charset="0"/>
                <a:cs typeface="Arial" panose="020B0604020202020204" pitchFamily="34" charset="0"/>
              </a:rPr>
              <a:t>IDROTT OCH FÖRENINGSLIV</a:t>
            </a:r>
          </a:p>
        </p:txBody>
      </p:sp>
    </p:spTree>
    <p:extLst>
      <p:ext uri="{BB962C8B-B14F-4D97-AF65-F5344CB8AC3E}">
        <p14:creationId xmlns:p14="http://schemas.microsoft.com/office/powerpoint/2010/main" val="3841927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85521" y="274638"/>
            <a:ext cx="7656828" cy="1143000"/>
          </a:xfrm>
        </p:spPr>
        <p:txBody>
          <a:bodyPr>
            <a:normAutofit/>
          </a:bodyPr>
          <a:lstStyle/>
          <a:p>
            <a:r>
              <a:rPr lang="sv-SE" sz="3200" dirty="0">
                <a:latin typeface="Arial" panose="020B0604020202020204" pitchFamily="34" charset="0"/>
                <a:cs typeface="Arial" panose="020B0604020202020204" pitchFamily="34" charset="0"/>
              </a:rPr>
              <a:t>IDROTTSFÖRENINGAR I KUMLA KOMMUN</a:t>
            </a:r>
            <a:endParaRPr lang="sv-SE" sz="3200" dirty="0">
              <a:solidFill>
                <a:srgbClr val="FF0000"/>
              </a:solidFill>
              <a:latin typeface="Arial" panose="020B0604020202020204" pitchFamily="34" charset="0"/>
              <a:cs typeface="Arial" panose="020B0604020202020204" pitchFamily="34" charset="0"/>
            </a:endParaRPr>
          </a:p>
        </p:txBody>
      </p:sp>
      <p:sp>
        <p:nvSpPr>
          <p:cNvPr id="5" name="Rektangel 4"/>
          <p:cNvSpPr/>
          <p:nvPr/>
        </p:nvSpPr>
        <p:spPr>
          <a:xfrm>
            <a:off x="831264" y="6256475"/>
            <a:ext cx="3247940" cy="338554"/>
          </a:xfrm>
          <a:prstGeom prst="rect">
            <a:avLst/>
          </a:prstGeom>
        </p:spPr>
        <p:txBody>
          <a:bodyPr wrap="none">
            <a:spAutoFit/>
          </a:bodyPr>
          <a:lstStyle/>
          <a:p>
            <a:r>
              <a:rPr lang="sv-SE" sz="1600" b="1" dirty="0"/>
              <a:t>(Riksidrottsförbundet, 2017 &amp; 2018)</a:t>
            </a:r>
            <a:endParaRPr lang="sv-SE" sz="1600" dirty="0"/>
          </a:p>
        </p:txBody>
      </p:sp>
      <p:graphicFrame>
        <p:nvGraphicFramePr>
          <p:cNvPr id="7" name="Platshållare för innehåll 3">
            <a:extLst>
              <a:ext uri="{FF2B5EF4-FFF2-40B4-BE49-F238E27FC236}">
                <a16:creationId xmlns:a16="http://schemas.microsoft.com/office/drawing/2014/main" id="{51422299-3455-43B1-ACC7-CBEF2DFC5381}"/>
              </a:ext>
            </a:extLst>
          </p:cNvPr>
          <p:cNvGraphicFramePr>
            <a:graphicFrameLocks/>
          </p:cNvGraphicFramePr>
          <p:nvPr>
            <p:extLst>
              <p:ext uri="{D42A27DB-BD31-4B8C-83A1-F6EECF244321}">
                <p14:modId xmlns:p14="http://schemas.microsoft.com/office/powerpoint/2010/main" val="3411398736"/>
              </p:ext>
            </p:extLst>
          </p:nvPr>
        </p:nvGraphicFramePr>
        <p:xfrm>
          <a:off x="985521" y="1468682"/>
          <a:ext cx="7515011" cy="3768968"/>
        </p:xfrm>
        <a:graphic>
          <a:graphicData uri="http://schemas.openxmlformats.org/drawingml/2006/table">
            <a:tbl>
              <a:tblPr firstRow="1" bandRow="1">
                <a:tableStyleId>{69012ECD-51FC-41F1-AA8D-1B2483CD663E}</a:tableStyleId>
              </a:tblPr>
              <a:tblGrid>
                <a:gridCol w="1977041">
                  <a:extLst>
                    <a:ext uri="{9D8B030D-6E8A-4147-A177-3AD203B41FA5}">
                      <a16:colId xmlns:a16="http://schemas.microsoft.com/office/drawing/2014/main" val="20000"/>
                    </a:ext>
                  </a:extLst>
                </a:gridCol>
                <a:gridCol w="1977041">
                  <a:extLst>
                    <a:ext uri="{9D8B030D-6E8A-4147-A177-3AD203B41FA5}">
                      <a16:colId xmlns:a16="http://schemas.microsoft.com/office/drawing/2014/main" val="20001"/>
                    </a:ext>
                  </a:extLst>
                </a:gridCol>
                <a:gridCol w="1884051">
                  <a:extLst>
                    <a:ext uri="{9D8B030D-6E8A-4147-A177-3AD203B41FA5}">
                      <a16:colId xmlns:a16="http://schemas.microsoft.com/office/drawing/2014/main" val="20002"/>
                    </a:ext>
                  </a:extLst>
                </a:gridCol>
                <a:gridCol w="1676878">
                  <a:extLst>
                    <a:ext uri="{9D8B030D-6E8A-4147-A177-3AD203B41FA5}">
                      <a16:colId xmlns:a16="http://schemas.microsoft.com/office/drawing/2014/main" val="20003"/>
                    </a:ext>
                  </a:extLst>
                </a:gridCol>
              </a:tblGrid>
              <a:tr h="605445">
                <a:tc>
                  <a:txBody>
                    <a:bodyPr/>
                    <a:lstStyle/>
                    <a:p>
                      <a:pPr algn="ctr"/>
                      <a:endParaRPr lang="sv-SE" sz="1800" dirty="0"/>
                    </a:p>
                    <a:p>
                      <a:pPr algn="ctr"/>
                      <a:r>
                        <a:rPr lang="sv-SE" sz="1800" dirty="0"/>
                        <a:t>Kommuner</a:t>
                      </a:r>
                    </a:p>
                  </a:txBody>
                  <a:tcPr/>
                </a:tc>
                <a:tc>
                  <a:txBody>
                    <a:bodyPr/>
                    <a:lstStyle/>
                    <a:p>
                      <a:pPr algn="ctr"/>
                      <a:endParaRPr lang="sv-SE" sz="1800" dirty="0"/>
                    </a:p>
                    <a:p>
                      <a:pPr algn="ctr"/>
                      <a:r>
                        <a:rPr lang="sv-SE" sz="1800" dirty="0"/>
                        <a:t>Totalt antal IF</a:t>
                      </a:r>
                    </a:p>
                  </a:txBody>
                  <a:tcPr/>
                </a:tc>
                <a:tc>
                  <a:txBody>
                    <a:bodyPr/>
                    <a:lstStyle/>
                    <a:p>
                      <a:pPr algn="ctr"/>
                      <a:r>
                        <a:rPr lang="sv-SE" sz="1800" dirty="0"/>
                        <a:t>LOK-rapporterande</a:t>
                      </a:r>
                    </a:p>
                  </a:txBody>
                  <a:tcPr/>
                </a:tc>
                <a:tc>
                  <a:txBody>
                    <a:bodyPr/>
                    <a:lstStyle/>
                    <a:p>
                      <a:pPr algn="ctr"/>
                      <a:r>
                        <a:rPr lang="sv-SE" sz="1800" dirty="0"/>
                        <a:t>Folkbildnings-rapporterande IF</a:t>
                      </a:r>
                    </a:p>
                  </a:txBody>
                  <a:tcPr/>
                </a:tc>
                <a:extLst>
                  <a:ext uri="{0D108BD9-81ED-4DB2-BD59-A6C34878D82A}">
                    <a16:rowId xmlns:a16="http://schemas.microsoft.com/office/drawing/2014/main" val="10000"/>
                  </a:ext>
                </a:extLst>
              </a:tr>
              <a:tr h="422899">
                <a:tc>
                  <a:txBody>
                    <a:bodyPr/>
                    <a:lstStyle/>
                    <a:p>
                      <a:r>
                        <a:rPr lang="sv-SE" sz="1800" dirty="0"/>
                        <a:t>Askersund</a:t>
                      </a:r>
                      <a:endParaRPr lang="sv-SE" sz="1800" b="0" dirty="0"/>
                    </a:p>
                  </a:txBody>
                  <a:tcPr/>
                </a:tc>
                <a:tc>
                  <a:txBody>
                    <a:bodyPr/>
                    <a:lstStyle/>
                    <a:p>
                      <a:pPr algn="ctr"/>
                      <a:r>
                        <a:rPr lang="sv-SE" sz="1800" dirty="0"/>
                        <a:t>28(29)</a:t>
                      </a:r>
                      <a:endParaRPr lang="sv-SE" sz="1800" b="0" dirty="0"/>
                    </a:p>
                  </a:txBody>
                  <a:tcPr/>
                </a:tc>
                <a:tc>
                  <a:txBody>
                    <a:bodyPr/>
                    <a:lstStyle/>
                    <a:p>
                      <a:pPr algn="ctr"/>
                      <a:r>
                        <a:rPr lang="sv-SE" sz="1800" dirty="0"/>
                        <a:t>12(15)</a:t>
                      </a:r>
                      <a:endParaRPr lang="sv-SE" sz="1800" b="0" dirty="0"/>
                    </a:p>
                  </a:txBody>
                  <a:tcPr/>
                </a:tc>
                <a:tc>
                  <a:txBody>
                    <a:bodyPr/>
                    <a:lstStyle/>
                    <a:p>
                      <a:pPr algn="ctr"/>
                      <a:r>
                        <a:rPr lang="sv-SE" sz="1800" dirty="0"/>
                        <a:t>13(15)</a:t>
                      </a:r>
                      <a:endParaRPr lang="sv-SE" sz="1800" b="0" dirty="0"/>
                    </a:p>
                  </a:txBody>
                  <a:tcPr/>
                </a:tc>
                <a:extLst>
                  <a:ext uri="{0D108BD9-81ED-4DB2-BD59-A6C34878D82A}">
                    <a16:rowId xmlns:a16="http://schemas.microsoft.com/office/drawing/2014/main" val="10001"/>
                  </a:ext>
                </a:extLst>
              </a:tr>
              <a:tr h="422899">
                <a:tc>
                  <a:txBody>
                    <a:bodyPr/>
                    <a:lstStyle/>
                    <a:p>
                      <a:r>
                        <a:rPr lang="sv-SE" sz="1800" dirty="0"/>
                        <a:t>Hallsberg</a:t>
                      </a:r>
                      <a:endParaRPr lang="sv-SE" sz="1800" b="0" dirty="0"/>
                    </a:p>
                  </a:txBody>
                  <a:tcPr/>
                </a:tc>
                <a:tc>
                  <a:txBody>
                    <a:bodyPr/>
                    <a:lstStyle/>
                    <a:p>
                      <a:pPr algn="ctr"/>
                      <a:r>
                        <a:rPr lang="sv-SE" sz="1800" dirty="0"/>
                        <a:t>45(45)</a:t>
                      </a:r>
                      <a:endParaRPr lang="sv-SE" sz="1800" b="0" dirty="0"/>
                    </a:p>
                  </a:txBody>
                  <a:tcPr/>
                </a:tc>
                <a:tc>
                  <a:txBody>
                    <a:bodyPr/>
                    <a:lstStyle/>
                    <a:p>
                      <a:pPr algn="ctr"/>
                      <a:r>
                        <a:rPr lang="sv-SE" sz="1800" dirty="0"/>
                        <a:t>24(26)</a:t>
                      </a:r>
                      <a:endParaRPr lang="sv-SE" sz="1800" b="0" dirty="0"/>
                    </a:p>
                  </a:txBody>
                  <a:tcPr/>
                </a:tc>
                <a:tc>
                  <a:txBody>
                    <a:bodyPr/>
                    <a:lstStyle/>
                    <a:p>
                      <a:pPr algn="ctr"/>
                      <a:r>
                        <a:rPr lang="sv-SE" sz="1800" dirty="0"/>
                        <a:t>23(20)</a:t>
                      </a:r>
                      <a:endParaRPr lang="sv-SE" sz="1800" b="0" dirty="0"/>
                    </a:p>
                  </a:txBody>
                  <a:tcPr/>
                </a:tc>
                <a:extLst>
                  <a:ext uri="{0D108BD9-81ED-4DB2-BD59-A6C34878D82A}">
                    <a16:rowId xmlns:a16="http://schemas.microsoft.com/office/drawing/2014/main" val="10002"/>
                  </a:ext>
                </a:extLst>
              </a:tr>
              <a:tr h="422899">
                <a:tc>
                  <a:txBody>
                    <a:bodyPr/>
                    <a:lstStyle/>
                    <a:p>
                      <a:r>
                        <a:rPr lang="sv-SE" sz="1800" b="1" dirty="0"/>
                        <a:t>Kumla</a:t>
                      </a:r>
                    </a:p>
                  </a:txBody>
                  <a:tcPr/>
                </a:tc>
                <a:tc>
                  <a:txBody>
                    <a:bodyPr/>
                    <a:lstStyle/>
                    <a:p>
                      <a:pPr algn="ctr"/>
                      <a:r>
                        <a:rPr lang="sv-SE" sz="1800" b="1" dirty="0"/>
                        <a:t>53(52)</a:t>
                      </a:r>
                    </a:p>
                  </a:txBody>
                  <a:tcPr/>
                </a:tc>
                <a:tc>
                  <a:txBody>
                    <a:bodyPr/>
                    <a:lstStyle/>
                    <a:p>
                      <a:pPr algn="ctr"/>
                      <a:r>
                        <a:rPr lang="sv-SE" sz="1800" b="1" dirty="0"/>
                        <a:t>25(25)</a:t>
                      </a:r>
                    </a:p>
                  </a:txBody>
                  <a:tcPr/>
                </a:tc>
                <a:tc>
                  <a:txBody>
                    <a:bodyPr/>
                    <a:lstStyle/>
                    <a:p>
                      <a:pPr algn="ctr"/>
                      <a:r>
                        <a:rPr lang="sv-SE" sz="1800" b="1" dirty="0"/>
                        <a:t>24(16)</a:t>
                      </a:r>
                    </a:p>
                  </a:txBody>
                  <a:tcPr/>
                </a:tc>
                <a:extLst>
                  <a:ext uri="{0D108BD9-81ED-4DB2-BD59-A6C34878D82A}">
                    <a16:rowId xmlns:a16="http://schemas.microsoft.com/office/drawing/2014/main" val="10003"/>
                  </a:ext>
                </a:extLst>
              </a:tr>
              <a:tr h="422899">
                <a:tc>
                  <a:txBody>
                    <a:bodyPr/>
                    <a:lstStyle/>
                    <a:p>
                      <a:r>
                        <a:rPr lang="sv-SE" sz="1800" dirty="0"/>
                        <a:t>Laxå</a:t>
                      </a:r>
                    </a:p>
                  </a:txBody>
                  <a:tcPr/>
                </a:tc>
                <a:tc>
                  <a:txBody>
                    <a:bodyPr/>
                    <a:lstStyle/>
                    <a:p>
                      <a:pPr algn="ctr"/>
                      <a:r>
                        <a:rPr lang="sv-SE" sz="1800" dirty="0"/>
                        <a:t>15(15)</a:t>
                      </a:r>
                    </a:p>
                  </a:txBody>
                  <a:tcPr/>
                </a:tc>
                <a:tc>
                  <a:txBody>
                    <a:bodyPr/>
                    <a:lstStyle/>
                    <a:p>
                      <a:pPr algn="ctr"/>
                      <a:r>
                        <a:rPr lang="sv-SE" sz="1800" dirty="0"/>
                        <a:t>5(7)</a:t>
                      </a:r>
                    </a:p>
                  </a:txBody>
                  <a:tcPr/>
                </a:tc>
                <a:tc>
                  <a:txBody>
                    <a:bodyPr/>
                    <a:lstStyle/>
                    <a:p>
                      <a:pPr algn="ctr"/>
                      <a:r>
                        <a:rPr lang="sv-SE" sz="1800" dirty="0"/>
                        <a:t>6(8)</a:t>
                      </a:r>
                    </a:p>
                  </a:txBody>
                  <a:tcPr/>
                </a:tc>
                <a:extLst>
                  <a:ext uri="{0D108BD9-81ED-4DB2-BD59-A6C34878D82A}">
                    <a16:rowId xmlns:a16="http://schemas.microsoft.com/office/drawing/2014/main" val="10004"/>
                  </a:ext>
                </a:extLst>
              </a:tr>
              <a:tr h="422899">
                <a:tc>
                  <a:txBody>
                    <a:bodyPr/>
                    <a:lstStyle/>
                    <a:p>
                      <a:r>
                        <a:rPr lang="sv-SE" sz="1800"/>
                        <a:t>Lekeberg</a:t>
                      </a:r>
                    </a:p>
                  </a:txBody>
                  <a:tcPr/>
                </a:tc>
                <a:tc>
                  <a:txBody>
                    <a:bodyPr/>
                    <a:lstStyle/>
                    <a:p>
                      <a:pPr algn="ctr"/>
                      <a:r>
                        <a:rPr lang="sv-SE" sz="1800" dirty="0"/>
                        <a:t>13(12)</a:t>
                      </a:r>
                    </a:p>
                  </a:txBody>
                  <a:tcPr/>
                </a:tc>
                <a:tc>
                  <a:txBody>
                    <a:bodyPr/>
                    <a:lstStyle/>
                    <a:p>
                      <a:pPr algn="ctr"/>
                      <a:r>
                        <a:rPr lang="sv-SE" sz="1800" dirty="0"/>
                        <a:t>5(5)</a:t>
                      </a:r>
                    </a:p>
                  </a:txBody>
                  <a:tcPr/>
                </a:tc>
                <a:tc>
                  <a:txBody>
                    <a:bodyPr/>
                    <a:lstStyle/>
                    <a:p>
                      <a:pPr algn="ctr"/>
                      <a:r>
                        <a:rPr lang="sv-SE" sz="1800" dirty="0"/>
                        <a:t>6(6)</a:t>
                      </a:r>
                    </a:p>
                  </a:txBody>
                  <a:tcPr/>
                </a:tc>
                <a:extLst>
                  <a:ext uri="{0D108BD9-81ED-4DB2-BD59-A6C34878D82A}">
                    <a16:rowId xmlns:a16="http://schemas.microsoft.com/office/drawing/2014/main" val="10005"/>
                  </a:ext>
                </a:extLst>
              </a:tr>
              <a:tr h="740073">
                <a:tc>
                  <a:txBody>
                    <a:bodyPr/>
                    <a:lstStyle/>
                    <a:p>
                      <a:r>
                        <a:rPr lang="sv-SE" sz="1800" dirty="0"/>
                        <a:t>Totalt södra</a:t>
                      </a:r>
                      <a:r>
                        <a:rPr lang="sv-SE" sz="1800" baseline="0" dirty="0"/>
                        <a:t> </a:t>
                      </a:r>
                      <a:r>
                        <a:rPr lang="sv-SE" sz="1800" dirty="0"/>
                        <a:t>Örebro län</a:t>
                      </a:r>
                      <a:endParaRPr lang="sv-SE" sz="1800" b="0" i="0" dirty="0"/>
                    </a:p>
                  </a:txBody>
                  <a:tcPr/>
                </a:tc>
                <a:tc>
                  <a:txBody>
                    <a:bodyPr/>
                    <a:lstStyle/>
                    <a:p>
                      <a:pPr algn="ctr"/>
                      <a:r>
                        <a:rPr lang="sv-SE" sz="1800" dirty="0"/>
                        <a:t>154(153)</a:t>
                      </a:r>
                      <a:endParaRPr lang="sv-SE" sz="1800" b="0" i="0" dirty="0"/>
                    </a:p>
                  </a:txBody>
                  <a:tcPr anchor="ctr"/>
                </a:tc>
                <a:tc>
                  <a:txBody>
                    <a:bodyPr/>
                    <a:lstStyle/>
                    <a:p>
                      <a:pPr algn="ctr"/>
                      <a:r>
                        <a:rPr lang="sv-SE" sz="1800" dirty="0"/>
                        <a:t>71(78)</a:t>
                      </a:r>
                      <a:endParaRPr lang="sv-SE" sz="1800" b="0" i="0" dirty="0"/>
                    </a:p>
                  </a:txBody>
                  <a:tcPr anchor="ctr"/>
                </a:tc>
                <a:tc>
                  <a:txBody>
                    <a:bodyPr/>
                    <a:lstStyle/>
                    <a:p>
                      <a:pPr algn="ctr"/>
                      <a:r>
                        <a:rPr lang="sv-SE" sz="1800" dirty="0"/>
                        <a:t>72(65)</a:t>
                      </a:r>
                      <a:endParaRPr lang="sv-SE" sz="1800" b="0" i="0" dirty="0"/>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00278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rot="21149839">
            <a:off x="-477359" y="-1503397"/>
            <a:ext cx="833444" cy="10357255"/>
          </a:xfrm>
          <a:prstGeom prst="rect">
            <a:avLst/>
          </a:prstGeom>
          <a:solidFill>
            <a:srgbClr val="005B9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9" name="Rektangel 8"/>
          <p:cNvSpPr>
            <a:spLocks noChangeAspect="1"/>
          </p:cNvSpPr>
          <p:nvPr/>
        </p:nvSpPr>
        <p:spPr>
          <a:xfrm rot="21149839">
            <a:off x="347035" y="-1614410"/>
            <a:ext cx="69672" cy="10353420"/>
          </a:xfrm>
          <a:prstGeom prst="rect">
            <a:avLst/>
          </a:prstGeom>
          <a:solidFill>
            <a:srgbClr val="FAC828">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a:xfrm>
            <a:off x="631767" y="366559"/>
            <a:ext cx="7176077" cy="1143000"/>
          </a:xfrm>
        </p:spPr>
        <p:txBody>
          <a:bodyPr>
            <a:noAutofit/>
          </a:bodyPr>
          <a:lstStyle/>
          <a:p>
            <a:r>
              <a:rPr lang="sv-SE" sz="3200" dirty="0">
                <a:solidFill>
                  <a:schemeClr val="tx1">
                    <a:lumMod val="85000"/>
                    <a:lumOff val="15000"/>
                  </a:schemeClr>
                </a:solidFill>
                <a:latin typeface="Arial" panose="020B0604020202020204" pitchFamily="34" charset="0"/>
                <a:cs typeface="Arial" panose="020B0604020202020204" pitchFamily="34" charset="0"/>
              </a:rPr>
              <a:t>DELTAGARTILLFÄLLEN I IDROTTSFÖRENINGAR PER CAPITA 7-25 ÅR</a:t>
            </a:r>
            <a:endParaRPr lang="sv-SE" sz="3200" dirty="0">
              <a:latin typeface="Arial" panose="020B0604020202020204" pitchFamily="34" charset="0"/>
              <a:cs typeface="Arial" panose="020B0604020202020204" pitchFamily="34" charset="0"/>
            </a:endParaRPr>
          </a:p>
        </p:txBody>
      </p:sp>
      <p:graphicFrame>
        <p:nvGraphicFramePr>
          <p:cNvPr id="6" name="Tabell 5"/>
          <p:cNvGraphicFramePr>
            <a:graphicFrameLocks noGrp="1"/>
          </p:cNvGraphicFramePr>
          <p:nvPr>
            <p:extLst>
              <p:ext uri="{D42A27DB-BD31-4B8C-83A1-F6EECF244321}">
                <p14:modId xmlns:p14="http://schemas.microsoft.com/office/powerpoint/2010/main" val="1066269713"/>
              </p:ext>
            </p:extLst>
          </p:nvPr>
        </p:nvGraphicFramePr>
        <p:xfrm>
          <a:off x="631767" y="1822236"/>
          <a:ext cx="8446309" cy="3045112"/>
        </p:xfrm>
        <a:graphic>
          <a:graphicData uri="http://schemas.openxmlformats.org/drawingml/2006/table">
            <a:tbl>
              <a:tblPr firstRow="1" bandRow="1">
                <a:tableStyleId>{69012ECD-51FC-41F1-AA8D-1B2483CD663E}</a:tableStyleId>
              </a:tblPr>
              <a:tblGrid>
                <a:gridCol w="1549781">
                  <a:extLst>
                    <a:ext uri="{9D8B030D-6E8A-4147-A177-3AD203B41FA5}">
                      <a16:colId xmlns:a16="http://schemas.microsoft.com/office/drawing/2014/main" val="20000"/>
                    </a:ext>
                  </a:extLst>
                </a:gridCol>
                <a:gridCol w="1828742">
                  <a:extLst>
                    <a:ext uri="{9D8B030D-6E8A-4147-A177-3AD203B41FA5}">
                      <a16:colId xmlns:a16="http://schemas.microsoft.com/office/drawing/2014/main" val="20001"/>
                    </a:ext>
                  </a:extLst>
                </a:gridCol>
                <a:gridCol w="1689262">
                  <a:extLst>
                    <a:ext uri="{9D8B030D-6E8A-4147-A177-3AD203B41FA5}">
                      <a16:colId xmlns:a16="http://schemas.microsoft.com/office/drawing/2014/main" val="20002"/>
                    </a:ext>
                  </a:extLst>
                </a:gridCol>
                <a:gridCol w="1689262">
                  <a:extLst>
                    <a:ext uri="{9D8B030D-6E8A-4147-A177-3AD203B41FA5}">
                      <a16:colId xmlns:a16="http://schemas.microsoft.com/office/drawing/2014/main" val="20003"/>
                    </a:ext>
                  </a:extLst>
                </a:gridCol>
                <a:gridCol w="1689262">
                  <a:extLst>
                    <a:ext uri="{9D8B030D-6E8A-4147-A177-3AD203B41FA5}">
                      <a16:colId xmlns:a16="http://schemas.microsoft.com/office/drawing/2014/main" val="20004"/>
                    </a:ext>
                  </a:extLst>
                </a:gridCol>
              </a:tblGrid>
              <a:tr h="435016">
                <a:tc>
                  <a:txBody>
                    <a:bodyPr/>
                    <a:lstStyle/>
                    <a:p>
                      <a:r>
                        <a:rPr lang="sv-SE"/>
                        <a:t>Kommun</a:t>
                      </a:r>
                    </a:p>
                  </a:txBody>
                  <a:tcPr/>
                </a:tc>
                <a:tc>
                  <a:txBody>
                    <a:bodyPr/>
                    <a:lstStyle/>
                    <a:p>
                      <a:r>
                        <a:rPr lang="sv-SE" dirty="0"/>
                        <a:t>Flickor 2016</a:t>
                      </a:r>
                    </a:p>
                  </a:txBody>
                  <a:tcPr/>
                </a:tc>
                <a:tc>
                  <a:txBody>
                    <a:bodyPr/>
                    <a:lstStyle/>
                    <a:p>
                      <a:r>
                        <a:rPr lang="sv-SE" dirty="0"/>
                        <a:t>Flickor 2017</a:t>
                      </a:r>
                    </a:p>
                  </a:txBody>
                  <a:tcPr/>
                </a:tc>
                <a:tc>
                  <a:txBody>
                    <a:bodyPr/>
                    <a:lstStyle/>
                    <a:p>
                      <a:r>
                        <a:rPr lang="sv-SE" dirty="0"/>
                        <a:t>Pojkar 2016</a:t>
                      </a:r>
                    </a:p>
                  </a:txBody>
                  <a:tcPr/>
                </a:tc>
                <a:tc>
                  <a:txBody>
                    <a:bodyPr/>
                    <a:lstStyle/>
                    <a:p>
                      <a:r>
                        <a:rPr lang="sv-SE" dirty="0"/>
                        <a:t>Pojkar 2017</a:t>
                      </a:r>
                    </a:p>
                  </a:txBody>
                  <a:tcPr/>
                </a:tc>
                <a:extLst>
                  <a:ext uri="{0D108BD9-81ED-4DB2-BD59-A6C34878D82A}">
                    <a16:rowId xmlns:a16="http://schemas.microsoft.com/office/drawing/2014/main" val="10000"/>
                  </a:ext>
                </a:extLst>
              </a:tr>
              <a:tr h="435016">
                <a:tc>
                  <a:txBody>
                    <a:bodyPr/>
                    <a:lstStyle/>
                    <a:p>
                      <a:r>
                        <a:rPr lang="sv-SE" b="0"/>
                        <a:t>Askersund</a:t>
                      </a:r>
                    </a:p>
                  </a:txBody>
                  <a:tcPr/>
                </a:tc>
                <a:tc>
                  <a:txBody>
                    <a:bodyPr/>
                    <a:lstStyle/>
                    <a:p>
                      <a:pPr algn="ctr"/>
                      <a:r>
                        <a:rPr lang="sv-SE" b="0" dirty="0"/>
                        <a:t>11</a:t>
                      </a:r>
                    </a:p>
                  </a:txBody>
                  <a:tcPr/>
                </a:tc>
                <a:tc>
                  <a:txBody>
                    <a:bodyPr/>
                    <a:lstStyle/>
                    <a:p>
                      <a:pPr algn="ctr"/>
                      <a:r>
                        <a:rPr lang="sv-SE" b="0" dirty="0"/>
                        <a:t>13</a:t>
                      </a:r>
                    </a:p>
                  </a:txBody>
                  <a:tcPr/>
                </a:tc>
                <a:tc>
                  <a:txBody>
                    <a:bodyPr/>
                    <a:lstStyle/>
                    <a:p>
                      <a:pPr algn="ctr"/>
                      <a:r>
                        <a:rPr lang="sv-SE" b="0" dirty="0"/>
                        <a:t>16</a:t>
                      </a:r>
                    </a:p>
                  </a:txBody>
                  <a:tcPr/>
                </a:tc>
                <a:tc>
                  <a:txBody>
                    <a:bodyPr/>
                    <a:lstStyle/>
                    <a:p>
                      <a:pPr algn="ctr"/>
                      <a:r>
                        <a:rPr lang="sv-SE" b="0" dirty="0"/>
                        <a:t>16</a:t>
                      </a:r>
                    </a:p>
                  </a:txBody>
                  <a:tcPr/>
                </a:tc>
                <a:extLst>
                  <a:ext uri="{0D108BD9-81ED-4DB2-BD59-A6C34878D82A}">
                    <a16:rowId xmlns:a16="http://schemas.microsoft.com/office/drawing/2014/main" val="10001"/>
                  </a:ext>
                </a:extLst>
              </a:tr>
              <a:tr h="435016">
                <a:tc>
                  <a:txBody>
                    <a:bodyPr/>
                    <a:lstStyle/>
                    <a:p>
                      <a:r>
                        <a:rPr lang="sv-SE" b="0"/>
                        <a:t>Hallsberg</a:t>
                      </a:r>
                    </a:p>
                  </a:txBody>
                  <a:tcPr/>
                </a:tc>
                <a:tc>
                  <a:txBody>
                    <a:bodyPr/>
                    <a:lstStyle/>
                    <a:p>
                      <a:pPr algn="ctr"/>
                      <a:r>
                        <a:rPr lang="sv-SE" b="0" dirty="0"/>
                        <a:t>17</a:t>
                      </a:r>
                    </a:p>
                  </a:txBody>
                  <a:tcPr/>
                </a:tc>
                <a:tc>
                  <a:txBody>
                    <a:bodyPr/>
                    <a:lstStyle/>
                    <a:p>
                      <a:pPr algn="ctr"/>
                      <a:r>
                        <a:rPr lang="sv-SE" b="0" dirty="0"/>
                        <a:t>17</a:t>
                      </a:r>
                    </a:p>
                  </a:txBody>
                  <a:tcPr/>
                </a:tc>
                <a:tc>
                  <a:txBody>
                    <a:bodyPr/>
                    <a:lstStyle/>
                    <a:p>
                      <a:pPr algn="ctr"/>
                      <a:r>
                        <a:rPr lang="sv-SE" b="0" dirty="0"/>
                        <a:t>26</a:t>
                      </a:r>
                    </a:p>
                  </a:txBody>
                  <a:tcPr/>
                </a:tc>
                <a:tc>
                  <a:txBody>
                    <a:bodyPr/>
                    <a:lstStyle/>
                    <a:p>
                      <a:pPr algn="ctr"/>
                      <a:r>
                        <a:rPr lang="sv-SE" b="0" dirty="0"/>
                        <a:t>26</a:t>
                      </a:r>
                    </a:p>
                  </a:txBody>
                  <a:tcPr/>
                </a:tc>
                <a:extLst>
                  <a:ext uri="{0D108BD9-81ED-4DB2-BD59-A6C34878D82A}">
                    <a16:rowId xmlns:a16="http://schemas.microsoft.com/office/drawing/2014/main" val="10002"/>
                  </a:ext>
                </a:extLst>
              </a:tr>
              <a:tr h="435016">
                <a:tc>
                  <a:txBody>
                    <a:bodyPr/>
                    <a:lstStyle/>
                    <a:p>
                      <a:r>
                        <a:rPr lang="sv-SE" b="1" dirty="0"/>
                        <a:t>Kumla</a:t>
                      </a:r>
                    </a:p>
                  </a:txBody>
                  <a:tcPr/>
                </a:tc>
                <a:tc>
                  <a:txBody>
                    <a:bodyPr/>
                    <a:lstStyle/>
                    <a:p>
                      <a:pPr algn="ctr"/>
                      <a:r>
                        <a:rPr lang="sv-SE" b="1" dirty="0"/>
                        <a:t>14</a:t>
                      </a:r>
                    </a:p>
                  </a:txBody>
                  <a:tcPr/>
                </a:tc>
                <a:tc>
                  <a:txBody>
                    <a:bodyPr/>
                    <a:lstStyle/>
                    <a:p>
                      <a:pPr algn="ctr"/>
                      <a:r>
                        <a:rPr lang="sv-SE" b="1" dirty="0"/>
                        <a:t>16</a:t>
                      </a:r>
                    </a:p>
                  </a:txBody>
                  <a:tcPr/>
                </a:tc>
                <a:tc>
                  <a:txBody>
                    <a:bodyPr/>
                    <a:lstStyle/>
                    <a:p>
                      <a:pPr algn="ctr"/>
                      <a:r>
                        <a:rPr lang="sv-SE" b="1" dirty="0"/>
                        <a:t>28</a:t>
                      </a:r>
                    </a:p>
                  </a:txBody>
                  <a:tcPr/>
                </a:tc>
                <a:tc>
                  <a:txBody>
                    <a:bodyPr/>
                    <a:lstStyle/>
                    <a:p>
                      <a:pPr algn="ctr"/>
                      <a:r>
                        <a:rPr lang="sv-SE" b="1" dirty="0"/>
                        <a:t>26</a:t>
                      </a:r>
                    </a:p>
                  </a:txBody>
                  <a:tcPr/>
                </a:tc>
                <a:extLst>
                  <a:ext uri="{0D108BD9-81ED-4DB2-BD59-A6C34878D82A}">
                    <a16:rowId xmlns:a16="http://schemas.microsoft.com/office/drawing/2014/main" val="10003"/>
                  </a:ext>
                </a:extLst>
              </a:tr>
              <a:tr h="435016">
                <a:tc>
                  <a:txBody>
                    <a:bodyPr/>
                    <a:lstStyle/>
                    <a:p>
                      <a:r>
                        <a:rPr lang="sv-SE" b="0"/>
                        <a:t>Laxå</a:t>
                      </a:r>
                    </a:p>
                  </a:txBody>
                  <a:tcPr/>
                </a:tc>
                <a:tc>
                  <a:txBody>
                    <a:bodyPr/>
                    <a:lstStyle/>
                    <a:p>
                      <a:pPr algn="ctr"/>
                      <a:r>
                        <a:rPr lang="sv-SE" b="0" dirty="0"/>
                        <a:t>3</a:t>
                      </a:r>
                    </a:p>
                  </a:txBody>
                  <a:tcPr/>
                </a:tc>
                <a:tc>
                  <a:txBody>
                    <a:bodyPr/>
                    <a:lstStyle/>
                    <a:p>
                      <a:pPr algn="ctr"/>
                      <a:r>
                        <a:rPr lang="sv-SE" b="0" dirty="0"/>
                        <a:t>3</a:t>
                      </a:r>
                    </a:p>
                  </a:txBody>
                  <a:tcPr/>
                </a:tc>
                <a:tc>
                  <a:txBody>
                    <a:bodyPr/>
                    <a:lstStyle/>
                    <a:p>
                      <a:pPr algn="ctr"/>
                      <a:r>
                        <a:rPr lang="sv-SE" b="0" dirty="0"/>
                        <a:t>11</a:t>
                      </a:r>
                    </a:p>
                  </a:txBody>
                  <a:tcPr/>
                </a:tc>
                <a:tc>
                  <a:txBody>
                    <a:bodyPr/>
                    <a:lstStyle/>
                    <a:p>
                      <a:pPr algn="ctr"/>
                      <a:r>
                        <a:rPr lang="sv-SE" b="0" dirty="0"/>
                        <a:t>9</a:t>
                      </a:r>
                    </a:p>
                  </a:txBody>
                  <a:tcPr/>
                </a:tc>
                <a:extLst>
                  <a:ext uri="{0D108BD9-81ED-4DB2-BD59-A6C34878D82A}">
                    <a16:rowId xmlns:a16="http://schemas.microsoft.com/office/drawing/2014/main" val="10004"/>
                  </a:ext>
                </a:extLst>
              </a:tr>
              <a:tr h="435016">
                <a:tc>
                  <a:txBody>
                    <a:bodyPr/>
                    <a:lstStyle/>
                    <a:p>
                      <a:r>
                        <a:rPr lang="sv-SE" b="0"/>
                        <a:t>Lekeberg</a:t>
                      </a:r>
                    </a:p>
                  </a:txBody>
                  <a:tcPr/>
                </a:tc>
                <a:tc>
                  <a:txBody>
                    <a:bodyPr/>
                    <a:lstStyle/>
                    <a:p>
                      <a:pPr algn="ctr"/>
                      <a:r>
                        <a:rPr lang="sv-SE" b="0" dirty="0"/>
                        <a:t>4</a:t>
                      </a:r>
                    </a:p>
                  </a:txBody>
                  <a:tcPr/>
                </a:tc>
                <a:tc>
                  <a:txBody>
                    <a:bodyPr/>
                    <a:lstStyle/>
                    <a:p>
                      <a:pPr algn="ctr"/>
                      <a:r>
                        <a:rPr lang="sv-SE" b="0" dirty="0"/>
                        <a:t>3</a:t>
                      </a:r>
                    </a:p>
                  </a:txBody>
                  <a:tcPr/>
                </a:tc>
                <a:tc>
                  <a:txBody>
                    <a:bodyPr/>
                    <a:lstStyle/>
                    <a:p>
                      <a:pPr algn="ctr"/>
                      <a:r>
                        <a:rPr lang="sv-SE" b="0" dirty="0"/>
                        <a:t>13</a:t>
                      </a:r>
                    </a:p>
                  </a:txBody>
                  <a:tcPr/>
                </a:tc>
                <a:tc>
                  <a:txBody>
                    <a:bodyPr/>
                    <a:lstStyle/>
                    <a:p>
                      <a:pPr algn="ctr"/>
                      <a:r>
                        <a:rPr lang="sv-SE" b="0" dirty="0"/>
                        <a:t>14</a:t>
                      </a:r>
                    </a:p>
                  </a:txBody>
                  <a:tcPr/>
                </a:tc>
                <a:extLst>
                  <a:ext uri="{0D108BD9-81ED-4DB2-BD59-A6C34878D82A}">
                    <a16:rowId xmlns:a16="http://schemas.microsoft.com/office/drawing/2014/main" val="10005"/>
                  </a:ext>
                </a:extLst>
              </a:tr>
              <a:tr h="435016">
                <a:tc>
                  <a:txBody>
                    <a:bodyPr/>
                    <a:lstStyle/>
                    <a:p>
                      <a:r>
                        <a:rPr lang="sv-SE" b="0" dirty="0"/>
                        <a:t>Örebro län ID</a:t>
                      </a:r>
                    </a:p>
                  </a:txBody>
                  <a:tcPr/>
                </a:tc>
                <a:tc>
                  <a:txBody>
                    <a:bodyPr/>
                    <a:lstStyle/>
                    <a:p>
                      <a:pPr algn="ctr"/>
                      <a:r>
                        <a:rPr lang="sv-SE" b="0" dirty="0"/>
                        <a:t>16</a:t>
                      </a:r>
                    </a:p>
                  </a:txBody>
                  <a:tcPr/>
                </a:tc>
                <a:tc>
                  <a:txBody>
                    <a:bodyPr/>
                    <a:lstStyle/>
                    <a:p>
                      <a:pPr algn="ctr"/>
                      <a:r>
                        <a:rPr lang="sv-SE" b="0" dirty="0"/>
                        <a:t>16</a:t>
                      </a:r>
                    </a:p>
                  </a:txBody>
                  <a:tcPr/>
                </a:tc>
                <a:tc>
                  <a:txBody>
                    <a:bodyPr/>
                    <a:lstStyle/>
                    <a:p>
                      <a:pPr algn="ctr"/>
                      <a:r>
                        <a:rPr lang="sv-SE" b="0" dirty="0"/>
                        <a:t>28</a:t>
                      </a:r>
                    </a:p>
                  </a:txBody>
                  <a:tcPr/>
                </a:tc>
                <a:tc>
                  <a:txBody>
                    <a:bodyPr/>
                    <a:lstStyle/>
                    <a:p>
                      <a:pPr algn="ctr"/>
                      <a:r>
                        <a:rPr lang="sv-SE" b="0" dirty="0"/>
                        <a:t>27</a:t>
                      </a:r>
                    </a:p>
                  </a:txBody>
                  <a:tcPr/>
                </a:tc>
                <a:extLst>
                  <a:ext uri="{0D108BD9-81ED-4DB2-BD59-A6C34878D82A}">
                    <a16:rowId xmlns:a16="http://schemas.microsoft.com/office/drawing/2014/main" val="10006"/>
                  </a:ext>
                </a:extLst>
              </a:tr>
            </a:tbl>
          </a:graphicData>
        </a:graphic>
      </p:graphicFrame>
      <p:sp>
        <p:nvSpPr>
          <p:cNvPr id="4" name="textruta 3">
            <a:extLst>
              <a:ext uri="{FF2B5EF4-FFF2-40B4-BE49-F238E27FC236}">
                <a16:creationId xmlns:a16="http://schemas.microsoft.com/office/drawing/2014/main" id="{07380601-BF95-4C49-BAE9-3E607D3E7C12}"/>
              </a:ext>
            </a:extLst>
          </p:cNvPr>
          <p:cNvSpPr txBox="1"/>
          <p:nvPr/>
        </p:nvSpPr>
        <p:spPr>
          <a:xfrm>
            <a:off x="1092346" y="5095783"/>
            <a:ext cx="6512786" cy="646331"/>
          </a:xfrm>
          <a:prstGeom prst="rect">
            <a:avLst/>
          </a:prstGeom>
          <a:noFill/>
        </p:spPr>
        <p:txBody>
          <a:bodyPr wrap="square" rtlCol="0">
            <a:spAutoFit/>
          </a:bodyPr>
          <a:lstStyle/>
          <a:p>
            <a:r>
              <a:rPr lang="sv-SE" dirty="0"/>
              <a:t>Godkänt LOK-stöd för Kumla kommun är 941 677 kr vilket innebär 188 kr/person i åldern 7-25 år.  </a:t>
            </a:r>
          </a:p>
        </p:txBody>
      </p:sp>
      <p:sp>
        <p:nvSpPr>
          <p:cNvPr id="7" name="Rektangel 6">
            <a:extLst>
              <a:ext uri="{FF2B5EF4-FFF2-40B4-BE49-F238E27FC236}">
                <a16:creationId xmlns:a16="http://schemas.microsoft.com/office/drawing/2014/main" id="{D1BE2DB2-DA29-4916-80D7-BF5459558724}"/>
              </a:ext>
            </a:extLst>
          </p:cNvPr>
          <p:cNvSpPr/>
          <p:nvPr/>
        </p:nvSpPr>
        <p:spPr>
          <a:xfrm>
            <a:off x="831264" y="6256475"/>
            <a:ext cx="2593915" cy="338554"/>
          </a:xfrm>
          <a:prstGeom prst="rect">
            <a:avLst/>
          </a:prstGeom>
        </p:spPr>
        <p:txBody>
          <a:bodyPr wrap="none">
            <a:spAutoFit/>
          </a:bodyPr>
          <a:lstStyle/>
          <a:p>
            <a:r>
              <a:rPr lang="sv-SE" sz="1600" b="1" dirty="0"/>
              <a:t>(Riksidrottsförbundet, 2018)</a:t>
            </a:r>
            <a:endParaRPr lang="sv-SE" sz="1600" dirty="0"/>
          </a:p>
        </p:txBody>
      </p:sp>
    </p:spTree>
    <p:extLst>
      <p:ext uri="{BB962C8B-B14F-4D97-AF65-F5344CB8AC3E}">
        <p14:creationId xmlns:p14="http://schemas.microsoft.com/office/powerpoint/2010/main" val="39143922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3200" dirty="0">
                <a:latin typeface="Arial" panose="020B0604020202020204" pitchFamily="34" charset="0"/>
                <a:cs typeface="Arial" panose="020B0604020202020204" pitchFamily="34" charset="0"/>
              </a:rPr>
              <a:t>DE STÖRSTA UNGDOMSFÖRENINGARNA 2017 I KUMLA KOMMUN</a:t>
            </a:r>
          </a:p>
        </p:txBody>
      </p:sp>
      <p:sp>
        <p:nvSpPr>
          <p:cNvPr id="4" name="Rektangel 3"/>
          <p:cNvSpPr/>
          <p:nvPr/>
        </p:nvSpPr>
        <p:spPr>
          <a:xfrm>
            <a:off x="831264" y="6256475"/>
            <a:ext cx="2593915" cy="338554"/>
          </a:xfrm>
          <a:prstGeom prst="rect">
            <a:avLst/>
          </a:prstGeom>
        </p:spPr>
        <p:txBody>
          <a:bodyPr wrap="none">
            <a:spAutoFit/>
          </a:bodyPr>
          <a:lstStyle/>
          <a:p>
            <a:r>
              <a:rPr lang="sv-SE" sz="1600" b="1" dirty="0"/>
              <a:t>(Riksidrottsförbundet, 2018)</a:t>
            </a:r>
            <a:endParaRPr lang="sv-SE" sz="1600" dirty="0"/>
          </a:p>
        </p:txBody>
      </p:sp>
      <p:graphicFrame>
        <p:nvGraphicFramePr>
          <p:cNvPr id="5" name="Diagram 4">
            <a:extLst>
              <a:ext uri="{FF2B5EF4-FFF2-40B4-BE49-F238E27FC236}">
                <a16:creationId xmlns:a16="http://schemas.microsoft.com/office/drawing/2014/main" id="{A7B8438D-098C-41C3-AFC1-6BE443F3F040}"/>
              </a:ext>
            </a:extLst>
          </p:cNvPr>
          <p:cNvGraphicFramePr>
            <a:graphicFrameLocks/>
          </p:cNvGraphicFramePr>
          <p:nvPr>
            <p:extLst>
              <p:ext uri="{D42A27DB-BD31-4B8C-83A1-F6EECF244321}">
                <p14:modId xmlns:p14="http://schemas.microsoft.com/office/powerpoint/2010/main" val="3345622536"/>
              </p:ext>
            </p:extLst>
          </p:nvPr>
        </p:nvGraphicFramePr>
        <p:xfrm>
          <a:off x="1059367" y="1574005"/>
          <a:ext cx="6724184" cy="43026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74731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0810350-7F88-435B-8D53-1D2E76018564}"/>
              </a:ext>
            </a:extLst>
          </p:cNvPr>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DELTAGARTILLFÄLLEN PER IDROTT</a:t>
            </a:r>
          </a:p>
        </p:txBody>
      </p:sp>
      <p:graphicFrame>
        <p:nvGraphicFramePr>
          <p:cNvPr id="4" name="Platshållare för innehåll 3">
            <a:extLst>
              <a:ext uri="{FF2B5EF4-FFF2-40B4-BE49-F238E27FC236}">
                <a16:creationId xmlns:a16="http://schemas.microsoft.com/office/drawing/2014/main" id="{285981BC-51E1-49C6-AFE6-3FC599B33BD6}"/>
              </a:ext>
            </a:extLst>
          </p:cNvPr>
          <p:cNvGraphicFramePr>
            <a:graphicFrameLocks noGrp="1"/>
          </p:cNvGraphicFramePr>
          <p:nvPr>
            <p:ph idx="1"/>
            <p:extLst>
              <p:ext uri="{D42A27DB-BD31-4B8C-83A1-F6EECF244321}">
                <p14:modId xmlns:p14="http://schemas.microsoft.com/office/powerpoint/2010/main" val="3161608287"/>
              </p:ext>
            </p:extLst>
          </p:nvPr>
        </p:nvGraphicFramePr>
        <p:xfrm>
          <a:off x="728663" y="1417638"/>
          <a:ext cx="7913687" cy="4460875"/>
        </p:xfrm>
        <a:graphic>
          <a:graphicData uri="http://schemas.openxmlformats.org/drawingml/2006/chart">
            <c:chart xmlns:c="http://schemas.openxmlformats.org/drawingml/2006/chart" xmlns:r="http://schemas.openxmlformats.org/officeDocument/2006/relationships" r:id="rId3"/>
          </a:graphicData>
        </a:graphic>
      </p:graphicFrame>
      <p:sp>
        <p:nvSpPr>
          <p:cNvPr id="5" name="Rektangel 4">
            <a:extLst>
              <a:ext uri="{FF2B5EF4-FFF2-40B4-BE49-F238E27FC236}">
                <a16:creationId xmlns:a16="http://schemas.microsoft.com/office/drawing/2014/main" id="{61ACAF98-B191-45D3-87D0-865C79A6B95E}"/>
              </a:ext>
            </a:extLst>
          </p:cNvPr>
          <p:cNvSpPr/>
          <p:nvPr/>
        </p:nvSpPr>
        <p:spPr>
          <a:xfrm>
            <a:off x="831264" y="6256475"/>
            <a:ext cx="2593915" cy="338554"/>
          </a:xfrm>
          <a:prstGeom prst="rect">
            <a:avLst/>
          </a:prstGeom>
        </p:spPr>
        <p:txBody>
          <a:bodyPr wrap="none">
            <a:spAutoFit/>
          </a:bodyPr>
          <a:lstStyle/>
          <a:p>
            <a:r>
              <a:rPr lang="sv-SE" sz="1600" b="1" dirty="0"/>
              <a:t>(Riksidrottsförbundet, 2018)</a:t>
            </a:r>
            <a:endParaRPr lang="sv-SE" sz="1600" dirty="0"/>
          </a:p>
        </p:txBody>
      </p:sp>
    </p:spTree>
    <p:extLst>
      <p:ext uri="{BB962C8B-B14F-4D97-AF65-F5344CB8AC3E}">
        <p14:creationId xmlns:p14="http://schemas.microsoft.com/office/powerpoint/2010/main" val="4248741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8662" y="274638"/>
            <a:ext cx="8164326" cy="1143000"/>
          </a:xfrm>
        </p:spPr>
        <p:txBody>
          <a:bodyPr>
            <a:noAutofit/>
          </a:bodyPr>
          <a:lstStyle/>
          <a:p>
            <a:r>
              <a:rPr lang="sv-SE" sz="3200" dirty="0">
                <a:latin typeface="Arial" panose="020B0604020202020204" pitchFamily="34" charset="0"/>
                <a:cs typeface="Arial" panose="020B0604020202020204" pitchFamily="34" charset="0"/>
              </a:rPr>
              <a:t>STÖRSTA FOLKBILDNINGSRAPPORTERANDE IF 2018 I KUMLA KOMMUN</a:t>
            </a:r>
          </a:p>
        </p:txBody>
      </p:sp>
      <p:sp>
        <p:nvSpPr>
          <p:cNvPr id="4" name="Rektangel 3"/>
          <p:cNvSpPr/>
          <p:nvPr/>
        </p:nvSpPr>
        <p:spPr>
          <a:xfrm>
            <a:off x="831264" y="6256475"/>
            <a:ext cx="2593915" cy="338554"/>
          </a:xfrm>
          <a:prstGeom prst="rect">
            <a:avLst/>
          </a:prstGeom>
        </p:spPr>
        <p:txBody>
          <a:bodyPr wrap="none">
            <a:spAutoFit/>
          </a:bodyPr>
          <a:lstStyle/>
          <a:p>
            <a:r>
              <a:rPr lang="sv-SE" sz="1600" b="1" dirty="0"/>
              <a:t>(Riksidrottsförbundet, 2018)</a:t>
            </a:r>
            <a:endParaRPr lang="sv-SE" sz="1600" dirty="0"/>
          </a:p>
        </p:txBody>
      </p:sp>
      <p:graphicFrame>
        <p:nvGraphicFramePr>
          <p:cNvPr id="6" name="Diagram 5">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1374380526"/>
              </p:ext>
            </p:extLst>
          </p:nvPr>
        </p:nvGraphicFramePr>
        <p:xfrm>
          <a:off x="658841" y="1629115"/>
          <a:ext cx="7826317" cy="44158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28967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93555" y="274638"/>
            <a:ext cx="7755998" cy="1143000"/>
          </a:xfrm>
        </p:spPr>
        <p:txBody>
          <a:bodyPr>
            <a:noAutofit/>
          </a:bodyPr>
          <a:lstStyle/>
          <a:p>
            <a:r>
              <a:rPr lang="sv-SE" sz="3200" dirty="0">
                <a:latin typeface="Arial" panose="020B0604020202020204" pitchFamily="34" charset="0"/>
                <a:cs typeface="Arial" panose="020B0604020202020204" pitchFamily="34" charset="0"/>
              </a:rPr>
              <a:t>LOK-STÖD (ANTAL DELTAGARTILLFÄLLEN) KUMLA KOMMUN</a:t>
            </a:r>
          </a:p>
        </p:txBody>
      </p:sp>
      <p:sp>
        <p:nvSpPr>
          <p:cNvPr id="5" name="Rektangel 4"/>
          <p:cNvSpPr/>
          <p:nvPr/>
        </p:nvSpPr>
        <p:spPr>
          <a:xfrm>
            <a:off x="831264" y="6256475"/>
            <a:ext cx="2593915" cy="338554"/>
          </a:xfrm>
          <a:prstGeom prst="rect">
            <a:avLst/>
          </a:prstGeom>
        </p:spPr>
        <p:txBody>
          <a:bodyPr wrap="none">
            <a:spAutoFit/>
          </a:bodyPr>
          <a:lstStyle/>
          <a:p>
            <a:r>
              <a:rPr lang="sv-SE" sz="1600" b="1" dirty="0"/>
              <a:t>(Riksidrottsförbundet, 2017)</a:t>
            </a:r>
            <a:endParaRPr lang="sv-SE" sz="1600" dirty="0"/>
          </a:p>
        </p:txBody>
      </p:sp>
      <p:graphicFrame>
        <p:nvGraphicFramePr>
          <p:cNvPr id="7" name="Diagram 6">
            <a:extLst>
              <a:ext uri="{FF2B5EF4-FFF2-40B4-BE49-F238E27FC236}">
                <a16:creationId xmlns:a16="http://schemas.microsoft.com/office/drawing/2014/main" id="{00000000-0008-0000-0900-000002000000}"/>
              </a:ext>
            </a:extLst>
          </p:cNvPr>
          <p:cNvGraphicFramePr>
            <a:graphicFrameLocks/>
          </p:cNvGraphicFramePr>
          <p:nvPr>
            <p:extLst>
              <p:ext uri="{D42A27DB-BD31-4B8C-83A1-F6EECF244321}">
                <p14:modId xmlns:p14="http://schemas.microsoft.com/office/powerpoint/2010/main" val="2356557644"/>
              </p:ext>
            </p:extLst>
          </p:nvPr>
        </p:nvGraphicFramePr>
        <p:xfrm>
          <a:off x="681318" y="1417638"/>
          <a:ext cx="7906870" cy="45707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975886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1264" y="274638"/>
            <a:ext cx="6544532" cy="1143000"/>
          </a:xfrm>
        </p:spPr>
        <p:txBody>
          <a:bodyPr>
            <a:normAutofit fontScale="90000"/>
          </a:bodyPr>
          <a:lstStyle/>
          <a:p>
            <a:r>
              <a:rPr lang="sv-SE" sz="3200" dirty="0">
                <a:latin typeface="Arial" panose="020B0604020202020204" pitchFamily="34" charset="0"/>
                <a:cs typeface="Arial" panose="020B0604020202020204" pitchFamily="34" charset="0"/>
              </a:rPr>
              <a:t>LOK-STÖD (FLICKOR/POJKAR) KUMLA KOMMUN</a:t>
            </a:r>
          </a:p>
        </p:txBody>
      </p:sp>
      <p:sp>
        <p:nvSpPr>
          <p:cNvPr id="5" name="Rektangel 4"/>
          <p:cNvSpPr/>
          <p:nvPr/>
        </p:nvSpPr>
        <p:spPr>
          <a:xfrm>
            <a:off x="831264" y="6256475"/>
            <a:ext cx="2593915" cy="338554"/>
          </a:xfrm>
          <a:prstGeom prst="rect">
            <a:avLst/>
          </a:prstGeom>
        </p:spPr>
        <p:txBody>
          <a:bodyPr wrap="none">
            <a:spAutoFit/>
          </a:bodyPr>
          <a:lstStyle/>
          <a:p>
            <a:r>
              <a:rPr lang="sv-SE" sz="1600" b="1" dirty="0"/>
              <a:t>(Riksidrottsförbundet, 2017)</a:t>
            </a:r>
            <a:endParaRPr lang="sv-SE" sz="1600" dirty="0"/>
          </a:p>
        </p:txBody>
      </p:sp>
      <p:graphicFrame>
        <p:nvGraphicFramePr>
          <p:cNvPr id="7" name="Diagram 6">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2957886789"/>
              </p:ext>
            </p:extLst>
          </p:nvPr>
        </p:nvGraphicFramePr>
        <p:xfrm>
          <a:off x="502023" y="1417638"/>
          <a:ext cx="8014447" cy="43735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20954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827277" y="416032"/>
            <a:ext cx="7609776" cy="1077218"/>
          </a:xfrm>
          <a:prstGeom prst="rect">
            <a:avLst/>
          </a:prstGeom>
        </p:spPr>
        <p:txBody>
          <a:bodyPr wrap="none">
            <a:spAutoFit/>
          </a:bodyPr>
          <a:lstStyle/>
          <a:p>
            <a:r>
              <a:rPr lang="sv-SE" sz="3200" b="1" dirty="0">
                <a:latin typeface="Arial" panose="020B0604020202020204" pitchFamily="34" charset="0"/>
                <a:cs typeface="Arial" panose="020B0604020202020204" pitchFamily="34" charset="0"/>
              </a:rPr>
              <a:t>LOK-STÖD 2015-2017- FLICKOR OCH </a:t>
            </a:r>
          </a:p>
          <a:p>
            <a:r>
              <a:rPr lang="sv-SE" sz="3200" b="1" dirty="0">
                <a:latin typeface="Arial" panose="020B0604020202020204" pitchFamily="34" charset="0"/>
                <a:cs typeface="Arial" panose="020B0604020202020204" pitchFamily="34" charset="0"/>
              </a:rPr>
              <a:t>ÅLDERSGRUPPER I KOMMUNEN</a:t>
            </a:r>
          </a:p>
        </p:txBody>
      </p:sp>
      <p:sp>
        <p:nvSpPr>
          <p:cNvPr id="5" name="Rektangel 4"/>
          <p:cNvSpPr/>
          <p:nvPr/>
        </p:nvSpPr>
        <p:spPr>
          <a:xfrm>
            <a:off x="831264" y="6256475"/>
            <a:ext cx="2593915" cy="338554"/>
          </a:xfrm>
          <a:prstGeom prst="rect">
            <a:avLst/>
          </a:prstGeom>
        </p:spPr>
        <p:txBody>
          <a:bodyPr wrap="none">
            <a:spAutoFit/>
          </a:bodyPr>
          <a:lstStyle/>
          <a:p>
            <a:r>
              <a:rPr lang="sv-SE" sz="1600" b="1" dirty="0"/>
              <a:t>(Riksidrottsförbundet, 2018)</a:t>
            </a:r>
            <a:endParaRPr lang="sv-SE" sz="1600" dirty="0"/>
          </a:p>
        </p:txBody>
      </p:sp>
      <p:graphicFrame>
        <p:nvGraphicFramePr>
          <p:cNvPr id="8" name="Diagram 7">
            <a:extLst>
              <a:ext uri="{FF2B5EF4-FFF2-40B4-BE49-F238E27FC236}">
                <a16:creationId xmlns:a16="http://schemas.microsoft.com/office/drawing/2014/main" id="{00000000-0008-0000-0A00-000003000000}"/>
              </a:ext>
            </a:extLst>
          </p:cNvPr>
          <p:cNvGraphicFramePr>
            <a:graphicFrameLocks/>
          </p:cNvGraphicFramePr>
          <p:nvPr>
            <p:extLst>
              <p:ext uri="{D42A27DB-BD31-4B8C-83A1-F6EECF244321}">
                <p14:modId xmlns:p14="http://schemas.microsoft.com/office/powerpoint/2010/main" val="2023406721"/>
              </p:ext>
            </p:extLst>
          </p:nvPr>
        </p:nvGraphicFramePr>
        <p:xfrm>
          <a:off x="831265" y="1493250"/>
          <a:ext cx="7605788" cy="44055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5137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OM RAPPORTEN</a:t>
            </a:r>
          </a:p>
        </p:txBody>
      </p:sp>
      <p:sp>
        <p:nvSpPr>
          <p:cNvPr id="3" name="Platshållare för innehåll 2"/>
          <p:cNvSpPr>
            <a:spLocks noGrp="1"/>
          </p:cNvSpPr>
          <p:nvPr>
            <p:ph idx="1"/>
          </p:nvPr>
        </p:nvSpPr>
        <p:spPr>
          <a:xfrm>
            <a:off x="728662" y="1417638"/>
            <a:ext cx="7913688" cy="4805032"/>
          </a:xfrm>
        </p:spPr>
        <p:txBody>
          <a:bodyPr>
            <a:normAutofit/>
          </a:bodyPr>
          <a:lstStyle/>
          <a:p>
            <a:r>
              <a:rPr lang="sv-SE" sz="1800" dirty="0"/>
              <a:t>Syftet med rapporten är att samla och presentera statistik över områden som är relevanta för ÖLIF/SISUs arbete. Resultaten ska dels vara ett internt underlag för organisationens prioriteringar, dels vara ett kunskapsunderlag som kan förmedlas till politiker, tjänstepersoner, föreningslivet och andra intresserade.  </a:t>
            </a:r>
          </a:p>
          <a:p>
            <a:r>
              <a:rPr lang="sv-SE" sz="1800" dirty="0"/>
              <a:t>Samtliga tabeller och diagram kommenteras och förklaras kortfattat i fritextområdet under bilden (området för </a:t>
            </a:r>
            <a:r>
              <a:rPr lang="sv-SE" sz="1800" dirty="0" err="1"/>
              <a:t>talmanus</a:t>
            </a:r>
            <a:r>
              <a:rPr lang="sv-SE" sz="1800" dirty="0"/>
              <a:t>). Förutom kommentarer till resultaten presenteras frågeformuleringen (i de fall det är aktuellt) samt definitionen av de begrepp som används. </a:t>
            </a:r>
          </a:p>
          <a:p>
            <a:r>
              <a:rPr lang="sv-SE" sz="1800" dirty="0"/>
              <a:t>Nuvarande revidering är gjord i februari 2019. Nästkommande uppdatering är inplanerad januari 2020. </a:t>
            </a:r>
          </a:p>
          <a:p>
            <a:endParaRPr lang="sv-SE" sz="1800" dirty="0"/>
          </a:p>
          <a:p>
            <a:endParaRPr lang="sv-SE" sz="1800" dirty="0"/>
          </a:p>
        </p:txBody>
      </p:sp>
    </p:spTree>
    <p:extLst>
      <p:ext uri="{BB962C8B-B14F-4D97-AF65-F5344CB8AC3E}">
        <p14:creationId xmlns:p14="http://schemas.microsoft.com/office/powerpoint/2010/main" val="17666776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827277" y="416032"/>
            <a:ext cx="7830157" cy="1077218"/>
          </a:xfrm>
          <a:prstGeom prst="rect">
            <a:avLst/>
          </a:prstGeom>
        </p:spPr>
        <p:txBody>
          <a:bodyPr wrap="none">
            <a:spAutoFit/>
          </a:bodyPr>
          <a:lstStyle/>
          <a:p>
            <a:r>
              <a:rPr lang="sv-SE" sz="3200" b="1" dirty="0">
                <a:latin typeface="Arial" panose="020B0604020202020204" pitchFamily="34" charset="0"/>
                <a:cs typeface="Arial" panose="020B0604020202020204" pitchFamily="34" charset="0"/>
              </a:rPr>
              <a:t>LOK-STÖD 2015-2017- POJKAR OCH </a:t>
            </a:r>
          </a:p>
          <a:p>
            <a:r>
              <a:rPr lang="sv-SE" sz="3200" b="1" dirty="0">
                <a:latin typeface="Arial" panose="020B0604020202020204" pitchFamily="34" charset="0"/>
                <a:cs typeface="Arial" panose="020B0604020202020204" pitchFamily="34" charset="0"/>
              </a:rPr>
              <a:t>ÅLDERSGRUPPER – KUMLA KOMMUN</a:t>
            </a:r>
          </a:p>
        </p:txBody>
      </p:sp>
      <p:sp>
        <p:nvSpPr>
          <p:cNvPr id="5" name="Rektangel 4"/>
          <p:cNvSpPr/>
          <p:nvPr/>
        </p:nvSpPr>
        <p:spPr>
          <a:xfrm>
            <a:off x="831264" y="6256475"/>
            <a:ext cx="2593915" cy="338554"/>
          </a:xfrm>
          <a:prstGeom prst="rect">
            <a:avLst/>
          </a:prstGeom>
        </p:spPr>
        <p:txBody>
          <a:bodyPr wrap="none">
            <a:spAutoFit/>
          </a:bodyPr>
          <a:lstStyle/>
          <a:p>
            <a:r>
              <a:rPr lang="sv-SE" sz="1600" b="1" dirty="0"/>
              <a:t>(Riksidrottsförbundet, 2018)</a:t>
            </a:r>
            <a:endParaRPr lang="sv-SE" sz="1600" dirty="0"/>
          </a:p>
        </p:txBody>
      </p:sp>
      <p:graphicFrame>
        <p:nvGraphicFramePr>
          <p:cNvPr id="8" name="Diagram 7">
            <a:extLst>
              <a:ext uri="{FF2B5EF4-FFF2-40B4-BE49-F238E27FC236}">
                <a16:creationId xmlns:a16="http://schemas.microsoft.com/office/drawing/2014/main" id="{00000000-0008-0000-0A00-000002000000}"/>
              </a:ext>
            </a:extLst>
          </p:cNvPr>
          <p:cNvGraphicFramePr>
            <a:graphicFrameLocks/>
          </p:cNvGraphicFramePr>
          <p:nvPr>
            <p:extLst>
              <p:ext uri="{D42A27DB-BD31-4B8C-83A1-F6EECF244321}">
                <p14:modId xmlns:p14="http://schemas.microsoft.com/office/powerpoint/2010/main" val="553736784"/>
              </p:ext>
            </p:extLst>
          </p:nvPr>
        </p:nvGraphicFramePr>
        <p:xfrm>
          <a:off x="1572322" y="2057399"/>
          <a:ext cx="6200078" cy="35070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6281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8662" y="274638"/>
            <a:ext cx="8415338" cy="1143000"/>
          </a:xfrm>
        </p:spPr>
        <p:txBody>
          <a:bodyPr>
            <a:normAutofit/>
          </a:bodyPr>
          <a:lstStyle/>
          <a:p>
            <a:r>
              <a:rPr lang="sv-SE" sz="3200" dirty="0">
                <a:latin typeface="Arial" panose="020B0604020202020204" pitchFamily="34" charset="0"/>
                <a:cs typeface="Arial" panose="020B0604020202020204" pitchFamily="34" charset="0"/>
              </a:rPr>
              <a:t>LOK-STÖD FUNKTIONSNEDSÄTTNING </a:t>
            </a:r>
            <a:br>
              <a:rPr lang="sv-SE" sz="3200" dirty="0">
                <a:latin typeface="Arial" panose="020B0604020202020204" pitchFamily="34" charset="0"/>
                <a:cs typeface="Arial" panose="020B0604020202020204" pitchFamily="34" charset="0"/>
              </a:rPr>
            </a:br>
            <a:r>
              <a:rPr lang="sv-SE" sz="3200" dirty="0">
                <a:latin typeface="Arial" panose="020B0604020202020204" pitchFamily="34" charset="0"/>
                <a:cs typeface="Arial" panose="020B0604020202020204" pitchFamily="34" charset="0"/>
              </a:rPr>
              <a:t>KUMLA KOMMUN</a:t>
            </a:r>
          </a:p>
        </p:txBody>
      </p:sp>
      <p:sp>
        <p:nvSpPr>
          <p:cNvPr id="4" name="Rektangel 3"/>
          <p:cNvSpPr/>
          <p:nvPr/>
        </p:nvSpPr>
        <p:spPr>
          <a:xfrm>
            <a:off x="831264" y="6256475"/>
            <a:ext cx="2593915" cy="338554"/>
          </a:xfrm>
          <a:prstGeom prst="rect">
            <a:avLst/>
          </a:prstGeom>
        </p:spPr>
        <p:txBody>
          <a:bodyPr wrap="none">
            <a:spAutoFit/>
          </a:bodyPr>
          <a:lstStyle/>
          <a:p>
            <a:r>
              <a:rPr lang="sv-SE" sz="1600" b="1" dirty="0"/>
              <a:t>(Riksidrottsförbundet, 2018)</a:t>
            </a:r>
            <a:endParaRPr lang="sv-SE" sz="1600" dirty="0"/>
          </a:p>
        </p:txBody>
      </p:sp>
      <p:graphicFrame>
        <p:nvGraphicFramePr>
          <p:cNvPr id="6" name="Diagram 5">
            <a:extLst>
              <a:ext uri="{FF2B5EF4-FFF2-40B4-BE49-F238E27FC236}">
                <a16:creationId xmlns:a16="http://schemas.microsoft.com/office/drawing/2014/main" id="{00000000-0008-0000-0C00-000002000000}"/>
              </a:ext>
            </a:extLst>
          </p:cNvPr>
          <p:cNvGraphicFramePr>
            <a:graphicFrameLocks/>
          </p:cNvGraphicFramePr>
          <p:nvPr>
            <p:extLst>
              <p:ext uri="{D42A27DB-BD31-4B8C-83A1-F6EECF244321}">
                <p14:modId xmlns:p14="http://schemas.microsoft.com/office/powerpoint/2010/main" val="1436012299"/>
              </p:ext>
            </p:extLst>
          </p:nvPr>
        </p:nvGraphicFramePr>
        <p:xfrm>
          <a:off x="1237129" y="1797843"/>
          <a:ext cx="6221505" cy="40830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99270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5156" y="306975"/>
            <a:ext cx="7913687" cy="1143000"/>
          </a:xfrm>
        </p:spPr>
        <p:txBody>
          <a:bodyPr>
            <a:noAutofit/>
          </a:bodyPr>
          <a:lstStyle/>
          <a:p>
            <a:r>
              <a:rPr lang="sv-SE" sz="3200" dirty="0">
                <a:latin typeface="Arial" panose="020B0604020202020204" pitchFamily="34" charset="0"/>
                <a:cs typeface="Arial" panose="020B0604020202020204" pitchFamily="34" charset="0"/>
              </a:rPr>
              <a:t>MEDEL OCH STÖD FRÅN ÖLIF/SISU INOM 2018 ÅRS PRIORITERADE OMRÅDEN</a:t>
            </a:r>
          </a:p>
        </p:txBody>
      </p:sp>
      <p:sp>
        <p:nvSpPr>
          <p:cNvPr id="4" name="Rektangel 3"/>
          <p:cNvSpPr/>
          <p:nvPr/>
        </p:nvSpPr>
        <p:spPr>
          <a:xfrm>
            <a:off x="831264" y="6446123"/>
            <a:ext cx="2593915" cy="338554"/>
          </a:xfrm>
          <a:prstGeom prst="rect">
            <a:avLst/>
          </a:prstGeom>
        </p:spPr>
        <p:txBody>
          <a:bodyPr wrap="none">
            <a:spAutoFit/>
          </a:bodyPr>
          <a:lstStyle/>
          <a:p>
            <a:r>
              <a:rPr lang="sv-SE" sz="1600" b="1" dirty="0"/>
              <a:t>(Riksidrottsförbundet, 2018)</a:t>
            </a:r>
            <a:endParaRPr lang="sv-SE" sz="1600" dirty="0"/>
          </a:p>
        </p:txBody>
      </p:sp>
      <p:graphicFrame>
        <p:nvGraphicFramePr>
          <p:cNvPr id="5" name="Platshållare för innehåll 3">
            <a:extLst>
              <a:ext uri="{FF2B5EF4-FFF2-40B4-BE49-F238E27FC236}">
                <a16:creationId xmlns:a16="http://schemas.microsoft.com/office/drawing/2014/main" id="{4B210354-B473-4607-9650-82347B7FC6A1}"/>
              </a:ext>
            </a:extLst>
          </p:cNvPr>
          <p:cNvGraphicFramePr>
            <a:graphicFrameLocks/>
          </p:cNvGraphicFramePr>
          <p:nvPr>
            <p:extLst>
              <p:ext uri="{D42A27DB-BD31-4B8C-83A1-F6EECF244321}">
                <p14:modId xmlns:p14="http://schemas.microsoft.com/office/powerpoint/2010/main" val="3462206993"/>
              </p:ext>
            </p:extLst>
          </p:nvPr>
        </p:nvGraphicFramePr>
        <p:xfrm>
          <a:off x="779962" y="1848226"/>
          <a:ext cx="7811085" cy="1335405"/>
        </p:xfrm>
        <a:graphic>
          <a:graphicData uri="http://schemas.openxmlformats.org/drawingml/2006/table">
            <a:tbl>
              <a:tblPr firstRow="1" bandRow="1">
                <a:tableStyleId>{5C22544A-7EE6-4342-B048-85BDC9FD1C3A}</a:tableStyleId>
              </a:tblPr>
              <a:tblGrid>
                <a:gridCol w="1438548">
                  <a:extLst>
                    <a:ext uri="{9D8B030D-6E8A-4147-A177-3AD203B41FA5}">
                      <a16:colId xmlns:a16="http://schemas.microsoft.com/office/drawing/2014/main" val="20000"/>
                    </a:ext>
                  </a:extLst>
                </a:gridCol>
                <a:gridCol w="1589554">
                  <a:extLst>
                    <a:ext uri="{9D8B030D-6E8A-4147-A177-3AD203B41FA5}">
                      <a16:colId xmlns:a16="http://schemas.microsoft.com/office/drawing/2014/main" val="20001"/>
                    </a:ext>
                  </a:extLst>
                </a:gridCol>
                <a:gridCol w="1303148">
                  <a:extLst>
                    <a:ext uri="{9D8B030D-6E8A-4147-A177-3AD203B41FA5}">
                      <a16:colId xmlns:a16="http://schemas.microsoft.com/office/drawing/2014/main" val="20002"/>
                    </a:ext>
                  </a:extLst>
                </a:gridCol>
                <a:gridCol w="1544530">
                  <a:extLst>
                    <a:ext uri="{9D8B030D-6E8A-4147-A177-3AD203B41FA5}">
                      <a16:colId xmlns:a16="http://schemas.microsoft.com/office/drawing/2014/main" val="20003"/>
                    </a:ext>
                  </a:extLst>
                </a:gridCol>
                <a:gridCol w="964049">
                  <a:extLst>
                    <a:ext uri="{9D8B030D-6E8A-4147-A177-3AD203B41FA5}">
                      <a16:colId xmlns:a16="http://schemas.microsoft.com/office/drawing/2014/main" val="20004"/>
                    </a:ext>
                  </a:extLst>
                </a:gridCol>
                <a:gridCol w="971256">
                  <a:extLst>
                    <a:ext uri="{9D8B030D-6E8A-4147-A177-3AD203B41FA5}">
                      <a16:colId xmlns:a16="http://schemas.microsoft.com/office/drawing/2014/main" val="20005"/>
                    </a:ext>
                  </a:extLst>
                </a:gridCol>
              </a:tblGrid>
              <a:tr h="822385">
                <a:tc>
                  <a:txBody>
                    <a:bodyPr/>
                    <a:lstStyle/>
                    <a:p>
                      <a:r>
                        <a:rPr lang="sv-SE" sz="1200" b="1" dirty="0"/>
                        <a:t>Ungdomsinitiativ</a:t>
                      </a:r>
                    </a:p>
                  </a:txBody>
                  <a:tcPr/>
                </a:tc>
                <a:tc>
                  <a:txBody>
                    <a:bodyPr/>
                    <a:lstStyle/>
                    <a:p>
                      <a:pPr algn="ctr"/>
                      <a:r>
                        <a:rPr lang="sv-SE" sz="1200" b="1" err="1"/>
                        <a:t>Idrottsskolesatsningar</a:t>
                      </a:r>
                      <a:endParaRPr lang="sv-SE" sz="1200" b="1"/>
                    </a:p>
                  </a:txBody>
                  <a:tcPr/>
                </a:tc>
                <a:tc>
                  <a:txBody>
                    <a:bodyPr/>
                    <a:lstStyle/>
                    <a:p>
                      <a:pPr algn="ctr"/>
                      <a:r>
                        <a:rPr lang="sv-SE" sz="1200" b="1" dirty="0"/>
                        <a:t>Jämställdhet</a:t>
                      </a:r>
                    </a:p>
                  </a:txBody>
                  <a:tcPr/>
                </a:tc>
                <a:tc>
                  <a:txBody>
                    <a:bodyPr/>
                    <a:lstStyle/>
                    <a:p>
                      <a:pPr algn="ctr"/>
                      <a:r>
                        <a:rPr lang="sv-SE" sz="1200" b="1"/>
                        <a:t>Idrott för barn och unga med </a:t>
                      </a:r>
                      <a:r>
                        <a:rPr lang="sv-SE" sz="1200" b="1" err="1"/>
                        <a:t>funktionsned</a:t>
                      </a:r>
                      <a:r>
                        <a:rPr lang="sv-SE" sz="1200" b="1"/>
                        <a:t>-sättning</a:t>
                      </a:r>
                    </a:p>
                  </a:txBody>
                  <a:tcPr/>
                </a:tc>
                <a:tc>
                  <a:txBody>
                    <a:bodyPr/>
                    <a:lstStyle/>
                    <a:p>
                      <a:pPr algn="ctr"/>
                      <a:r>
                        <a:rPr lang="sv-SE" sz="1200" b="1"/>
                        <a:t>Anläggning</a:t>
                      </a:r>
                    </a:p>
                  </a:txBody>
                  <a:tcPr/>
                </a:tc>
                <a:tc>
                  <a:txBody>
                    <a:bodyPr/>
                    <a:lstStyle/>
                    <a:p>
                      <a:pPr algn="ctr"/>
                      <a:r>
                        <a:rPr lang="sv-SE" sz="1200" b="1"/>
                        <a:t>Integration</a:t>
                      </a:r>
                    </a:p>
                  </a:txBody>
                  <a:tcPr/>
                </a:tc>
                <a:extLst>
                  <a:ext uri="{0D108BD9-81ED-4DB2-BD59-A6C34878D82A}">
                    <a16:rowId xmlns:a16="http://schemas.microsoft.com/office/drawing/2014/main" val="10000"/>
                  </a:ext>
                </a:extLst>
              </a:tr>
              <a:tr h="414541">
                <a:tc>
                  <a:txBody>
                    <a:bodyPr/>
                    <a:lstStyle/>
                    <a:p>
                      <a:pPr algn="l" fontAlgn="b"/>
                      <a:r>
                        <a:rPr lang="sv-SE" sz="1100" b="0" i="0" u="none" strike="noStrike" dirty="0">
                          <a:solidFill>
                            <a:srgbClr val="000000"/>
                          </a:solidFill>
                          <a:effectLst/>
                          <a:latin typeface="Calibri" panose="020F0502020204030204" pitchFamily="34" charset="0"/>
                        </a:rPr>
                        <a:t>Kumla </a:t>
                      </a:r>
                      <a:r>
                        <a:rPr lang="sv-SE" sz="1100" b="0" i="0" u="none" strike="noStrike" dirty="0" err="1">
                          <a:solidFill>
                            <a:srgbClr val="000000"/>
                          </a:solidFill>
                          <a:effectLst/>
                          <a:latin typeface="Calibri" panose="020F0502020204030204" pitchFamily="34" charset="0"/>
                        </a:rPr>
                        <a:t>Biljardclub</a:t>
                      </a:r>
                      <a:endParaRPr lang="sv-SE" sz="1100" b="0" i="0" u="none" strike="noStrike" dirty="0">
                        <a:solidFill>
                          <a:srgbClr val="000000"/>
                        </a:solidFill>
                        <a:effectLst/>
                        <a:latin typeface="Calibri" panose="020F0502020204030204" pitchFamily="34" charset="0"/>
                      </a:endParaRPr>
                    </a:p>
                  </a:txBody>
                  <a:tcPr marL="9525" marR="9525" marT="9525" marB="0" anchor="b"/>
                </a:tc>
                <a:tc>
                  <a:txBody>
                    <a:bodyPr/>
                    <a:lstStyle/>
                    <a:p>
                      <a:endParaRPr lang="sv-SE" sz="1200"/>
                    </a:p>
                  </a:txBody>
                  <a:tcPr/>
                </a:tc>
                <a:tc>
                  <a:txBody>
                    <a:bodyPr/>
                    <a:lstStyle/>
                    <a:p>
                      <a:pPr algn="l" fontAlgn="b"/>
                      <a:r>
                        <a:rPr lang="sv-SE" sz="1100" b="0" i="0" u="none" strike="noStrike" dirty="0">
                          <a:solidFill>
                            <a:srgbClr val="000000"/>
                          </a:solidFill>
                          <a:effectLst/>
                          <a:latin typeface="Calibri" panose="020F0502020204030204" pitchFamily="34" charset="0"/>
                        </a:rPr>
                        <a:t>Kumla Skateboardförening</a:t>
                      </a:r>
                    </a:p>
                  </a:txBody>
                  <a:tcPr marL="9525" marR="9525" marT="9525" marB="0" anchor="b"/>
                </a:tc>
                <a:tc>
                  <a:txBody>
                    <a:bodyPr/>
                    <a:lstStyle/>
                    <a:p>
                      <a:pPr algn="l" fontAlgn="b"/>
                      <a:r>
                        <a:rPr lang="sv-SE" sz="1100" b="0" i="0" u="none" strike="noStrike" dirty="0">
                          <a:solidFill>
                            <a:srgbClr val="000000"/>
                          </a:solidFill>
                          <a:effectLst/>
                          <a:latin typeface="Calibri" panose="020F0502020204030204" pitchFamily="34" charset="0"/>
                        </a:rPr>
                        <a:t>Kumla funktionshindrade motorklubb</a:t>
                      </a:r>
                    </a:p>
                  </a:txBody>
                  <a:tcPr marL="9525" marR="9525" marT="9525" marB="0" anchor="b"/>
                </a:tc>
                <a:tc>
                  <a:txBody>
                    <a:bodyPr/>
                    <a:lstStyle/>
                    <a:p>
                      <a:endParaRPr lang="sv-SE" sz="1200"/>
                    </a:p>
                  </a:txBody>
                  <a:tcPr/>
                </a:tc>
                <a:tc>
                  <a:txBody>
                    <a:bodyPr/>
                    <a:lstStyle/>
                    <a:p>
                      <a:pPr algn="l" fontAlgn="t"/>
                      <a:r>
                        <a:rPr lang="sv-SE" sz="1100" b="0" i="0" u="none" strike="noStrike" dirty="0">
                          <a:solidFill>
                            <a:srgbClr val="000000"/>
                          </a:solidFill>
                          <a:effectLst/>
                          <a:latin typeface="Calibri" panose="020F0502020204030204" pitchFamily="34" charset="0"/>
                        </a:rPr>
                        <a:t>Afghanska Idrottsföreningen</a:t>
                      </a:r>
                    </a:p>
                  </a:txBody>
                  <a:tcPr marL="9525" marR="9525" marT="9525"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420621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REFERENSER</a:t>
            </a:r>
          </a:p>
        </p:txBody>
      </p:sp>
      <p:sp>
        <p:nvSpPr>
          <p:cNvPr id="3" name="Platshållare för innehåll 2"/>
          <p:cNvSpPr>
            <a:spLocks noGrp="1"/>
          </p:cNvSpPr>
          <p:nvPr>
            <p:ph idx="1"/>
          </p:nvPr>
        </p:nvSpPr>
        <p:spPr>
          <a:xfrm>
            <a:off x="728662" y="1173480"/>
            <a:ext cx="7913688" cy="5364480"/>
          </a:xfrm>
        </p:spPr>
        <p:txBody>
          <a:bodyPr>
            <a:normAutofit/>
          </a:bodyPr>
          <a:lstStyle/>
          <a:p>
            <a:pPr marL="0" indent="0">
              <a:buNone/>
            </a:pPr>
            <a:r>
              <a:rPr lang="sv-SE" sz="1600" dirty="0"/>
              <a:t>Kumla kommun (2018) – Elevhälsosamtalen sammanställda och analyserade (ELSA). </a:t>
            </a:r>
          </a:p>
          <a:p>
            <a:pPr marL="0" indent="0">
              <a:buNone/>
            </a:pPr>
            <a:r>
              <a:rPr lang="sv-SE" sz="1600" dirty="0"/>
              <a:t>Region Örebro län (2017) – Liv och hälsa ung 2017 - </a:t>
            </a:r>
            <a:r>
              <a:rPr lang="sv-SE" sz="1600" dirty="0">
                <a:hlinkClick r:id="rId2"/>
              </a:rPr>
              <a:t>https://www.regionorebrolan.se/sv/Halsa-och-vard/Folkhalsa/Folkhalsan-i-siffror/Livohalsaung/Livohalsaung2017/</a:t>
            </a:r>
            <a:endParaRPr lang="sv-SE" sz="1600" dirty="0"/>
          </a:p>
          <a:p>
            <a:pPr marL="0" indent="0">
              <a:buNone/>
            </a:pPr>
            <a:r>
              <a:rPr lang="sv-SE" sz="1600" dirty="0"/>
              <a:t>Region Örebro län (2017)- Liv och hälsa 2017- </a:t>
            </a:r>
            <a:r>
              <a:rPr lang="sv-SE" sz="1600" dirty="0">
                <a:hlinkClick r:id="rId3"/>
              </a:rPr>
              <a:t>https://www.regionorebrolan.se/sv/Halsa-och-vard/Folkhalsa/Folkhalsan-i-siffror/Liv-och-halsa-vuxen/Loh_resultat_2017/</a:t>
            </a:r>
            <a:r>
              <a:rPr lang="sv-SE" sz="1600" dirty="0"/>
              <a:t> </a:t>
            </a:r>
          </a:p>
          <a:p>
            <a:pPr marL="0" indent="0">
              <a:buNone/>
            </a:pPr>
            <a:r>
              <a:rPr lang="sv-SE" sz="1600" dirty="0"/>
              <a:t>Riksidrottsförbundet (2018) – </a:t>
            </a:r>
            <a:r>
              <a:rPr lang="sv-SE" sz="1600" dirty="0" err="1"/>
              <a:t>IdrottOnline</a:t>
            </a:r>
            <a:r>
              <a:rPr lang="sv-SE" sz="1600" dirty="0"/>
              <a:t> - </a:t>
            </a:r>
            <a:r>
              <a:rPr lang="sv-SE" sz="1600" dirty="0">
                <a:hlinkClick r:id="rId4"/>
              </a:rPr>
              <a:t>http://idrottonline.se/</a:t>
            </a:r>
            <a:r>
              <a:rPr lang="sv-SE" sz="1600" dirty="0"/>
              <a:t> </a:t>
            </a:r>
          </a:p>
          <a:p>
            <a:pPr marL="0" lvl="0" indent="0" defTabSz="914400">
              <a:spcBef>
                <a:spcPts val="0"/>
              </a:spcBef>
              <a:buNone/>
              <a:defRPr/>
            </a:pPr>
            <a:r>
              <a:rPr lang="sv-SE" sz="1600" dirty="0"/>
              <a:t>Statistiska centralbyrån (2019) – Befolkningsstatistik - </a:t>
            </a:r>
            <a:r>
              <a:rPr lang="sv-SE" sz="1600" dirty="0">
                <a:hlinkClick r:id="rId5"/>
              </a:rPr>
              <a:t>http://www.statistikdatabasen.scb.se/pxweb/sv/ssd/START__BE__BE0101__BE0101A/BefolkningNy/?rxid=f2f7cd6e-84d3-4d5f-82cb-0d470584d974</a:t>
            </a:r>
            <a:r>
              <a:rPr lang="sv-SE" sz="1600" dirty="0"/>
              <a:t> </a:t>
            </a:r>
          </a:p>
          <a:p>
            <a:endParaRPr lang="sv-SE" dirty="0"/>
          </a:p>
        </p:txBody>
      </p:sp>
    </p:spTree>
    <p:extLst>
      <p:ext uri="{BB962C8B-B14F-4D97-AF65-F5344CB8AC3E}">
        <p14:creationId xmlns:p14="http://schemas.microsoft.com/office/powerpoint/2010/main" val="5134204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derrubrik 3"/>
          <p:cNvSpPr>
            <a:spLocks noGrp="1"/>
          </p:cNvSpPr>
          <p:nvPr>
            <p:ph type="subTitle" idx="1"/>
          </p:nvPr>
        </p:nvSpPr>
        <p:spPr>
          <a:xfrm>
            <a:off x="773112" y="1727200"/>
            <a:ext cx="4926648" cy="3124622"/>
          </a:xfrm>
        </p:spPr>
        <p:txBody>
          <a:bodyPr/>
          <a:lstStyle/>
          <a:p>
            <a:r>
              <a:rPr lang="sv-SE" dirty="0"/>
              <a:t>Kommunrapport </a:t>
            </a:r>
            <a:r>
              <a:rPr lang="sv-SE" dirty="0">
                <a:solidFill>
                  <a:schemeClr val="bg1"/>
                </a:solidFill>
              </a:rPr>
              <a:t>Kumla kommun 2019</a:t>
            </a:r>
          </a:p>
          <a:p>
            <a:r>
              <a:rPr lang="sv-SE" dirty="0">
                <a:solidFill>
                  <a:schemeClr val="bg1"/>
                </a:solidFill>
              </a:rPr>
              <a:t>Författare: Kommunteamet södra Örebro län</a:t>
            </a:r>
          </a:p>
          <a:p>
            <a:r>
              <a:rPr lang="sv-SE" dirty="0">
                <a:solidFill>
                  <a:schemeClr val="bg1"/>
                </a:solidFill>
              </a:rPr>
              <a:t>Örebro läns idrottsförbund och SISU </a:t>
            </a:r>
            <a:r>
              <a:rPr lang="sv-SE" dirty="0"/>
              <a:t>Idrottsutbildarna</a:t>
            </a:r>
          </a:p>
        </p:txBody>
      </p:sp>
    </p:spTree>
    <p:extLst>
      <p:ext uri="{BB962C8B-B14F-4D97-AF65-F5344CB8AC3E}">
        <p14:creationId xmlns:p14="http://schemas.microsoft.com/office/powerpoint/2010/main" val="554272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p:txBody>
          <a:bodyPr>
            <a:noAutofit/>
          </a:bodyPr>
          <a:lstStyle/>
          <a:p>
            <a:r>
              <a:rPr lang="sv-SE" sz="3200" dirty="0">
                <a:latin typeface="Arial" panose="020B0604020202020204" pitchFamily="34" charset="0"/>
                <a:cs typeface="Arial" panose="020B0604020202020204" pitchFamily="34" charset="0"/>
              </a:rPr>
              <a:t>SAMMANFATTNING AV 2019-ÅRS KOMMUNRAPPORT</a:t>
            </a:r>
          </a:p>
        </p:txBody>
      </p:sp>
    </p:spTree>
    <p:extLst>
      <p:ext uri="{BB962C8B-B14F-4D97-AF65-F5344CB8AC3E}">
        <p14:creationId xmlns:p14="http://schemas.microsoft.com/office/powerpoint/2010/main" val="58095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SAMMANFATTNING</a:t>
            </a:r>
            <a:br>
              <a:rPr lang="sv-SE" sz="3200" dirty="0">
                <a:latin typeface="Arial" panose="020B0604020202020204" pitchFamily="34" charset="0"/>
                <a:cs typeface="Arial" panose="020B0604020202020204" pitchFamily="34" charset="0"/>
              </a:rPr>
            </a:br>
            <a:r>
              <a:rPr lang="sv-SE" sz="3200" dirty="0">
                <a:latin typeface="Arial" panose="020B0604020202020204" pitchFamily="34" charset="0"/>
                <a:cs typeface="Arial" panose="020B0604020202020204" pitchFamily="34" charset="0"/>
              </a:rPr>
              <a:t>HÄLSA OCH LEVNADSVANOR</a:t>
            </a:r>
          </a:p>
        </p:txBody>
      </p:sp>
      <p:sp>
        <p:nvSpPr>
          <p:cNvPr id="3" name="Platshållare för innehåll 2"/>
          <p:cNvSpPr>
            <a:spLocks noGrp="1"/>
          </p:cNvSpPr>
          <p:nvPr>
            <p:ph idx="1"/>
          </p:nvPr>
        </p:nvSpPr>
        <p:spPr>
          <a:xfrm>
            <a:off x="728662" y="1417638"/>
            <a:ext cx="7913688" cy="4750687"/>
          </a:xfrm>
        </p:spPr>
        <p:txBody>
          <a:bodyPr>
            <a:normAutofit/>
          </a:bodyPr>
          <a:lstStyle/>
          <a:p>
            <a:r>
              <a:rPr lang="sv-SE" sz="2000" dirty="0"/>
              <a:t>I Kumla kommun uppnår endast 22 procent av flickorna som bor i Kumla kommun och som går gymnasiets andra år rekommendationen om 60 minuters fysisk aktivitet per dag. </a:t>
            </a:r>
          </a:p>
          <a:p>
            <a:r>
              <a:rPr lang="sv-SE" sz="2000" dirty="0"/>
              <a:t>I de korskörningar som ÖLIF/SISU tagit fram på länsnivå då medlem i idrottsförening samt andel som uppnår rekommendation om 60 minuters fysisk aktivitet per dag exempelvis korskörs med frågor om psykisk hälsa visas att de barn och unga som är medlemmar i idrottsföreningar samt når upp till rekommendationen om 60 minuters fysisk aktivitet per dag har en bättre psykisk hälsa än de barn och ungdomar som inte är med i idrottsföreningar respektive inte når upp i rekommendationen om 60 minuters fysisk aktivitet per dag. </a:t>
            </a:r>
          </a:p>
          <a:p>
            <a:r>
              <a:rPr lang="sv-SE" sz="2000"/>
              <a:t>Det </a:t>
            </a:r>
            <a:r>
              <a:rPr lang="sv-SE" sz="2000" dirty="0"/>
              <a:t>är enbart 16% som når upp till rekommendationen kring fysisk aktivitet av kvinnorna i åldern 85+ jämfört med 63% bland kvinnorna 50-69 år.</a:t>
            </a:r>
          </a:p>
          <a:p>
            <a:endParaRPr lang="sv-SE" sz="2000" dirty="0"/>
          </a:p>
          <a:p>
            <a:endParaRPr lang="sv-SE" dirty="0"/>
          </a:p>
        </p:txBody>
      </p:sp>
    </p:spTree>
    <p:extLst>
      <p:ext uri="{BB962C8B-B14F-4D97-AF65-F5344CB8AC3E}">
        <p14:creationId xmlns:p14="http://schemas.microsoft.com/office/powerpoint/2010/main" val="952123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SAMMANFATTNING</a:t>
            </a:r>
            <a:br>
              <a:rPr lang="sv-SE" sz="3200" dirty="0">
                <a:latin typeface="Arial" panose="020B0604020202020204" pitchFamily="34" charset="0"/>
                <a:cs typeface="Arial" panose="020B0604020202020204" pitchFamily="34" charset="0"/>
              </a:rPr>
            </a:br>
            <a:r>
              <a:rPr lang="sv-SE" sz="3200" dirty="0">
                <a:latin typeface="Arial" panose="020B0604020202020204" pitchFamily="34" charset="0"/>
                <a:cs typeface="Arial" panose="020B0604020202020204" pitchFamily="34" charset="0"/>
              </a:rPr>
              <a:t>FÖRENINGSLIV</a:t>
            </a:r>
          </a:p>
        </p:txBody>
      </p:sp>
      <p:sp>
        <p:nvSpPr>
          <p:cNvPr id="3" name="Platshållare för innehåll 2"/>
          <p:cNvSpPr>
            <a:spLocks noGrp="1"/>
          </p:cNvSpPr>
          <p:nvPr>
            <p:ph idx="1"/>
          </p:nvPr>
        </p:nvSpPr>
        <p:spPr>
          <a:xfrm>
            <a:off x="728662" y="1417638"/>
            <a:ext cx="7913688" cy="4750687"/>
          </a:xfrm>
        </p:spPr>
        <p:txBody>
          <a:bodyPr>
            <a:normAutofit lnSpcReduction="10000"/>
          </a:bodyPr>
          <a:lstStyle/>
          <a:p>
            <a:r>
              <a:rPr lang="sv-SE" sz="2000" dirty="0"/>
              <a:t>2017 rapporterade totalt 25 idrottsföreningar i Kumla kommun verksamhet för barn och unga (7-25 år). </a:t>
            </a:r>
          </a:p>
          <a:p>
            <a:r>
              <a:rPr lang="sv-SE" sz="2000" dirty="0"/>
              <a:t>I Kumla kommun är det 24 föreningar som under 2018 rapporterat studietimmar till SISU. Av dessa står Kumla </a:t>
            </a:r>
            <a:r>
              <a:rPr lang="sv-SE" sz="2000" dirty="0" err="1"/>
              <a:t>Hockeyclub</a:t>
            </a:r>
            <a:r>
              <a:rPr lang="sv-SE" sz="2000" dirty="0"/>
              <a:t> Black Bulls för 25 procent.</a:t>
            </a:r>
          </a:p>
          <a:p>
            <a:r>
              <a:rPr lang="sv-SE" sz="2000" dirty="0"/>
              <a:t>Antalet deltagartillfällen för barn och unga har ökat något mellan 2016 och 2017. Deltagartillfällena för flickor har ökat något medan pojkarna har minskat något</a:t>
            </a:r>
          </a:p>
          <a:p>
            <a:r>
              <a:rPr lang="sv-SE" sz="2000" dirty="0"/>
              <a:t>Gällande fördelningen av deltagartillfällen mellan flickor och pojkar visas att 63 procent av deltagartillfällena i Kumla kommun under 2016 var med pojkar. </a:t>
            </a:r>
          </a:p>
          <a:p>
            <a:r>
              <a:rPr lang="sv-SE" sz="2000" dirty="0"/>
              <a:t>Då deltagartillfällena för barn och unga under 2017 delas upp i åldersgrupperna 7-12 år, 13-16 år, 17-20 år och 21-25 år visas, för både flickor och pojkar, att antalet deltagartillfällen minskar med stigande ålder. Detta är även en tendens som visas på nationell nivå. </a:t>
            </a:r>
          </a:p>
          <a:p>
            <a:endParaRPr lang="sv-SE" sz="2000" dirty="0"/>
          </a:p>
        </p:txBody>
      </p:sp>
    </p:spTree>
    <p:extLst>
      <p:ext uri="{BB962C8B-B14F-4D97-AF65-F5344CB8AC3E}">
        <p14:creationId xmlns:p14="http://schemas.microsoft.com/office/powerpoint/2010/main" val="2080599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685800" y="1562101"/>
            <a:ext cx="5806440" cy="1422399"/>
          </a:xfrm>
        </p:spPr>
        <p:txBody>
          <a:bodyPr>
            <a:normAutofit/>
          </a:bodyPr>
          <a:lstStyle/>
          <a:p>
            <a:r>
              <a:rPr lang="sv-SE" sz="3200" dirty="0">
                <a:solidFill>
                  <a:schemeClr val="bg1"/>
                </a:solidFill>
                <a:latin typeface="Arial" panose="020B0604020202020204" pitchFamily="34" charset="0"/>
                <a:cs typeface="Arial" panose="020B0604020202020204" pitchFamily="34" charset="0"/>
              </a:rPr>
              <a:t>BEFOLKNING OCH LIVSVILLKOR</a:t>
            </a:r>
          </a:p>
        </p:txBody>
      </p:sp>
    </p:spTree>
    <p:extLst>
      <p:ext uri="{BB962C8B-B14F-4D97-AF65-F5344CB8AC3E}">
        <p14:creationId xmlns:p14="http://schemas.microsoft.com/office/powerpoint/2010/main" val="3906431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701338-3680-4254-9DCC-8E8ABF5B8389}"/>
              </a:ext>
            </a:extLst>
          </p:cNvPr>
          <p:cNvSpPr>
            <a:spLocks noGrp="1"/>
          </p:cNvSpPr>
          <p:nvPr>
            <p:ph type="title"/>
          </p:nvPr>
        </p:nvSpPr>
        <p:spPr/>
        <p:txBody>
          <a:bodyPr>
            <a:normAutofit/>
          </a:bodyPr>
          <a:lstStyle/>
          <a:p>
            <a:r>
              <a:rPr lang="sv-SE" sz="3200" dirty="0">
                <a:latin typeface="Arial" panose="020B0604020202020204" pitchFamily="34" charset="0"/>
                <a:cs typeface="Arial" panose="020B0604020202020204" pitchFamily="34" charset="0"/>
              </a:rPr>
              <a:t>RÄDDA BARNEN </a:t>
            </a:r>
            <a:br>
              <a:rPr lang="sv-SE" sz="3200" dirty="0">
                <a:latin typeface="Arial" panose="020B0604020202020204" pitchFamily="34" charset="0"/>
                <a:cs typeface="Arial" panose="020B0604020202020204" pitchFamily="34" charset="0"/>
              </a:rPr>
            </a:br>
            <a:r>
              <a:rPr lang="sv-SE" sz="3200" dirty="0">
                <a:latin typeface="Arial" panose="020B0604020202020204" pitchFamily="34" charset="0"/>
                <a:cs typeface="Arial" panose="020B0604020202020204" pitchFamily="34" charset="0"/>
              </a:rPr>
              <a:t>BARNFATTIGDOM</a:t>
            </a:r>
          </a:p>
        </p:txBody>
      </p:sp>
      <p:graphicFrame>
        <p:nvGraphicFramePr>
          <p:cNvPr id="4" name="Diagram 3">
            <a:extLst>
              <a:ext uri="{FF2B5EF4-FFF2-40B4-BE49-F238E27FC236}">
                <a16:creationId xmlns:a16="http://schemas.microsoft.com/office/drawing/2014/main" id="{D0D963FD-699B-4755-920E-6153564ACE6D}"/>
              </a:ext>
            </a:extLst>
          </p:cNvPr>
          <p:cNvGraphicFramePr>
            <a:graphicFrameLocks/>
          </p:cNvGraphicFramePr>
          <p:nvPr/>
        </p:nvGraphicFramePr>
        <p:xfrm>
          <a:off x="1172308" y="1565029"/>
          <a:ext cx="6037384" cy="4437186"/>
        </p:xfrm>
        <a:graphic>
          <a:graphicData uri="http://schemas.openxmlformats.org/drawingml/2006/chart">
            <c:chart xmlns:c="http://schemas.openxmlformats.org/drawingml/2006/chart" xmlns:r="http://schemas.openxmlformats.org/officeDocument/2006/relationships" r:id="rId3"/>
          </a:graphicData>
        </a:graphic>
      </p:graphicFrame>
      <p:sp>
        <p:nvSpPr>
          <p:cNvPr id="7" name="Rektangel 6">
            <a:extLst>
              <a:ext uri="{FF2B5EF4-FFF2-40B4-BE49-F238E27FC236}">
                <a16:creationId xmlns:a16="http://schemas.microsoft.com/office/drawing/2014/main" id="{0835C576-43E4-458A-AD9E-7384A5A43AC7}"/>
              </a:ext>
            </a:extLst>
          </p:cNvPr>
          <p:cNvSpPr/>
          <p:nvPr/>
        </p:nvSpPr>
        <p:spPr>
          <a:xfrm>
            <a:off x="1019908" y="6126724"/>
            <a:ext cx="2023311" cy="338554"/>
          </a:xfrm>
          <a:prstGeom prst="rect">
            <a:avLst/>
          </a:prstGeom>
        </p:spPr>
        <p:txBody>
          <a:bodyPr wrap="none">
            <a:spAutoFit/>
          </a:bodyPr>
          <a:lstStyle/>
          <a:p>
            <a:r>
              <a:rPr lang="sv-SE" sz="1600" b="1" dirty="0"/>
              <a:t>(Rädda barnen, 2018)</a:t>
            </a:r>
            <a:endParaRPr lang="sv-SE" sz="1600" dirty="0"/>
          </a:p>
        </p:txBody>
      </p:sp>
    </p:spTree>
    <p:extLst>
      <p:ext uri="{BB962C8B-B14F-4D97-AF65-F5344CB8AC3E}">
        <p14:creationId xmlns:p14="http://schemas.microsoft.com/office/powerpoint/2010/main" val="27537509"/>
      </p:ext>
    </p:extLst>
  </p:cSld>
  <p:clrMapOvr>
    <a:masterClrMapping/>
  </p:clrMapOvr>
</p:sld>
</file>

<file path=ppt/theme/theme1.xml><?xml version="1.0" encoding="utf-8"?>
<a:theme xmlns:a="http://schemas.openxmlformats.org/drawingml/2006/main" name="Textsid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0E600A9E2824C44BBD08C455BE0CBFC9" ma:contentTypeVersion="8" ma:contentTypeDescription="Skapa ett nytt dokument." ma:contentTypeScope="" ma:versionID="b86b233530d0fbedea13648f836f0107">
  <xsd:schema xmlns:xsd="http://www.w3.org/2001/XMLSchema" xmlns:xs="http://www.w3.org/2001/XMLSchema" xmlns:p="http://schemas.microsoft.com/office/2006/metadata/properties" xmlns:ns2="29897d89-7987-4e5a-9500-ad70803f94e3" xmlns:ns3="26fdf2fc-e934-472e-9a20-1f239de656b7" targetNamespace="http://schemas.microsoft.com/office/2006/metadata/properties" ma:root="true" ma:fieldsID="0d5b103c26888a5d584c205d7621ac58" ns2:_="" ns3:_="">
    <xsd:import namespace="29897d89-7987-4e5a-9500-ad70803f94e3"/>
    <xsd:import namespace="26fdf2fc-e934-472e-9a20-1f239de656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897d89-7987-4e5a-9500-ad70803f94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fdf2fc-e934-472e-9a20-1f239de656b7"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C445E4-9794-4F33-828A-AEB38EB9A779}">
  <ds:schemaRefs>
    <ds:schemaRef ds:uri="http://schemas.microsoft.com/sharepoint/v3/contenttype/forms"/>
  </ds:schemaRefs>
</ds:datastoreItem>
</file>

<file path=customXml/itemProps2.xml><?xml version="1.0" encoding="utf-8"?>
<ds:datastoreItem xmlns:ds="http://schemas.openxmlformats.org/officeDocument/2006/customXml" ds:itemID="{D5F9A547-D1C0-482A-A332-9556E863EA82}">
  <ds:schemaRefs>
    <ds:schemaRef ds:uri="29897d89-7987-4e5a-9500-ad70803f94e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26fdf2fc-e934-472e-9a20-1f239de656b7"/>
    <ds:schemaRef ds:uri="http://www.w3.org/XML/1998/namespace"/>
  </ds:schemaRefs>
</ds:datastoreItem>
</file>

<file path=customXml/itemProps3.xml><?xml version="1.0" encoding="utf-8"?>
<ds:datastoreItem xmlns:ds="http://schemas.openxmlformats.org/officeDocument/2006/customXml" ds:itemID="{C54BC036-DDA9-44CB-8724-267A986FD6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897d89-7987-4e5a-9500-ad70803f94e3"/>
    <ds:schemaRef ds:uri="26fdf2fc-e934-472e-9a20-1f239de65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O¦êrebroLa¦ênsIF_PP_mall</Template>
  <TotalTime>19005</TotalTime>
  <Words>5364</Words>
  <Application>Microsoft Office PowerPoint</Application>
  <PresentationFormat>Bildspel på skärmen (4:3)</PresentationFormat>
  <Paragraphs>445</Paragraphs>
  <Slides>44</Slides>
  <Notes>39</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44</vt:i4>
      </vt:variant>
    </vt:vector>
  </HeadingPairs>
  <TitlesOfParts>
    <vt:vector size="49" baseType="lpstr">
      <vt:lpstr>Arial</vt:lpstr>
      <vt:lpstr>Bern Sans CT</vt:lpstr>
      <vt:lpstr>Bern Sans CT Regular</vt:lpstr>
      <vt:lpstr>Calibri</vt:lpstr>
      <vt:lpstr>Textsida</vt:lpstr>
      <vt:lpstr>KOMMUNRAPPORT KUMLA KOMMUN 2019 </vt:lpstr>
      <vt:lpstr>STRATEGI 2025</vt:lpstr>
      <vt:lpstr>OM RAPPORTEN</vt:lpstr>
      <vt:lpstr>OM RAPPORTEN</vt:lpstr>
      <vt:lpstr>SAMMANFATTNING AV 2019-ÅRS KOMMUNRAPPORT</vt:lpstr>
      <vt:lpstr>SAMMANFATTNING HÄLSA OCH LEVNADSVANOR</vt:lpstr>
      <vt:lpstr>SAMMANFATTNING FÖRENINGSLIV</vt:lpstr>
      <vt:lpstr>BEFOLKNING OCH LIVSVILLKOR</vt:lpstr>
      <vt:lpstr>RÄDDA BARNEN  BARNFATTIGDOM</vt:lpstr>
      <vt:lpstr>HÄLSA OCH LEVNADSVANOR</vt:lpstr>
      <vt:lpstr>BARN OCH UNGA</vt:lpstr>
      <vt:lpstr>Fysisk aktivitet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ÖVERVIKT/FETMA</vt:lpstr>
      <vt:lpstr>HÄLSA OCH LEVNADSVANOR 30-69 ÅR </vt:lpstr>
      <vt:lpstr>ALLMÄN HÄLSA</vt:lpstr>
      <vt:lpstr>ÖVERVIKT/FETMA</vt:lpstr>
      <vt:lpstr>FYSISK AKTIVITET</vt:lpstr>
      <vt:lpstr>STILLASITTANDE FRITID</vt:lpstr>
      <vt:lpstr>HÄLSA OCH LEVNADSVANOR 70 ÅR OCH ÄLDRE</vt:lpstr>
      <vt:lpstr>ALLMÄN HÄLSA</vt:lpstr>
      <vt:lpstr>FYSISK AKTIVITET</vt:lpstr>
      <vt:lpstr>STILLASITTANDE FRITID</vt:lpstr>
      <vt:lpstr>IDROTT OCH FÖRENINGSLIV</vt:lpstr>
      <vt:lpstr>IDROTTSFÖRENINGAR I KUMLA KOMMUN</vt:lpstr>
      <vt:lpstr>DELTAGARTILLFÄLLEN I IDROTTSFÖRENINGAR PER CAPITA 7-25 ÅR</vt:lpstr>
      <vt:lpstr>DE STÖRSTA UNGDOMSFÖRENINGARNA 2017 I KUMLA KOMMUN</vt:lpstr>
      <vt:lpstr>DELTAGARTILLFÄLLEN PER IDROTT</vt:lpstr>
      <vt:lpstr>STÖRSTA FOLKBILDNINGSRAPPORTERANDE IF 2018 I KUMLA KOMMUN</vt:lpstr>
      <vt:lpstr>LOK-STÖD (ANTAL DELTAGARTILLFÄLLEN) KUMLA KOMMUN</vt:lpstr>
      <vt:lpstr>LOK-STÖD (FLICKOR/POJKAR) KUMLA KOMMUN</vt:lpstr>
      <vt:lpstr>PowerPoint-presentation</vt:lpstr>
      <vt:lpstr>PowerPoint-presentation</vt:lpstr>
      <vt:lpstr>LOK-STÖD FUNKTIONSNEDSÄTTNING  KUMLA KOMMUN</vt:lpstr>
      <vt:lpstr>MEDEL OCH STÖD FRÅN ÖLIF/SISU INOM 2018 ÅRS PRIORITERADE OMRÅDEN</vt:lpstr>
      <vt:lpstr>REFERENSER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STArtSIDA</dc:title>
  <dc:creator>Jonas Karlsson</dc:creator>
  <cp:lastModifiedBy>Maria Ståhl (Örebro läns idrottsförbund)</cp:lastModifiedBy>
  <cp:revision>663</cp:revision>
  <cp:lastPrinted>2017-12-15T13:04:57Z</cp:lastPrinted>
  <dcterms:created xsi:type="dcterms:W3CDTF">2016-06-10T08:49:53Z</dcterms:created>
  <dcterms:modified xsi:type="dcterms:W3CDTF">2019-03-19T10:23:43Z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0x0101000E600A9E2824C44BBD08C455BE0CBFC9</vt:lpwstr>
  </property>
  <property fmtid="{D5CDD505-2E9C-101B-9397-08002B2CF9AE}" pid="3" name="AuthorIds_UIVersion_512">
    <vt:lpwstr>39</vt:lpwstr>
  </property>
</Properties>
</file>