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3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3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3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3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notesSlides/notesSlide4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4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284" r:id="rId5"/>
    <p:sldId id="288" r:id="rId6"/>
    <p:sldId id="291" r:id="rId7"/>
    <p:sldId id="290" r:id="rId8"/>
    <p:sldId id="298" r:id="rId9"/>
    <p:sldId id="333" r:id="rId10"/>
    <p:sldId id="331" r:id="rId11"/>
    <p:sldId id="306" r:id="rId12"/>
    <p:sldId id="444" r:id="rId13"/>
    <p:sldId id="309" r:id="rId14"/>
    <p:sldId id="310" r:id="rId15"/>
    <p:sldId id="445" r:id="rId16"/>
    <p:sldId id="312" r:id="rId17"/>
    <p:sldId id="313" r:id="rId18"/>
    <p:sldId id="446" r:id="rId19"/>
    <p:sldId id="311" r:id="rId20"/>
    <p:sldId id="448" r:id="rId21"/>
    <p:sldId id="296" r:id="rId22"/>
    <p:sldId id="314" r:id="rId23"/>
    <p:sldId id="450" r:id="rId24"/>
    <p:sldId id="454" r:id="rId25"/>
    <p:sldId id="455" r:id="rId26"/>
    <p:sldId id="462" r:id="rId27"/>
    <p:sldId id="463" r:id="rId28"/>
    <p:sldId id="453" r:id="rId29"/>
    <p:sldId id="452" r:id="rId30"/>
    <p:sldId id="456" r:id="rId31"/>
    <p:sldId id="457" r:id="rId32"/>
    <p:sldId id="458" r:id="rId33"/>
    <p:sldId id="459" r:id="rId34"/>
    <p:sldId id="460" r:id="rId35"/>
    <p:sldId id="461" r:id="rId36"/>
    <p:sldId id="464" r:id="rId37"/>
    <p:sldId id="466" r:id="rId38"/>
    <p:sldId id="467" r:id="rId39"/>
    <p:sldId id="465" r:id="rId40"/>
    <p:sldId id="301" r:id="rId41"/>
    <p:sldId id="315" r:id="rId42"/>
    <p:sldId id="304" r:id="rId43"/>
    <p:sldId id="316" r:id="rId44"/>
    <p:sldId id="319" r:id="rId45"/>
    <p:sldId id="330" r:id="rId46"/>
    <p:sldId id="324" r:id="rId47"/>
    <p:sldId id="325" r:id="rId48"/>
    <p:sldId id="326" r:id="rId49"/>
    <p:sldId id="327" r:id="rId50"/>
    <p:sldId id="328" r:id="rId51"/>
    <p:sldId id="329" r:id="rId52"/>
    <p:sldId id="303" r:id="rId53"/>
    <p:sldId id="287" r:id="rId5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84"/>
            <p14:sldId id="288"/>
            <p14:sldId id="291"/>
            <p14:sldId id="290"/>
            <p14:sldId id="298"/>
            <p14:sldId id="333"/>
            <p14:sldId id="331"/>
            <p14:sldId id="306"/>
            <p14:sldId id="444"/>
            <p14:sldId id="309"/>
            <p14:sldId id="310"/>
            <p14:sldId id="445"/>
            <p14:sldId id="312"/>
            <p14:sldId id="313"/>
            <p14:sldId id="446"/>
            <p14:sldId id="311"/>
            <p14:sldId id="448"/>
            <p14:sldId id="296"/>
            <p14:sldId id="314"/>
            <p14:sldId id="450"/>
            <p14:sldId id="454"/>
            <p14:sldId id="455"/>
            <p14:sldId id="462"/>
            <p14:sldId id="463"/>
            <p14:sldId id="453"/>
            <p14:sldId id="452"/>
            <p14:sldId id="456"/>
            <p14:sldId id="457"/>
            <p14:sldId id="458"/>
            <p14:sldId id="459"/>
            <p14:sldId id="460"/>
            <p14:sldId id="461"/>
            <p14:sldId id="464"/>
            <p14:sldId id="466"/>
            <p14:sldId id="467"/>
            <p14:sldId id="465"/>
            <p14:sldId id="301"/>
            <p14:sldId id="315"/>
            <p14:sldId id="304"/>
            <p14:sldId id="316"/>
            <p14:sldId id="319"/>
            <p14:sldId id="330"/>
            <p14:sldId id="324"/>
            <p14:sldId id="325"/>
            <p14:sldId id="326"/>
            <p14:sldId id="327"/>
            <p14:sldId id="328"/>
            <p14:sldId id="329"/>
            <p14:sldId id="303"/>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Mörkt format 1 - Dekorfär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Mörkt forma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Format med tema 1 - dekorfär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66065" autoAdjust="0"/>
  </p:normalViewPr>
  <p:slideViewPr>
    <p:cSldViewPr snapToGrid="0">
      <p:cViewPr varScale="1">
        <p:scale>
          <a:sx n="44" d="100"/>
          <a:sy n="44" d="100"/>
        </p:scale>
        <p:origin x="1472"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svenskidrott-my.sharepoint.com/personal/mathias_angelin_rfsisu_se/Documents/Mathias%20dokument/Kommunrapporter%202023/.LH-2022/orebro-lan-trend-2023.01.17.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4.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5.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6.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7.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8.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9.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1.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svenskidrott.sharepoint.com/sites/rebroLnsIdrottsfrbund/Delade%20dokument/Gemensamt/kommunteam/2020/Korssk&#246;rning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EkBarnReg!$B$3</c:f>
              <c:strCache>
                <c:ptCount val="1"/>
                <c:pt idx="0">
                  <c:v>2011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EkBarnReg!$B$4:$B$15</c:f>
              <c:numCache>
                <c:formatCode>0.0</c:formatCode>
                <c:ptCount val="12"/>
                <c:pt idx="0" formatCode="General">
                  <c:v>14.4</c:v>
                </c:pt>
                <c:pt idx="1">
                  <c:v>17.7</c:v>
                </c:pt>
                <c:pt idx="2">
                  <c:v>18.7</c:v>
                </c:pt>
                <c:pt idx="3">
                  <c:v>17.7</c:v>
                </c:pt>
                <c:pt idx="4">
                  <c:v>26.9</c:v>
                </c:pt>
                <c:pt idx="5">
                  <c:v>25.1</c:v>
                </c:pt>
                <c:pt idx="6">
                  <c:v>23.2</c:v>
                </c:pt>
                <c:pt idx="7">
                  <c:v>15.1</c:v>
                </c:pt>
                <c:pt idx="8">
                  <c:v>15.4</c:v>
                </c:pt>
                <c:pt idx="9">
                  <c:v>18.5</c:v>
                </c:pt>
                <c:pt idx="10">
                  <c:v>18.899999999999999</c:v>
                </c:pt>
                <c:pt idx="11">
                  <c:v>19.7</c:v>
                </c:pt>
              </c:numCache>
            </c:numRef>
          </c:val>
          <c:extLst>
            <c:ext xmlns:c16="http://schemas.microsoft.com/office/drawing/2014/chart" uri="{C3380CC4-5D6E-409C-BE32-E72D297353CC}">
              <c16:uniqueId val="{00000000-3098-4C45-92D8-9D431013306D}"/>
            </c:ext>
          </c:extLst>
        </c:ser>
        <c:ser>
          <c:idx val="1"/>
          <c:order val="1"/>
          <c:tx>
            <c:strRef>
              <c:f>EkBarnReg!$C$3</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EkBarnReg!$C$4:$C$15</c:f>
              <c:numCache>
                <c:formatCode>0.0</c:formatCode>
                <c:ptCount val="12"/>
                <c:pt idx="0" formatCode="General">
                  <c:v>13.3</c:v>
                </c:pt>
                <c:pt idx="1">
                  <c:v>25.1</c:v>
                </c:pt>
                <c:pt idx="2">
                  <c:v>20.7</c:v>
                </c:pt>
                <c:pt idx="3">
                  <c:v>22.7</c:v>
                </c:pt>
                <c:pt idx="4">
                  <c:v>34.1</c:v>
                </c:pt>
                <c:pt idx="5">
                  <c:v>30.9</c:v>
                </c:pt>
                <c:pt idx="6">
                  <c:v>23.3</c:v>
                </c:pt>
                <c:pt idx="7">
                  <c:v>16.2</c:v>
                </c:pt>
                <c:pt idx="8">
                  <c:v>17.399999999999999</c:v>
                </c:pt>
                <c:pt idx="9">
                  <c:v>23.6</c:v>
                </c:pt>
                <c:pt idx="10">
                  <c:v>21.2</c:v>
                </c:pt>
                <c:pt idx="11">
                  <c:v>25.2</c:v>
                </c:pt>
              </c:numCache>
            </c:numRef>
          </c:val>
          <c:extLst>
            <c:ext xmlns:c16="http://schemas.microsoft.com/office/drawing/2014/chart" uri="{C3380CC4-5D6E-409C-BE32-E72D297353CC}">
              <c16:uniqueId val="{00000001-3098-4C45-92D8-9D431013306D}"/>
            </c:ext>
          </c:extLst>
        </c:ser>
        <c:ser>
          <c:idx val="2"/>
          <c:order val="2"/>
          <c:tx>
            <c:strRef>
              <c:f>EkBarnReg!$D$3</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EkBarnReg!$D$4:$D$15</c:f>
              <c:numCache>
                <c:formatCode>0.0</c:formatCode>
                <c:ptCount val="12"/>
                <c:pt idx="0" formatCode="General">
                  <c:v>12.6</c:v>
                </c:pt>
                <c:pt idx="1">
                  <c:v>33.5</c:v>
                </c:pt>
                <c:pt idx="2">
                  <c:v>26.5</c:v>
                </c:pt>
                <c:pt idx="3">
                  <c:v>31.3</c:v>
                </c:pt>
                <c:pt idx="4">
                  <c:v>46.4</c:v>
                </c:pt>
                <c:pt idx="5">
                  <c:v>34.799999999999997</c:v>
                </c:pt>
                <c:pt idx="6">
                  <c:v>23.7</c:v>
                </c:pt>
                <c:pt idx="7">
                  <c:v>17.100000000000001</c:v>
                </c:pt>
                <c:pt idx="8">
                  <c:v>19.600000000000001</c:v>
                </c:pt>
                <c:pt idx="9">
                  <c:v>26</c:v>
                </c:pt>
                <c:pt idx="10">
                  <c:v>24</c:v>
                </c:pt>
                <c:pt idx="11">
                  <c:v>26.6</c:v>
                </c:pt>
              </c:numCache>
            </c:numRef>
          </c:val>
          <c:extLst>
            <c:ext xmlns:c16="http://schemas.microsoft.com/office/drawing/2014/chart" uri="{C3380CC4-5D6E-409C-BE32-E72D297353CC}">
              <c16:uniqueId val="{00000002-3098-4C45-92D8-9D431013306D}"/>
            </c:ext>
          </c:extLst>
        </c:ser>
        <c:dLbls>
          <c:showLegendKey val="0"/>
          <c:showVal val="0"/>
          <c:showCatName val="0"/>
          <c:showSerName val="0"/>
          <c:showPercent val="0"/>
          <c:showBubbleSize val="0"/>
        </c:dLbls>
        <c:gapWidth val="219"/>
        <c:overlap val="-27"/>
        <c:axId val="291937056"/>
        <c:axId val="291935416"/>
      </c:barChart>
      <c:catAx>
        <c:axId val="29193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1935416"/>
        <c:crosses val="autoZero"/>
        <c:auto val="1"/>
        <c:lblAlgn val="ctr"/>
        <c:lblOffset val="100"/>
        <c:noMultiLvlLbl val="0"/>
      </c:catAx>
      <c:valAx>
        <c:axId val="291935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19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1" i="0" baseline="0">
                <a:effectLst/>
              </a:rPr>
              <a:t>Andel med gott psykiskt välbefinnande utifrån daglig fysisk aktivitet (tjejer/killar) - Länsnivå</a:t>
            </a:r>
            <a:endParaRPr lang="sv-S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Sheet1!$Q$869</c:f>
              <c:strCache>
                <c:ptCount val="1"/>
                <c:pt idx="0">
                  <c:v>Mindre än 30 minuter</c:v>
                </c:pt>
              </c:strCache>
            </c:strRef>
          </c:tx>
          <c:spPr>
            <a:solidFill>
              <a:srgbClr val="92D050"/>
            </a:solidFill>
            <a:ln w="1270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Sheet1!$R$869:$U$869</c:f>
              <c:numCache>
                <c:formatCode>0%</c:formatCode>
                <c:ptCount val="4"/>
                <c:pt idx="0">
                  <c:v>0.22</c:v>
                </c:pt>
                <c:pt idx="1">
                  <c:v>0.32</c:v>
                </c:pt>
                <c:pt idx="2">
                  <c:v>0.28999999999999998</c:v>
                </c:pt>
                <c:pt idx="3">
                  <c:v>0.33</c:v>
                </c:pt>
              </c:numCache>
            </c:numRef>
          </c:val>
          <c:extLst>
            <c:ext xmlns:c16="http://schemas.microsoft.com/office/drawing/2014/chart" uri="{C3380CC4-5D6E-409C-BE32-E72D297353CC}">
              <c16:uniqueId val="{00000000-A0B5-41AA-97ED-968C9D5B52A6}"/>
            </c:ext>
          </c:extLst>
        </c:ser>
        <c:ser>
          <c:idx val="1"/>
          <c:order val="1"/>
          <c:tx>
            <c:strRef>
              <c:f>Sheet1!$Q$870</c:f>
              <c:strCache>
                <c:ptCount val="1"/>
                <c:pt idx="0">
                  <c:v>30 till 59 minuter</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Sheet1!$R$870:$U$870</c:f>
              <c:numCache>
                <c:formatCode>0%</c:formatCode>
                <c:ptCount val="4"/>
                <c:pt idx="0">
                  <c:v>0.34</c:v>
                </c:pt>
                <c:pt idx="1">
                  <c:v>0.41</c:v>
                </c:pt>
                <c:pt idx="2">
                  <c:v>0.38</c:v>
                </c:pt>
                <c:pt idx="3">
                  <c:v>0.45</c:v>
                </c:pt>
              </c:numCache>
            </c:numRef>
          </c:val>
          <c:extLst>
            <c:ext xmlns:c16="http://schemas.microsoft.com/office/drawing/2014/chart" uri="{C3380CC4-5D6E-409C-BE32-E72D297353CC}">
              <c16:uniqueId val="{00000001-A0B5-41AA-97ED-968C9D5B52A6}"/>
            </c:ext>
          </c:extLst>
        </c:ser>
        <c:ser>
          <c:idx val="2"/>
          <c:order val="2"/>
          <c:tx>
            <c:strRef>
              <c:f>Sheet1!$Q$871</c:f>
              <c:strCache>
                <c:ptCount val="1"/>
                <c:pt idx="0">
                  <c:v>60 minuter eller mer</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Sheet1!$R$871:$U$871</c:f>
              <c:numCache>
                <c:formatCode>0%</c:formatCode>
                <c:ptCount val="4"/>
                <c:pt idx="0">
                  <c:v>0.42</c:v>
                </c:pt>
                <c:pt idx="1">
                  <c:v>0.59</c:v>
                </c:pt>
                <c:pt idx="2">
                  <c:v>0.44</c:v>
                </c:pt>
                <c:pt idx="3">
                  <c:v>0.56000000000000005</c:v>
                </c:pt>
              </c:numCache>
            </c:numRef>
          </c:val>
          <c:extLst>
            <c:ext xmlns:c16="http://schemas.microsoft.com/office/drawing/2014/chart" uri="{C3380CC4-5D6E-409C-BE32-E72D297353CC}">
              <c16:uniqueId val="{00000002-A0B5-41AA-97ED-968C9D5B52A6}"/>
            </c:ext>
          </c:extLst>
        </c:ser>
        <c:dLbls>
          <c:showLegendKey val="0"/>
          <c:showVal val="0"/>
          <c:showCatName val="0"/>
          <c:showSerName val="0"/>
          <c:showPercent val="0"/>
          <c:showBubbleSize val="0"/>
        </c:dLbls>
        <c:gapWidth val="219"/>
        <c:overlap val="-27"/>
        <c:axId val="985897864"/>
        <c:axId val="985898192"/>
      </c:barChart>
      <c:catAx>
        <c:axId val="98589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985898192"/>
        <c:crosses val="autoZero"/>
        <c:auto val="1"/>
        <c:lblAlgn val="ctr"/>
        <c:lblOffset val="100"/>
        <c:noMultiLvlLbl val="0"/>
      </c:catAx>
      <c:valAx>
        <c:axId val="9858981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85897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med övervikt/obesitas</a:t>
            </a:r>
          </a:p>
          <a:p>
            <a:pPr>
              <a:defRPr sz="1800"/>
            </a:pPr>
            <a:endParaRPr lang="sv-SE"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5.1831351159138707E-2"/>
          <c:y val="8.3502020901628907E-2"/>
          <c:w val="0.93554761292574762"/>
          <c:h val="0.61924984636784108"/>
        </c:manualLayout>
      </c:layout>
      <c:barChart>
        <c:barDir val="col"/>
        <c:grouping val="clustered"/>
        <c:varyColors val="0"/>
        <c:ser>
          <c:idx val="0"/>
          <c:order val="0"/>
          <c:tx>
            <c:strRef>
              <c:f>'isoBMI-ELSA'!$E$59</c:f>
              <c:strCache>
                <c:ptCount val="1"/>
                <c:pt idx="0">
                  <c:v>2020</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'isoBMI-ELSA'!$B$60:$D$67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 4</c:v>
                  </c:pt>
                  <c:pt idx="4">
                    <c:v>Åk7</c:v>
                  </c:pt>
                  <c:pt idx="6">
                    <c:v>Gy 1</c:v>
                  </c:pt>
                </c:lvl>
                <c:lvl>
                  <c:pt idx="0">
                    <c:v>Askersund</c:v>
                  </c:pt>
                </c:lvl>
              </c:multiLvlStrCache>
            </c:multiLvlStrRef>
          </c:cat>
          <c:val>
            <c:numRef>
              <c:f>'isoBMI-ELSA'!$E$60:$E$67</c:f>
              <c:numCache>
                <c:formatCode>General</c:formatCode>
                <c:ptCount val="8"/>
                <c:pt idx="0">
                  <c:v>28</c:v>
                </c:pt>
                <c:pt idx="1">
                  <c:v>26</c:v>
                </c:pt>
                <c:pt idx="2">
                  <c:v>38</c:v>
                </c:pt>
                <c:pt idx="3">
                  <c:v>26</c:v>
                </c:pt>
                <c:pt idx="4">
                  <c:v>27</c:v>
                </c:pt>
                <c:pt idx="5">
                  <c:v>46</c:v>
                </c:pt>
                <c:pt idx="6">
                  <c:v>23</c:v>
                </c:pt>
                <c:pt idx="7">
                  <c:v>23</c:v>
                </c:pt>
              </c:numCache>
            </c:numRef>
          </c:val>
          <c:extLst>
            <c:ext xmlns:c16="http://schemas.microsoft.com/office/drawing/2014/chart" uri="{C3380CC4-5D6E-409C-BE32-E72D297353CC}">
              <c16:uniqueId val="{00000000-8B8F-4DC5-938C-E3244339F765}"/>
            </c:ext>
          </c:extLst>
        </c:ser>
        <c:ser>
          <c:idx val="1"/>
          <c:order val="1"/>
          <c:tx>
            <c:strRef>
              <c:f>'isoBMI-ELSA'!$F$59</c:f>
              <c:strCache>
                <c:ptCount val="1"/>
                <c:pt idx="0">
                  <c:v>2021</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'isoBMI-ELSA'!$B$60:$D$67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 4</c:v>
                  </c:pt>
                  <c:pt idx="4">
                    <c:v>Åk7</c:v>
                  </c:pt>
                  <c:pt idx="6">
                    <c:v>Gy 1</c:v>
                  </c:pt>
                </c:lvl>
                <c:lvl>
                  <c:pt idx="0">
                    <c:v>Askersund</c:v>
                  </c:pt>
                </c:lvl>
              </c:multiLvlStrCache>
            </c:multiLvlStrRef>
          </c:cat>
          <c:val>
            <c:numRef>
              <c:f>'isoBMI-ELSA'!$F$60:$F$67</c:f>
              <c:numCache>
                <c:formatCode>General</c:formatCode>
                <c:ptCount val="8"/>
                <c:pt idx="0">
                  <c:v>33</c:v>
                </c:pt>
                <c:pt idx="1">
                  <c:v>31</c:v>
                </c:pt>
                <c:pt idx="2">
                  <c:v>35</c:v>
                </c:pt>
                <c:pt idx="3">
                  <c:v>25</c:v>
                </c:pt>
                <c:pt idx="4">
                  <c:v>25</c:v>
                </c:pt>
                <c:pt idx="5">
                  <c:v>21</c:v>
                </c:pt>
              </c:numCache>
            </c:numRef>
          </c:val>
          <c:extLst>
            <c:ext xmlns:c16="http://schemas.microsoft.com/office/drawing/2014/chart" uri="{C3380CC4-5D6E-409C-BE32-E72D297353CC}">
              <c16:uniqueId val="{00000001-8B8F-4DC5-938C-E3244339F765}"/>
            </c:ext>
          </c:extLst>
        </c:ser>
        <c:ser>
          <c:idx val="2"/>
          <c:order val="2"/>
          <c:tx>
            <c:strRef>
              <c:f>'isoBMI-ELSA'!$G$59</c:f>
              <c:strCache>
                <c:ptCount val="1"/>
                <c:pt idx="0">
                  <c:v>2022</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'isoBMI-ELSA'!$B$60:$D$67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 4</c:v>
                  </c:pt>
                  <c:pt idx="4">
                    <c:v>Åk7</c:v>
                  </c:pt>
                  <c:pt idx="6">
                    <c:v>Gy 1</c:v>
                  </c:pt>
                </c:lvl>
                <c:lvl>
                  <c:pt idx="0">
                    <c:v>Askersund</c:v>
                  </c:pt>
                </c:lvl>
              </c:multiLvlStrCache>
            </c:multiLvlStrRef>
          </c:cat>
          <c:val>
            <c:numRef>
              <c:f>'isoBMI-ELSA'!$G$60:$G$67</c:f>
              <c:numCache>
                <c:formatCode>General</c:formatCode>
                <c:ptCount val="8"/>
                <c:pt idx="0">
                  <c:v>28</c:v>
                </c:pt>
                <c:pt idx="1">
                  <c:v>16</c:v>
                </c:pt>
                <c:pt idx="2">
                  <c:v>24</c:v>
                </c:pt>
                <c:pt idx="3">
                  <c:v>29</c:v>
                </c:pt>
                <c:pt idx="4">
                  <c:v>28</c:v>
                </c:pt>
                <c:pt idx="5">
                  <c:v>20</c:v>
                </c:pt>
              </c:numCache>
            </c:numRef>
          </c:val>
          <c:extLst>
            <c:ext xmlns:c16="http://schemas.microsoft.com/office/drawing/2014/chart" uri="{C3380CC4-5D6E-409C-BE32-E72D297353CC}">
              <c16:uniqueId val="{00000002-8B8F-4DC5-938C-E3244339F765}"/>
            </c:ext>
          </c:extLst>
        </c:ser>
        <c:dLbls>
          <c:showLegendKey val="0"/>
          <c:showVal val="0"/>
          <c:showCatName val="0"/>
          <c:showSerName val="0"/>
          <c:showPercent val="0"/>
          <c:showBubbleSize val="0"/>
        </c:dLbls>
        <c:gapWidth val="219"/>
        <c:overlap val="-27"/>
        <c:axId val="470611552"/>
        <c:axId val="470610896"/>
      </c:barChart>
      <c:catAx>
        <c:axId val="47061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70610896"/>
        <c:crosses val="autoZero"/>
        <c:auto val="1"/>
        <c:lblAlgn val="ctr"/>
        <c:lblOffset val="100"/>
        <c:noMultiLvlLbl val="0"/>
      </c:catAx>
      <c:valAx>
        <c:axId val="47061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7061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med övervikt/obesitas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'isoBMI-ELSA'!$E$69</c:f>
              <c:strCache>
                <c:ptCount val="1"/>
                <c:pt idx="0">
                  <c:v>2020</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'isoBMI-ELSA'!$E$70:$E$77</c:f>
              <c:numCache>
                <c:formatCode>General</c:formatCode>
                <c:ptCount val="8"/>
                <c:pt idx="0">
                  <c:v>21</c:v>
                </c:pt>
                <c:pt idx="1">
                  <c:v>15</c:v>
                </c:pt>
                <c:pt idx="2">
                  <c:v>28</c:v>
                </c:pt>
                <c:pt idx="3">
                  <c:v>25</c:v>
                </c:pt>
                <c:pt idx="4">
                  <c:v>24</c:v>
                </c:pt>
                <c:pt idx="5">
                  <c:v>28</c:v>
                </c:pt>
                <c:pt idx="6">
                  <c:v>26</c:v>
                </c:pt>
                <c:pt idx="7">
                  <c:v>27</c:v>
                </c:pt>
              </c:numCache>
            </c:numRef>
          </c:val>
          <c:extLst>
            <c:ext xmlns:c16="http://schemas.microsoft.com/office/drawing/2014/chart" uri="{C3380CC4-5D6E-409C-BE32-E72D297353CC}">
              <c16:uniqueId val="{00000000-AF2A-481D-A43A-5429711FBF02}"/>
            </c:ext>
          </c:extLst>
        </c:ser>
        <c:ser>
          <c:idx val="1"/>
          <c:order val="1"/>
          <c:tx>
            <c:strRef>
              <c:f>'isoBMI-ELSA'!$F$69</c:f>
              <c:strCache>
                <c:ptCount val="1"/>
                <c:pt idx="0">
                  <c:v>2021</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'isoBMI-ELSA'!$F$70:$F$77</c:f>
              <c:numCache>
                <c:formatCode>General</c:formatCode>
                <c:ptCount val="8"/>
                <c:pt idx="0">
                  <c:v>21</c:v>
                </c:pt>
                <c:pt idx="1">
                  <c:v>17</c:v>
                </c:pt>
                <c:pt idx="2">
                  <c:v>26</c:v>
                </c:pt>
                <c:pt idx="3">
                  <c:v>26</c:v>
                </c:pt>
                <c:pt idx="4">
                  <c:v>23</c:v>
                </c:pt>
                <c:pt idx="5">
                  <c:v>26</c:v>
                </c:pt>
                <c:pt idx="6">
                  <c:v>26</c:v>
                </c:pt>
                <c:pt idx="7">
                  <c:v>28</c:v>
                </c:pt>
              </c:numCache>
            </c:numRef>
          </c:val>
          <c:extLst>
            <c:ext xmlns:c16="http://schemas.microsoft.com/office/drawing/2014/chart" uri="{C3380CC4-5D6E-409C-BE32-E72D297353CC}">
              <c16:uniqueId val="{00000001-AF2A-481D-A43A-5429711FBF02}"/>
            </c:ext>
          </c:extLst>
        </c:ser>
        <c:ser>
          <c:idx val="2"/>
          <c:order val="2"/>
          <c:tx>
            <c:strRef>
              <c:f>'isoBMI-ELSA'!$G$69</c:f>
              <c:strCache>
                <c:ptCount val="1"/>
                <c:pt idx="0">
                  <c:v>2022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'isoBMI-ELSA'!$G$70:$G$77</c:f>
              <c:numCache>
                <c:formatCode>General</c:formatCode>
                <c:ptCount val="8"/>
                <c:pt idx="0">
                  <c:v>24</c:v>
                </c:pt>
                <c:pt idx="1">
                  <c:v>18</c:v>
                </c:pt>
                <c:pt idx="2">
                  <c:v>25</c:v>
                </c:pt>
                <c:pt idx="3">
                  <c:v>28</c:v>
                </c:pt>
                <c:pt idx="4">
                  <c:v>28</c:v>
                </c:pt>
                <c:pt idx="5">
                  <c:v>26</c:v>
                </c:pt>
                <c:pt idx="6">
                  <c:v>23</c:v>
                </c:pt>
                <c:pt idx="7">
                  <c:v>31</c:v>
                </c:pt>
              </c:numCache>
            </c:numRef>
          </c:val>
          <c:extLst>
            <c:ext xmlns:c16="http://schemas.microsoft.com/office/drawing/2014/chart" uri="{C3380CC4-5D6E-409C-BE32-E72D297353CC}">
              <c16:uniqueId val="{00000002-AF2A-481D-A43A-5429711FBF02}"/>
            </c:ext>
          </c:extLst>
        </c:ser>
        <c:dLbls>
          <c:showLegendKey val="0"/>
          <c:showVal val="0"/>
          <c:showCatName val="0"/>
          <c:showSerName val="0"/>
          <c:showPercent val="0"/>
          <c:showBubbleSize val="0"/>
        </c:dLbls>
        <c:gapWidth val="219"/>
        <c:overlap val="-27"/>
        <c:axId val="941218760"/>
        <c:axId val="941214496"/>
      </c:barChart>
      <c:catAx>
        <c:axId val="94121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941214496"/>
        <c:crosses val="autoZero"/>
        <c:auto val="1"/>
        <c:lblAlgn val="ctr"/>
        <c:lblOffset val="100"/>
        <c:noMultiLvlLbl val="0"/>
      </c:catAx>
      <c:valAx>
        <c:axId val="94121449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4121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sv-SE" sz="1400" b="0" i="0" baseline="0" noProof="0" dirty="0">
                <a:effectLst/>
              </a:rPr>
              <a:t>Andel 18-84 år som bedömer sitt allmänna hälsotillstånd som bra eller mycket bra, åldersstandardiserade uppgifter, uppdelat på kön. Data för region Örebro län</a:t>
            </a:r>
            <a:endParaRPr lang="sv-SE" sz="1050" noProof="0" dirty="0">
              <a:effectLst/>
            </a:endParaRPr>
          </a:p>
        </c:rich>
      </c:tx>
      <c:layout>
        <c:manualLayout>
          <c:xMode val="edge"/>
          <c:yMode val="edge"/>
          <c:x val="0.14302659353654237"/>
          <c:y val="1.582455921749423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Tabell_1!$AT$110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AC58-4B6D-9B1E-A76B92DC3262}"/>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AC58-4B6D-9B1E-A76B92DC3262}"/>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AC58-4B6D-9B1E-A76B92DC3262}"/>
              </c:ext>
            </c:extLst>
          </c:dPt>
          <c:dLbls>
            <c:dLbl>
              <c:idx val="0"/>
              <c:layout>
                <c:manualLayout>
                  <c:x val="-1.9799326068175669E-2"/>
                  <c:y val="3.9581126824912161E-2"/>
                </c:manualLayout>
              </c:layout>
              <c:tx>
                <c:rich>
                  <a:bodyPr/>
                  <a:lstStyle/>
                  <a:p>
                    <a:r>
                      <a:rPr lang="en-US" dirty="0"/>
                      <a:t>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C58-4B6D-9B1E-A76B92DC3262}"/>
                </c:ext>
              </c:extLst>
            </c:dLbl>
            <c:dLbl>
              <c:idx val="1"/>
              <c:layout>
                <c:manualLayout>
                  <c:x val="-2.0902478945210249E-2"/>
                  <c:y val="3.9581126824912258E-2"/>
                </c:manualLayout>
              </c:layout>
              <c:tx>
                <c:rich>
                  <a:bodyPr/>
                  <a:lstStyle/>
                  <a:p>
                    <a:r>
                      <a:rPr lang="en-US" dirty="0"/>
                      <a:t>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C58-4B6D-9B1E-A76B92DC3262}"/>
                </c:ext>
              </c:extLst>
            </c:dLbl>
            <c:dLbl>
              <c:idx val="2"/>
              <c:layout>
                <c:manualLayout>
                  <c:x val="-2.1331482841834733E-2"/>
                  <c:y val="3.9581126824912161E-2"/>
                </c:manualLayout>
              </c:layout>
              <c:tx>
                <c:rich>
                  <a:bodyPr/>
                  <a:lstStyle/>
                  <a:p>
                    <a:r>
                      <a:rPr lang="en-US" dirty="0"/>
                      <a:t>70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C58-4B6D-9B1E-A76B92DC3262}"/>
                </c:ext>
              </c:extLst>
            </c:dLbl>
            <c:dLbl>
              <c:idx val="3"/>
              <c:layout>
                <c:manualLayout>
                  <c:x val="-1.9799326068175669E-2"/>
                  <c:y val="3.6943700288663221E-2"/>
                </c:manualLayout>
              </c:layout>
              <c:tx>
                <c:rich>
                  <a:bodyPr/>
                  <a:lstStyle/>
                  <a:p>
                    <a:r>
                      <a:rPr lang="en-US" dirty="0"/>
                      <a:t>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AC58-4B6D-9B1E-A76B92DC3262}"/>
                </c:ext>
              </c:extLst>
            </c:dLbl>
            <c:dLbl>
              <c:idx val="4"/>
              <c:layout>
                <c:manualLayout>
                  <c:x val="-1.9799326068175669E-2"/>
                  <c:y val="3.6943700288663221E-2"/>
                </c:manualLayout>
              </c:layout>
              <c:tx>
                <c:rich>
                  <a:bodyPr/>
                  <a:lstStyle/>
                  <a:p>
                    <a:r>
                      <a:rPr lang="en-US" dirty="0"/>
                      <a:t>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AC58-4B6D-9B1E-A76B92DC3262}"/>
                </c:ext>
              </c:extLst>
            </c:dLbl>
            <c:dLbl>
              <c:idx val="5"/>
              <c:layout>
                <c:manualLayout>
                  <c:x val="-1.9799326068175895E-2"/>
                  <c:y val="4.4855979897410338E-2"/>
                </c:manualLayout>
              </c:layout>
              <c:tx>
                <c:rich>
                  <a:bodyPr/>
                  <a:lstStyle/>
                  <a:p>
                    <a:r>
                      <a:rPr lang="en-US" dirty="0"/>
                      <a:t>67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C58-4B6D-9B1E-A76B92DC32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Tabell_1!$AU$58:$AZ$58</c:f>
              <c:numCache>
                <c:formatCode>General</c:formatCode>
                <c:ptCount val="6"/>
                <c:pt idx="0">
                  <c:v>2000</c:v>
                </c:pt>
                <c:pt idx="1">
                  <c:v>2004</c:v>
                </c:pt>
                <c:pt idx="2">
                  <c:v>2008</c:v>
                </c:pt>
                <c:pt idx="3">
                  <c:v>2012</c:v>
                </c:pt>
                <c:pt idx="4">
                  <c:v>2017</c:v>
                </c:pt>
                <c:pt idx="5">
                  <c:v>2022</c:v>
                </c:pt>
              </c:numCache>
            </c:numRef>
          </c:cat>
          <c:val>
            <c:numRef>
              <c:f>Tabell_1!$AU$110:$AZ$110</c:f>
              <c:numCache>
                <c:formatCode>General</c:formatCode>
                <c:ptCount val="6"/>
                <c:pt idx="0">
                  <c:v>68.015466136399283</c:v>
                </c:pt>
                <c:pt idx="1">
                  <c:v>71.058944195210373</c:v>
                </c:pt>
                <c:pt idx="2">
                  <c:v>70.441289068109853</c:v>
                </c:pt>
                <c:pt idx="3">
                  <c:v>71.059276191230012</c:v>
                </c:pt>
                <c:pt idx="4">
                  <c:v>67.963929889697127</c:v>
                </c:pt>
                <c:pt idx="5">
                  <c:v>67.101607337334627</c:v>
                </c:pt>
              </c:numCache>
            </c:numRef>
          </c:val>
          <c:smooth val="0"/>
          <c:extLst>
            <c:ext xmlns:c16="http://schemas.microsoft.com/office/drawing/2014/chart" uri="{C3380CC4-5D6E-409C-BE32-E72D297353CC}">
              <c16:uniqueId val="{00000004-AC58-4B6D-9B1E-A76B92DC3262}"/>
            </c:ext>
          </c:extLst>
        </c:ser>
        <c:ser>
          <c:idx val="1"/>
          <c:order val="1"/>
          <c:tx>
            <c:strRef>
              <c:f>Tabell_1!$AT$111</c:f>
              <c:strCache>
                <c:ptCount val="1"/>
                <c:pt idx="0">
                  <c:v>Örebro län Män</c:v>
                </c:pt>
              </c:strCache>
            </c:strRef>
          </c:tx>
          <c:spPr>
            <a:ln w="31750" cap="rnd">
              <a:solidFill>
                <a:srgbClr val="006BB1"/>
              </a:solidFill>
              <a:prstDash val="solid"/>
              <a:round/>
            </a:ln>
            <a:effectLst/>
          </c:spPr>
          <c:marker>
            <c:symbol val="triangle"/>
            <c:size val="8"/>
            <c:spPr>
              <a:solidFill>
                <a:srgbClr val="006BB1"/>
              </a:solidFill>
              <a:ln w="12700">
                <a:solidFill>
                  <a:srgbClr val="006BB1"/>
                </a:solidFill>
                <a:prstDash val="solid"/>
              </a:ln>
              <a:effectLst/>
            </c:spPr>
          </c:marker>
          <c:dPt>
            <c:idx val="0"/>
            <c:marker>
              <c:symbol val="triangle"/>
              <c:size val="8"/>
              <c:spPr>
                <a:solidFill>
                  <a:srgbClr val="006BB1"/>
                </a:solidFill>
                <a:ln w="12700">
                  <a:solidFill>
                    <a:srgbClr val="006BB1"/>
                  </a:solidFill>
                  <a:prstDash val="solid"/>
                </a:ln>
                <a:effectLst/>
              </c:spPr>
            </c:marker>
            <c:bubble3D val="0"/>
            <c:extLst>
              <c:ext xmlns:c16="http://schemas.microsoft.com/office/drawing/2014/chart" uri="{C3380CC4-5D6E-409C-BE32-E72D297353CC}">
                <c16:uniqueId val="{00000005-AC58-4B6D-9B1E-A76B92DC3262}"/>
              </c:ext>
            </c:extLst>
          </c:dPt>
          <c:dPt>
            <c:idx val="1"/>
            <c:marker>
              <c:symbol val="triangle"/>
              <c:size val="8"/>
              <c:spPr>
                <a:solidFill>
                  <a:srgbClr val="006BB1"/>
                </a:solidFill>
                <a:ln w="12700">
                  <a:solidFill>
                    <a:srgbClr val="006BB1"/>
                  </a:solidFill>
                  <a:prstDash val="solid"/>
                </a:ln>
                <a:effectLst/>
              </c:spPr>
            </c:marker>
            <c:bubble3D val="0"/>
            <c:spPr>
              <a:ln w="31750" cap="rnd">
                <a:solidFill>
                  <a:srgbClr val="006BB1"/>
                </a:solidFill>
                <a:prstDash val="sysDash"/>
                <a:round/>
              </a:ln>
              <a:effectLst/>
            </c:spPr>
            <c:extLst>
              <c:ext xmlns:c16="http://schemas.microsoft.com/office/drawing/2014/chart" uri="{C3380CC4-5D6E-409C-BE32-E72D297353CC}">
                <c16:uniqueId val="{00000007-AC58-4B6D-9B1E-A76B92DC3262}"/>
              </c:ext>
            </c:extLst>
          </c:dPt>
          <c:dPt>
            <c:idx val="2"/>
            <c:marker>
              <c:symbol val="triangle"/>
              <c:size val="8"/>
              <c:spPr>
                <a:solidFill>
                  <a:srgbClr val="006BB1"/>
                </a:solidFill>
                <a:ln w="12700">
                  <a:solidFill>
                    <a:srgbClr val="006BB1"/>
                  </a:solidFill>
                  <a:prstDash val="solid"/>
                </a:ln>
                <a:effectLst/>
              </c:spPr>
            </c:marker>
            <c:bubble3D val="0"/>
            <c:extLst>
              <c:ext xmlns:c16="http://schemas.microsoft.com/office/drawing/2014/chart" uri="{C3380CC4-5D6E-409C-BE32-E72D297353CC}">
                <c16:uniqueId val="{00000008-AC58-4B6D-9B1E-A76B92DC3262}"/>
              </c:ext>
            </c:extLst>
          </c:dPt>
          <c:dLbls>
            <c:dLbl>
              <c:idx val="0"/>
              <c:tx>
                <c:rich>
                  <a:bodyPr/>
                  <a:lstStyle/>
                  <a:p>
                    <a:r>
                      <a:rPr lang="en-US"/>
                      <a:t>72</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C58-4B6D-9B1E-A76B92DC3262}"/>
                </c:ext>
              </c:extLst>
            </c:dLbl>
            <c:dLbl>
              <c:idx val="1"/>
              <c:tx>
                <c:rich>
                  <a:bodyPr/>
                  <a:lstStyle/>
                  <a:p>
                    <a:r>
                      <a:rPr lang="en-US"/>
                      <a:t>73</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C58-4B6D-9B1E-A76B92DC3262}"/>
                </c:ext>
              </c:extLst>
            </c:dLbl>
            <c:dLbl>
              <c:idx val="2"/>
              <c:tx>
                <c:rich>
                  <a:bodyPr/>
                  <a:lstStyle/>
                  <a:p>
                    <a:r>
                      <a:rPr lang="en-US"/>
                      <a:t>74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C58-4B6D-9B1E-A76B92DC3262}"/>
                </c:ext>
              </c:extLst>
            </c:dLbl>
            <c:dLbl>
              <c:idx val="3"/>
              <c:tx>
                <c:rich>
                  <a:bodyPr/>
                  <a:lstStyle/>
                  <a:p>
                    <a:r>
                      <a:rPr lang="en-US"/>
                      <a:t>73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C58-4B6D-9B1E-A76B92DC3262}"/>
                </c:ext>
              </c:extLst>
            </c:dLbl>
            <c:dLbl>
              <c:idx val="4"/>
              <c:tx>
                <c:rich>
                  <a:bodyPr/>
                  <a:lstStyle/>
                  <a:p>
                    <a:r>
                      <a:rPr lang="en-US"/>
                      <a:t>74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C58-4B6D-9B1E-A76B92DC3262}"/>
                </c:ext>
              </c:extLst>
            </c:dLbl>
            <c:dLbl>
              <c:idx val="5"/>
              <c:tx>
                <c:rich>
                  <a:bodyPr/>
                  <a:lstStyle/>
                  <a:p>
                    <a:r>
                      <a:rPr lang="en-US"/>
                      <a:t>72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C58-4B6D-9B1E-A76B92DC32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Tabell_1!$AU$58:$AZ$58</c:f>
              <c:numCache>
                <c:formatCode>General</c:formatCode>
                <c:ptCount val="6"/>
                <c:pt idx="0">
                  <c:v>2000</c:v>
                </c:pt>
                <c:pt idx="1">
                  <c:v>2004</c:v>
                </c:pt>
                <c:pt idx="2">
                  <c:v>2008</c:v>
                </c:pt>
                <c:pt idx="3">
                  <c:v>2012</c:v>
                </c:pt>
                <c:pt idx="4">
                  <c:v>2017</c:v>
                </c:pt>
                <c:pt idx="5">
                  <c:v>2022</c:v>
                </c:pt>
              </c:numCache>
            </c:numRef>
          </c:cat>
          <c:val>
            <c:numRef>
              <c:f>Tabell_1!$AU$111:$AZ$111</c:f>
              <c:numCache>
                <c:formatCode>General</c:formatCode>
                <c:ptCount val="6"/>
                <c:pt idx="0">
                  <c:v>72.304394907284276</c:v>
                </c:pt>
                <c:pt idx="1">
                  <c:v>72.691749169619641</c:v>
                </c:pt>
                <c:pt idx="2">
                  <c:v>73.683027719161359</c:v>
                </c:pt>
                <c:pt idx="3">
                  <c:v>72.847144220644225</c:v>
                </c:pt>
                <c:pt idx="4">
                  <c:v>73.984258520168595</c:v>
                </c:pt>
                <c:pt idx="5">
                  <c:v>72.655446128506767</c:v>
                </c:pt>
              </c:numCache>
            </c:numRef>
          </c:val>
          <c:smooth val="0"/>
          <c:extLst xmlns:c15="http://schemas.microsoft.com/office/drawing/2012/chart">
            <c:ext xmlns:c16="http://schemas.microsoft.com/office/drawing/2014/chart" uri="{C3380CC4-5D6E-409C-BE32-E72D297353CC}">
              <c16:uniqueId val="{00000009-AC58-4B6D-9B1E-A76B92DC3262}"/>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Tabell_1!$AT$112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A-AC58-4B6D-9B1E-A76B92DC3262}"/>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0C-AC58-4B6D-9B1E-A76B92DC3262}"/>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D-AC58-4B6D-9B1E-A76B92DC3262}"/>
                    </c:ext>
                  </c:extLst>
                </c:dPt>
                <c:cat>
                  <c:numRef>
                    <c:extLst>
                      <c:ext uri="{02D57815-91ED-43cb-92C2-25804820EDAC}">
                        <c15:formulaRef>
                          <c15:sqref>Tabell_1!$AU$58:$AZ$58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Tabell_1!$AU$112:$AZ$112</c15:sqref>
                        </c15:formulaRef>
                      </c:ext>
                    </c:extLst>
                    <c:numCache>
                      <c:formatCode>General</c:formatCode>
                      <c:ptCount val="6"/>
                      <c:pt idx="0">
                        <c:v>68.425654826476659</c:v>
                      </c:pt>
                      <c:pt idx="1">
                        <c:v>69.951970664382941</c:v>
                      </c:pt>
                      <c:pt idx="2">
                        <c:v>71.399257394134281</c:v>
                      </c:pt>
                      <c:pt idx="3">
                        <c:v>69.72918984880171</c:v>
                      </c:pt>
                      <c:pt idx="4">
                        <c:v>69.019392017622422</c:v>
                      </c:pt>
                      <c:pt idx="5">
                        <c:v>67.966528478967888</c:v>
                      </c:pt>
                    </c:numCache>
                  </c:numRef>
                </c:val>
                <c:smooth val="0"/>
                <c:extLst>
                  <c:ext xmlns:c16="http://schemas.microsoft.com/office/drawing/2014/chart" uri="{C3380CC4-5D6E-409C-BE32-E72D297353CC}">
                    <c16:uniqueId val="{0000000E-AC58-4B6D-9B1E-A76B92DC32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Tabell_1!$AT$113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0F-AC58-4B6D-9B1E-A76B92DC3262}"/>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1-AC58-4B6D-9B1E-A76B92DC3262}"/>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AC58-4B6D-9B1E-A76B92DC3262}"/>
                    </c:ext>
                  </c:extLst>
                </c:dPt>
                <c:cat>
                  <c:numRef>
                    <c:extLst xmlns:c15="http://schemas.microsoft.com/office/drawing/2012/chart">
                      <c:ext xmlns:c15="http://schemas.microsoft.com/office/drawing/2012/chart" uri="{02D57815-91ED-43cb-92C2-25804820EDAC}">
                        <c15:formulaRef>
                          <c15:sqref>Tabell_1!$AU$58:$AZ$58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Tabell_1!$AU$113:$AZ$113</c15:sqref>
                        </c15:formulaRef>
                      </c:ext>
                    </c:extLst>
                    <c:numCache>
                      <c:formatCode>General</c:formatCode>
                      <c:ptCount val="6"/>
                      <c:pt idx="0">
                        <c:v>72.349424133607698</c:v>
                      </c:pt>
                      <c:pt idx="1">
                        <c:v>72.676110674885578</c:v>
                      </c:pt>
                      <c:pt idx="2">
                        <c:v>74.175089575528546</c:v>
                      </c:pt>
                      <c:pt idx="3">
                        <c:v>73.83025220354979</c:v>
                      </c:pt>
                      <c:pt idx="4">
                        <c:v>74.435008259821259</c:v>
                      </c:pt>
                      <c:pt idx="5">
                        <c:v>72.697488470340261</c:v>
                      </c:pt>
                    </c:numCache>
                  </c:numRef>
                </c:val>
                <c:smooth val="0"/>
                <c:extLst xmlns:c15="http://schemas.microsoft.com/office/drawing/2012/chart">
                  <c:ext xmlns:c16="http://schemas.microsoft.com/office/drawing/2014/chart" uri="{C3380CC4-5D6E-409C-BE32-E72D297353CC}">
                    <c16:uniqueId val="{00000013-AC58-4B6D-9B1E-A76B92DC3262}"/>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sv-SE" sz="1400" dirty="0"/>
              <a:t>Andel 18-84 år med övervikt eller</a:t>
            </a:r>
            <a:r>
              <a:rPr lang="sv-SE" sz="1400" baseline="0" dirty="0"/>
              <a:t> obesitas</a:t>
            </a:r>
            <a:r>
              <a:rPr lang="sv-SE" sz="1400" dirty="0"/>
              <a:t>, </a:t>
            </a:r>
            <a:r>
              <a:rPr lang="sv-SE" sz="1400" b="0" i="0" u="none" strike="noStrike" baseline="0" dirty="0">
                <a:effectLst/>
              </a:rPr>
              <a:t>åldersstandardiserade uppgifter, uppdelat på kön. Data för region Örebro län</a:t>
            </a:r>
            <a:endParaRPr lang="sv-SE"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'https://svenskidrott-my.sharepoint.com/personal/mathias_angelin_rfsisu_se/Documents/Mathias dokument/Kommunrapporter 2023/.Liv och Hälsa 2022/[orebro-lan-trend-2023.01.17.xlsx]Tabell_15'!$AT$110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B81C-4497-A8E0-991303483543}"/>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B81C-4497-A8E0-991303483543}"/>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B81C-4497-A8E0-991303483543}"/>
              </c:ext>
            </c:extLst>
          </c:dPt>
          <c:dLbls>
            <c:dLbl>
              <c:idx val="0"/>
              <c:tx>
                <c:rich>
                  <a:bodyPr/>
                  <a:lstStyle/>
                  <a:p>
                    <a:r>
                      <a:rPr lang="en-US"/>
                      <a:t>43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81C-4497-A8E0-991303483543}"/>
                </c:ext>
              </c:extLst>
            </c:dLbl>
            <c:dLbl>
              <c:idx val="1"/>
              <c:tx>
                <c:rich>
                  <a:bodyPr/>
                  <a:lstStyle/>
                  <a:p>
                    <a:r>
                      <a:rPr lang="en-US"/>
                      <a:t>44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81C-4497-A8E0-991303483543}"/>
                </c:ext>
              </c:extLst>
            </c:dLbl>
            <c:dLbl>
              <c:idx val="2"/>
              <c:tx>
                <c:rich>
                  <a:bodyPr/>
                  <a:lstStyle/>
                  <a:p>
                    <a:r>
                      <a:rPr lang="en-US"/>
                      <a:t>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81C-4497-A8E0-991303483543}"/>
                </c:ext>
              </c:extLst>
            </c:dLbl>
            <c:dLbl>
              <c:idx val="3"/>
              <c:tx>
                <c:rich>
                  <a:bodyPr/>
                  <a:lstStyle/>
                  <a:p>
                    <a:r>
                      <a:rPr lang="en-US"/>
                      <a:t>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81C-4497-A8E0-991303483543}"/>
                </c:ext>
              </c:extLst>
            </c:dLbl>
            <c:dLbl>
              <c:idx val="4"/>
              <c:tx>
                <c:rich>
                  <a:bodyPr/>
                  <a:lstStyle/>
                  <a:p>
                    <a:r>
                      <a:rPr lang="en-US"/>
                      <a:t>51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81C-4497-A8E0-991303483543}"/>
                </c:ext>
              </c:extLst>
            </c:dLbl>
            <c:dLbl>
              <c:idx val="5"/>
              <c:tx>
                <c:rich>
                  <a:bodyPr/>
                  <a:lstStyle/>
                  <a:p>
                    <a:r>
                      <a:rPr lang="en-US"/>
                      <a:t>53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81C-4497-A8E0-99130348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[1]Tabell_15!$AU$58:$AZ$58</c:f>
              <c:numCache>
                <c:formatCode>General</c:formatCode>
                <c:ptCount val="6"/>
                <c:pt idx="0">
                  <c:v>2000</c:v>
                </c:pt>
                <c:pt idx="1">
                  <c:v>2004</c:v>
                </c:pt>
                <c:pt idx="2">
                  <c:v>2008</c:v>
                </c:pt>
                <c:pt idx="3">
                  <c:v>2012</c:v>
                </c:pt>
                <c:pt idx="4">
                  <c:v>2017</c:v>
                </c:pt>
                <c:pt idx="5">
                  <c:v>2022</c:v>
                </c:pt>
              </c:numCache>
            </c:numRef>
          </c:cat>
          <c:val>
            <c:numRef>
              <c:f>[1]Tabell_15!$AU$110:$AZ$110</c:f>
              <c:numCache>
                <c:formatCode>General</c:formatCode>
                <c:ptCount val="6"/>
                <c:pt idx="0">
                  <c:v>42.789397974224187</c:v>
                </c:pt>
                <c:pt idx="1">
                  <c:v>44.09403602795242</c:v>
                </c:pt>
                <c:pt idx="2">
                  <c:v>46.64498865508466</c:v>
                </c:pt>
                <c:pt idx="3">
                  <c:v>47.307134095570973</c:v>
                </c:pt>
                <c:pt idx="4">
                  <c:v>51.028797798262048</c:v>
                </c:pt>
                <c:pt idx="5">
                  <c:v>52.812897788892492</c:v>
                </c:pt>
              </c:numCache>
            </c:numRef>
          </c:val>
          <c:smooth val="0"/>
          <c:extLst>
            <c:ext xmlns:c16="http://schemas.microsoft.com/office/drawing/2014/chart" uri="{C3380CC4-5D6E-409C-BE32-E72D297353CC}">
              <c16:uniqueId val="{00000004-B81C-4497-A8E0-991303483543}"/>
            </c:ext>
          </c:extLst>
        </c:ser>
        <c:ser>
          <c:idx val="1"/>
          <c:order val="1"/>
          <c:tx>
            <c:strRef>
              <c:f>'https://svenskidrott-my.sharepoint.com/personal/mathias_angelin_rfsisu_se/Documents/Mathias dokument/Kommunrapporter 2023/.Liv och Hälsa 2022/[orebro-lan-trend-2023.01.17.xlsx]Tabell_15'!$AT$111</c:f>
              <c:strCache>
                <c:ptCount val="1"/>
                <c:pt idx="0">
                  <c:v>Örebro län Män</c:v>
                </c:pt>
              </c:strCache>
            </c:strRef>
          </c:tx>
          <c:spPr>
            <a:ln w="31750" cap="rnd">
              <a:solidFill>
                <a:srgbClr val="0070C0"/>
              </a:solidFill>
              <a:prstDash val="solid"/>
              <a:round/>
            </a:ln>
            <a:effectLst/>
          </c:spPr>
          <c:marker>
            <c:symbol val="triangle"/>
            <c:size val="8"/>
            <c:spPr>
              <a:solidFill>
                <a:srgbClr val="0070C0"/>
              </a:solidFill>
              <a:ln w="12700">
                <a:solidFill>
                  <a:srgbClr val="0070C0"/>
                </a:solidFill>
                <a:prstDash val="solid"/>
              </a:ln>
              <a:effectLst/>
            </c:spPr>
          </c:marker>
          <c:dPt>
            <c:idx val="0"/>
            <c:marker>
              <c:symbol val="triangle"/>
              <c:size val="8"/>
              <c:spPr>
                <a:solidFill>
                  <a:srgbClr val="0070C0"/>
                </a:solidFill>
                <a:ln w="12700">
                  <a:solidFill>
                    <a:srgbClr val="0070C0"/>
                  </a:solidFill>
                  <a:prstDash val="solid"/>
                </a:ln>
                <a:effectLst/>
              </c:spPr>
            </c:marker>
            <c:bubble3D val="0"/>
            <c:extLst>
              <c:ext xmlns:c16="http://schemas.microsoft.com/office/drawing/2014/chart" uri="{C3380CC4-5D6E-409C-BE32-E72D297353CC}">
                <c16:uniqueId val="{00000005-B81C-4497-A8E0-991303483543}"/>
              </c:ext>
            </c:extLst>
          </c:dPt>
          <c:dPt>
            <c:idx val="1"/>
            <c:marker>
              <c:symbol val="triangle"/>
              <c:size val="8"/>
              <c:spPr>
                <a:solidFill>
                  <a:srgbClr val="0070C0"/>
                </a:solidFill>
                <a:ln w="12700">
                  <a:solidFill>
                    <a:srgbClr val="0070C0"/>
                  </a:solidFill>
                  <a:prstDash val="solid"/>
                </a:ln>
                <a:effectLst/>
              </c:spPr>
            </c:marker>
            <c:bubble3D val="0"/>
            <c:spPr>
              <a:ln w="31750" cap="rnd">
                <a:solidFill>
                  <a:srgbClr val="0070C0"/>
                </a:solidFill>
                <a:prstDash val="sysDash"/>
                <a:round/>
              </a:ln>
              <a:effectLst/>
            </c:spPr>
            <c:extLst>
              <c:ext xmlns:c16="http://schemas.microsoft.com/office/drawing/2014/chart" uri="{C3380CC4-5D6E-409C-BE32-E72D297353CC}">
                <c16:uniqueId val="{00000007-B81C-4497-A8E0-991303483543}"/>
              </c:ext>
            </c:extLst>
          </c:dPt>
          <c:dPt>
            <c:idx val="2"/>
            <c:marker>
              <c:symbol val="triangle"/>
              <c:size val="8"/>
              <c:spPr>
                <a:solidFill>
                  <a:srgbClr val="0070C0"/>
                </a:solidFill>
                <a:ln w="12700">
                  <a:solidFill>
                    <a:srgbClr val="0070C0"/>
                  </a:solidFill>
                  <a:prstDash val="solid"/>
                </a:ln>
                <a:effectLst/>
              </c:spPr>
            </c:marker>
            <c:bubble3D val="0"/>
            <c:extLst>
              <c:ext xmlns:c16="http://schemas.microsoft.com/office/drawing/2014/chart" uri="{C3380CC4-5D6E-409C-BE32-E72D297353CC}">
                <c16:uniqueId val="{00000008-B81C-4497-A8E0-991303483543}"/>
              </c:ext>
            </c:extLst>
          </c:dPt>
          <c:dLbls>
            <c:dLbl>
              <c:idx val="0"/>
              <c:tx>
                <c:rich>
                  <a:bodyPr/>
                  <a:lstStyle/>
                  <a:p>
                    <a:r>
                      <a:rPr lang="en-US"/>
                      <a:t>55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1C-4497-A8E0-991303483543}"/>
                </c:ext>
              </c:extLst>
            </c:dLbl>
            <c:dLbl>
              <c:idx val="1"/>
              <c:tx>
                <c:rich>
                  <a:bodyPr/>
                  <a:lstStyle/>
                  <a:p>
                    <a:r>
                      <a:rPr lang="en-US" dirty="0"/>
                      <a:t>56</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B81C-4497-A8E0-991303483543}"/>
                </c:ext>
              </c:extLst>
            </c:dLbl>
            <c:dLbl>
              <c:idx val="2"/>
              <c:tx>
                <c:rich>
                  <a:bodyPr/>
                  <a:lstStyle/>
                  <a:p>
                    <a:r>
                      <a:rPr lang="en-US"/>
                      <a:t>60</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81C-4497-A8E0-991303483543}"/>
                </c:ext>
              </c:extLst>
            </c:dLbl>
            <c:dLbl>
              <c:idx val="3"/>
              <c:tx>
                <c:rich>
                  <a:bodyPr/>
                  <a:lstStyle/>
                  <a:p>
                    <a:r>
                      <a:rPr lang="en-US"/>
                      <a:t>61</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81C-4497-A8E0-991303483543}"/>
                </c:ext>
              </c:extLst>
            </c:dLbl>
            <c:dLbl>
              <c:idx val="4"/>
              <c:tx>
                <c:rich>
                  <a:bodyPr/>
                  <a:lstStyle/>
                  <a:p>
                    <a:r>
                      <a:rPr lang="en-US"/>
                      <a:t>60</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81C-4497-A8E0-991303483543}"/>
                </c:ext>
              </c:extLst>
            </c:dLbl>
            <c:dLbl>
              <c:idx val="5"/>
              <c:tx>
                <c:rich>
                  <a:bodyPr/>
                  <a:lstStyle/>
                  <a:p>
                    <a:r>
                      <a:rPr lang="en-US"/>
                      <a:t>63</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81C-4497-A8E0-99130348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[1]Tabell_15!$AU$58:$AZ$58</c:f>
              <c:numCache>
                <c:formatCode>General</c:formatCode>
                <c:ptCount val="6"/>
                <c:pt idx="0">
                  <c:v>2000</c:v>
                </c:pt>
                <c:pt idx="1">
                  <c:v>2004</c:v>
                </c:pt>
                <c:pt idx="2">
                  <c:v>2008</c:v>
                </c:pt>
                <c:pt idx="3">
                  <c:v>2012</c:v>
                </c:pt>
                <c:pt idx="4">
                  <c:v>2017</c:v>
                </c:pt>
                <c:pt idx="5">
                  <c:v>2022</c:v>
                </c:pt>
              </c:numCache>
            </c:numRef>
          </c:cat>
          <c:val>
            <c:numRef>
              <c:f>[1]Tabell_15!$AU$111:$AZ$111</c:f>
              <c:numCache>
                <c:formatCode>General</c:formatCode>
                <c:ptCount val="6"/>
                <c:pt idx="0">
                  <c:v>54.764322202692597</c:v>
                </c:pt>
                <c:pt idx="1">
                  <c:v>55.785530325603503</c:v>
                </c:pt>
                <c:pt idx="2">
                  <c:v>60.277303705305627</c:v>
                </c:pt>
                <c:pt idx="3">
                  <c:v>61.193983988323403</c:v>
                </c:pt>
                <c:pt idx="4">
                  <c:v>60.477824930680171</c:v>
                </c:pt>
                <c:pt idx="5">
                  <c:v>63.069872587345643</c:v>
                </c:pt>
              </c:numCache>
            </c:numRef>
          </c:val>
          <c:smooth val="0"/>
          <c:extLst xmlns:c15="http://schemas.microsoft.com/office/drawing/2012/chart">
            <c:ext xmlns:c16="http://schemas.microsoft.com/office/drawing/2014/chart" uri="{C3380CC4-5D6E-409C-BE32-E72D297353CC}">
              <c16:uniqueId val="{00000009-B81C-4497-A8E0-991303483543}"/>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'https://svenskidrott-my.sharepoint.com/personal/mathias_angelin_rfsisu_se/Documents/Mathias dokument/Kommunrapporter 2023/.Liv och Hälsa 2022/[orebro-lan-trend-2023.01.17.xlsx]Tabell_15'!$AT$112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A-B81C-4497-A8E0-991303483543}"/>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0C-B81C-4497-A8E0-991303483543}"/>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D-B81C-4497-A8E0-991303483543}"/>
                    </c:ext>
                  </c:extLst>
                </c:dPt>
                <c:cat>
                  <c:numRef>
                    <c:extLst>
                      <c:ext uri="{02D57815-91ED-43cb-92C2-25804820EDAC}">
                        <c15:formulaRef>
                          <c15:sqref>[1]Tabell_15!$AU$58:$AZ$58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[1]Tabell_15!$AU$112:$AZ$112</c15:sqref>
                        </c15:formulaRef>
                      </c:ext>
                    </c:extLst>
                    <c:numCache>
                      <c:formatCode>General</c:formatCode>
                      <c:ptCount val="6"/>
                      <c:pt idx="0">
                        <c:v>40.586076971310497</c:v>
                      </c:pt>
                      <c:pt idx="1">
                        <c:v>42.598432944200617</c:v>
                      </c:pt>
                      <c:pt idx="2">
                        <c:v>46.164965181243787</c:v>
                      </c:pt>
                      <c:pt idx="3">
                        <c:v>45.617270493659113</c:v>
                      </c:pt>
                      <c:pt idx="4">
                        <c:v>49.100234952933683</c:v>
                      </c:pt>
                      <c:pt idx="5">
                        <c:v>51.453374032796631</c:v>
                      </c:pt>
                    </c:numCache>
                  </c:numRef>
                </c:val>
                <c:smooth val="0"/>
                <c:extLst>
                  <c:ext xmlns:c16="http://schemas.microsoft.com/office/drawing/2014/chart" uri="{C3380CC4-5D6E-409C-BE32-E72D297353CC}">
                    <c16:uniqueId val="{0000000E-B81C-4497-A8E0-99130348354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2022/[orebro-lan-trend-2023.01.17.xlsx]Tabell_15'!$AT$113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0F-B81C-4497-A8E0-991303483543}"/>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1-B81C-4497-A8E0-991303483543}"/>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B81C-4497-A8E0-991303483543}"/>
                    </c:ext>
                  </c:extLst>
                </c:dPt>
                <c:cat>
                  <c:numRef>
                    <c:extLst xmlns:c15="http://schemas.microsoft.com/office/drawing/2012/chart">
                      <c:ext xmlns:c15="http://schemas.microsoft.com/office/drawing/2012/chart" uri="{02D57815-91ED-43cb-92C2-25804820EDAC}">
                        <c15:formulaRef>
                          <c15:sqref>[1]Tabell_15!$AU$58:$AZ$58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[1]Tabell_15!$AU$113:$AZ$113</c15:sqref>
                        </c15:formulaRef>
                      </c:ext>
                    </c:extLst>
                    <c:numCache>
                      <c:formatCode>General</c:formatCode>
                      <c:ptCount val="6"/>
                      <c:pt idx="0">
                        <c:v>53.549073138934197</c:v>
                      </c:pt>
                      <c:pt idx="1">
                        <c:v>56.273946207429567</c:v>
                      </c:pt>
                      <c:pt idx="2">
                        <c:v>58.540653745716938</c:v>
                      </c:pt>
                      <c:pt idx="3">
                        <c:v>59.797078112280133</c:v>
                      </c:pt>
                      <c:pt idx="4">
                        <c:v>60.205533757208343</c:v>
                      </c:pt>
                      <c:pt idx="5">
                        <c:v>61.832326971559517</c:v>
                      </c:pt>
                    </c:numCache>
                  </c:numRef>
                </c:val>
                <c:smooth val="0"/>
                <c:extLst xmlns:c15="http://schemas.microsoft.com/office/drawing/2012/chart">
                  <c:ext xmlns:c16="http://schemas.microsoft.com/office/drawing/2014/chart" uri="{C3380CC4-5D6E-409C-BE32-E72D297353CC}">
                    <c16:uniqueId val="{00000013-B81C-4497-A8E0-991303483543}"/>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18-84 </a:t>
            </a:r>
            <a:r>
              <a:rPr lang="en-US" sz="1400" dirty="0" err="1"/>
              <a:t>år</a:t>
            </a:r>
            <a:r>
              <a:rPr lang="en-US" sz="1400" dirty="0"/>
              <a:t> </a:t>
            </a:r>
            <a:r>
              <a:rPr lang="en-US" sz="1400" dirty="0" err="1"/>
              <a:t>som</a:t>
            </a:r>
            <a:r>
              <a:rPr lang="en-US" sz="1400" dirty="0"/>
              <a:t> </a:t>
            </a:r>
            <a:r>
              <a:rPr lang="en-US" sz="1400" dirty="0" err="1"/>
              <a:t>varit</a:t>
            </a:r>
            <a:r>
              <a:rPr lang="en-US" sz="1400" dirty="0"/>
              <a:t> </a:t>
            </a:r>
            <a:r>
              <a:rPr lang="en-US" sz="1400" dirty="0" err="1"/>
              <a:t>i</a:t>
            </a:r>
            <a:r>
              <a:rPr lang="en-US" sz="1400" dirty="0"/>
              <a:t> </a:t>
            </a:r>
            <a:r>
              <a:rPr lang="en-US" sz="1400" dirty="0" err="1"/>
              <a:t>ekonomisk</a:t>
            </a:r>
            <a:r>
              <a:rPr lang="en-US" sz="1400" dirty="0"/>
              <a:t> kris under de </a:t>
            </a:r>
            <a:r>
              <a:rPr lang="en-US" sz="1400" dirty="0" err="1"/>
              <a:t>senaste</a:t>
            </a:r>
            <a:r>
              <a:rPr lang="en-US" sz="1400" dirty="0"/>
              <a:t> 12 </a:t>
            </a:r>
            <a:r>
              <a:rPr lang="en-US" sz="1400" dirty="0" err="1"/>
              <a:t>månaderna</a:t>
            </a:r>
            <a:r>
              <a:rPr lang="en-US" sz="1400" dirty="0"/>
              <a:t> (</a:t>
            </a:r>
            <a:r>
              <a:rPr lang="en-US" sz="1400" dirty="0" err="1"/>
              <a:t>svårt</a:t>
            </a:r>
            <a:r>
              <a:rPr lang="en-US" sz="1400" dirty="0"/>
              <a:t> </a:t>
            </a:r>
            <a:r>
              <a:rPr lang="en-US" sz="1400" dirty="0" err="1"/>
              <a:t>att</a:t>
            </a:r>
            <a:r>
              <a:rPr lang="en-US" sz="1400" dirty="0"/>
              <a:t> </a:t>
            </a:r>
            <a:r>
              <a:rPr lang="en-US" sz="1400" dirty="0" err="1"/>
              <a:t>klara</a:t>
            </a:r>
            <a:r>
              <a:rPr lang="en-US" sz="1400" dirty="0"/>
              <a:t> </a:t>
            </a:r>
            <a:r>
              <a:rPr lang="en-US" sz="1400" dirty="0" err="1"/>
              <a:t>löpande</a:t>
            </a:r>
            <a:r>
              <a:rPr lang="en-US" sz="1400" dirty="0"/>
              <a:t> </a:t>
            </a:r>
            <a:r>
              <a:rPr lang="en-US" sz="1400" dirty="0" err="1"/>
              <a:t>utgifter</a:t>
            </a:r>
            <a:r>
              <a:rPr lang="en-US" sz="1400" dirty="0"/>
              <a:t>), </a:t>
            </a:r>
            <a:r>
              <a:rPr lang="en-US" sz="1400" dirty="0" err="1"/>
              <a:t>åldersstandardiserade</a:t>
            </a:r>
            <a:r>
              <a:rPr lang="en-US" sz="1400" dirty="0"/>
              <a:t> </a:t>
            </a:r>
            <a:r>
              <a:rPr lang="en-US" sz="1400" dirty="0" err="1"/>
              <a:t>uppgifter</a:t>
            </a:r>
            <a:r>
              <a:rPr lang="en-US" sz="1400" dirty="0"/>
              <a:t>, </a:t>
            </a:r>
            <a:r>
              <a:rPr lang="en-US" sz="1400" dirty="0" err="1"/>
              <a:t>uppdelat</a:t>
            </a:r>
            <a:r>
              <a:rPr lang="en-US" sz="1400" dirty="0"/>
              <a:t> </a:t>
            </a:r>
            <a:r>
              <a:rPr lang="en-US" sz="1400" dirty="0" err="1"/>
              <a:t>på</a:t>
            </a:r>
            <a:r>
              <a:rPr lang="en-US" sz="1400" dirty="0"/>
              <a:t> </a:t>
            </a:r>
            <a:r>
              <a:rPr lang="en-US" sz="1400" dirty="0" err="1"/>
              <a:t>kön</a:t>
            </a:r>
            <a:r>
              <a:rPr lang="en-US" sz="1400" dirty="0"/>
              <a:t>. Data för region Örebro</a:t>
            </a:r>
            <a:r>
              <a:rPr lang="en-US" sz="1400" baseline="0" dirty="0"/>
              <a:t>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'[orebro-lan-trend-2023.01.17.xlsx]Tabell_17'!$AT$110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43C7-459B-A56A-37A83241DDB9}"/>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43C7-459B-A56A-37A83241DDB9}"/>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43C7-459B-A56A-37A83241DDB9}"/>
              </c:ext>
            </c:extLst>
          </c:dPt>
          <c:dLbls>
            <c:dLbl>
              <c:idx val="0"/>
              <c:tx>
                <c:rich>
                  <a:bodyPr/>
                  <a:lstStyle/>
                  <a:p>
                    <a:r>
                      <a:rPr lang="en-US"/>
                      <a:t>22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C7-459B-A56A-37A83241DDB9}"/>
                </c:ext>
              </c:extLst>
            </c:dLbl>
            <c:dLbl>
              <c:idx val="1"/>
              <c:tx>
                <c:rich>
                  <a:bodyPr/>
                  <a:lstStyle/>
                  <a:p>
                    <a:r>
                      <a:rPr lang="en-US"/>
                      <a:t>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3C7-459B-A56A-37A83241DDB9}"/>
                </c:ext>
              </c:extLst>
            </c:dLbl>
            <c:dLbl>
              <c:idx val="2"/>
              <c:tx>
                <c:rich>
                  <a:bodyPr/>
                  <a:lstStyle/>
                  <a:p>
                    <a:r>
                      <a:rPr lang="en-US"/>
                      <a:t>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C7-459B-A56A-37A83241DDB9}"/>
                </c:ext>
              </c:extLst>
            </c:dLbl>
            <c:dLbl>
              <c:idx val="3"/>
              <c:tx>
                <c:rich>
                  <a:bodyPr/>
                  <a:lstStyle/>
                  <a:p>
                    <a:r>
                      <a:rPr lang="en-US"/>
                      <a:t>20</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3C7-459B-A56A-37A83241DDB9}"/>
                </c:ext>
              </c:extLst>
            </c:dLbl>
            <c:dLbl>
              <c:idx val="4"/>
              <c:tx>
                <c:rich>
                  <a:bodyPr/>
                  <a:lstStyle/>
                  <a:p>
                    <a:r>
                      <a:rPr lang="en-US"/>
                      <a:t>15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3C7-459B-A56A-37A83241DDB9}"/>
                </c:ext>
              </c:extLst>
            </c:dLbl>
            <c:dLbl>
              <c:idx val="5"/>
              <c:tx>
                <c:rich>
                  <a:bodyPr/>
                  <a:lstStyle/>
                  <a:p>
                    <a:r>
                      <a:rPr lang="en-US"/>
                      <a:t>14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3C7-459B-A56A-37A83241DD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[1]Tabell_17!$AU$58:$AZ$58</c:f>
              <c:numCache>
                <c:formatCode>General</c:formatCode>
                <c:ptCount val="6"/>
                <c:pt idx="0">
                  <c:v>2000</c:v>
                </c:pt>
                <c:pt idx="1">
                  <c:v>2004</c:v>
                </c:pt>
                <c:pt idx="2">
                  <c:v>2008</c:v>
                </c:pt>
                <c:pt idx="3">
                  <c:v>2012</c:v>
                </c:pt>
                <c:pt idx="4">
                  <c:v>2017</c:v>
                </c:pt>
                <c:pt idx="5">
                  <c:v>2022</c:v>
                </c:pt>
              </c:numCache>
            </c:numRef>
          </c:cat>
          <c:val>
            <c:numRef>
              <c:f>[1]Tabell_17!$AU$110:$AZ$110</c:f>
              <c:numCache>
                <c:formatCode>General</c:formatCode>
                <c:ptCount val="6"/>
                <c:pt idx="0">
                  <c:v>21.547440864137059</c:v>
                </c:pt>
                <c:pt idx="1">
                  <c:v>17.172065729927851</c:v>
                </c:pt>
                <c:pt idx="2">
                  <c:v>17.340518865056939</c:v>
                </c:pt>
                <c:pt idx="3">
                  <c:v>19.717158383396399</c:v>
                </c:pt>
                <c:pt idx="4">
                  <c:v>14.645558649568571</c:v>
                </c:pt>
                <c:pt idx="5">
                  <c:v>14.33237689495501</c:v>
                </c:pt>
              </c:numCache>
            </c:numRef>
          </c:val>
          <c:smooth val="0"/>
          <c:extLst>
            <c:ext xmlns:c16="http://schemas.microsoft.com/office/drawing/2014/chart" uri="{C3380CC4-5D6E-409C-BE32-E72D297353CC}">
              <c16:uniqueId val="{00000007-20E1-4FB9-B118-062B320D2D94}"/>
            </c:ext>
          </c:extLst>
        </c:ser>
        <c:ser>
          <c:idx val="1"/>
          <c:order val="1"/>
          <c:tx>
            <c:strRef>
              <c:f>'[orebro-lan-trend-2023.01.17.xlsx]Tabell_17'!$AT$111</c:f>
              <c:strCache>
                <c:ptCount val="1"/>
                <c:pt idx="0">
                  <c:v>Örebro län Män</c:v>
                </c:pt>
              </c:strCache>
            </c:strRef>
          </c:tx>
          <c:spPr>
            <a:ln w="31750" cap="rnd">
              <a:solidFill>
                <a:schemeClr val="accent5"/>
              </a:solidFill>
              <a:prstDash val="solid"/>
              <a:round/>
            </a:ln>
            <a:effectLst/>
          </c:spPr>
          <c:marker>
            <c:symbol val="triangle"/>
            <c:size val="8"/>
            <c:spPr>
              <a:solidFill>
                <a:schemeClr val="accent5"/>
              </a:solidFill>
              <a:ln w="12700">
                <a:solidFill>
                  <a:schemeClr val="accent5"/>
                </a:solidFill>
                <a:prstDash val="solid"/>
              </a:ln>
              <a:effectLst/>
            </c:spPr>
          </c:marker>
          <c:dPt>
            <c:idx val="0"/>
            <c:marker>
              <c:symbol val="triangle"/>
              <c:size val="8"/>
              <c:spPr>
                <a:solidFill>
                  <a:schemeClr val="accent5"/>
                </a:solidFill>
                <a:ln w="12700">
                  <a:solidFill>
                    <a:schemeClr val="accent5"/>
                  </a:solidFill>
                  <a:prstDash val="solid"/>
                </a:ln>
                <a:effectLst/>
              </c:spPr>
            </c:marker>
            <c:bubble3D val="0"/>
            <c:extLst>
              <c:ext xmlns:c16="http://schemas.microsoft.com/office/drawing/2014/chart" uri="{C3380CC4-5D6E-409C-BE32-E72D297353CC}">
                <c16:uniqueId val="{00000007-43C7-459B-A56A-37A83241DDB9}"/>
              </c:ext>
            </c:extLst>
          </c:dPt>
          <c:dPt>
            <c:idx val="1"/>
            <c:marker>
              <c:symbol val="triangle"/>
              <c:size val="8"/>
              <c:spPr>
                <a:solidFill>
                  <a:schemeClr val="accent5"/>
                </a:solidFill>
                <a:ln w="12700">
                  <a:solidFill>
                    <a:schemeClr val="accent5"/>
                  </a:solidFill>
                  <a:prstDash val="solid"/>
                </a:ln>
                <a:effectLst/>
              </c:spPr>
            </c:marker>
            <c:bubble3D val="0"/>
            <c:spPr>
              <a:ln w="31750" cap="rnd">
                <a:solidFill>
                  <a:schemeClr val="accent5"/>
                </a:solidFill>
                <a:prstDash val="sysDash"/>
                <a:round/>
              </a:ln>
              <a:effectLst/>
            </c:spPr>
            <c:extLst>
              <c:ext xmlns:c16="http://schemas.microsoft.com/office/drawing/2014/chart" uri="{C3380CC4-5D6E-409C-BE32-E72D297353CC}">
                <c16:uniqueId val="{00000009-43C7-459B-A56A-37A83241DDB9}"/>
              </c:ext>
            </c:extLst>
          </c:dPt>
          <c:dPt>
            <c:idx val="2"/>
            <c:marker>
              <c:symbol val="triangle"/>
              <c:size val="8"/>
              <c:spPr>
                <a:solidFill>
                  <a:schemeClr val="accent5"/>
                </a:solidFill>
                <a:ln w="12700">
                  <a:solidFill>
                    <a:schemeClr val="accent5"/>
                  </a:solidFill>
                  <a:prstDash val="solid"/>
                </a:ln>
                <a:effectLst/>
              </c:spPr>
            </c:marker>
            <c:bubble3D val="0"/>
            <c:extLst>
              <c:ext xmlns:c16="http://schemas.microsoft.com/office/drawing/2014/chart" uri="{C3380CC4-5D6E-409C-BE32-E72D297353CC}">
                <c16:uniqueId val="{0000000A-43C7-459B-A56A-37A83241DDB9}"/>
              </c:ext>
            </c:extLst>
          </c:dPt>
          <c:dLbls>
            <c:dLbl>
              <c:idx val="0"/>
              <c:tx>
                <c:rich>
                  <a:bodyPr/>
                  <a:lstStyle/>
                  <a:p>
                    <a:r>
                      <a:rPr lang="en-US"/>
                      <a:t>21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3C7-459B-A56A-37A83241DDB9}"/>
                </c:ext>
              </c:extLst>
            </c:dLbl>
            <c:dLbl>
              <c:idx val="1"/>
              <c:tx>
                <c:rich>
                  <a:bodyPr/>
                  <a:lstStyle/>
                  <a:p>
                    <a:r>
                      <a:rPr lang="en-US"/>
                      <a:t>17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3C7-459B-A56A-37A83241DDB9}"/>
                </c:ext>
              </c:extLst>
            </c:dLbl>
            <c:dLbl>
              <c:idx val="2"/>
              <c:tx>
                <c:rich>
                  <a:bodyPr/>
                  <a:lstStyle/>
                  <a:p>
                    <a:r>
                      <a:rPr lang="en-US"/>
                      <a:t>14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3C7-459B-A56A-37A83241DDB9}"/>
                </c:ext>
              </c:extLst>
            </c:dLbl>
            <c:dLbl>
              <c:idx val="3"/>
              <c:tx>
                <c:rich>
                  <a:bodyPr/>
                  <a:lstStyle/>
                  <a:p>
                    <a:r>
                      <a:rPr lang="en-US"/>
                      <a:t>13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3C7-459B-A56A-37A83241DDB9}"/>
                </c:ext>
              </c:extLst>
            </c:dLbl>
            <c:dLbl>
              <c:idx val="4"/>
              <c:tx>
                <c:rich>
                  <a:bodyPr/>
                  <a:lstStyle/>
                  <a:p>
                    <a:r>
                      <a:rPr lang="en-US"/>
                      <a:t>12</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3C7-459B-A56A-37A83241DDB9}"/>
                </c:ext>
              </c:extLst>
            </c:dLbl>
            <c:dLbl>
              <c:idx val="5"/>
              <c:tx>
                <c:rich>
                  <a:bodyPr/>
                  <a:lstStyle/>
                  <a:p>
                    <a:r>
                      <a:rPr lang="en-US"/>
                      <a:t>11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3C7-459B-A56A-37A83241DD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[1]Tabell_17!$AU$58:$AZ$58</c:f>
              <c:numCache>
                <c:formatCode>General</c:formatCode>
                <c:ptCount val="6"/>
                <c:pt idx="0">
                  <c:v>2000</c:v>
                </c:pt>
                <c:pt idx="1">
                  <c:v>2004</c:v>
                </c:pt>
                <c:pt idx="2">
                  <c:v>2008</c:v>
                </c:pt>
                <c:pt idx="3">
                  <c:v>2012</c:v>
                </c:pt>
                <c:pt idx="4">
                  <c:v>2017</c:v>
                </c:pt>
                <c:pt idx="5">
                  <c:v>2022</c:v>
                </c:pt>
              </c:numCache>
            </c:numRef>
          </c:cat>
          <c:val>
            <c:numRef>
              <c:f>[1]Tabell_17!$AU$111:$AZ$111</c:f>
              <c:numCache>
                <c:formatCode>General</c:formatCode>
                <c:ptCount val="6"/>
                <c:pt idx="0">
                  <c:v>20.830002168070891</c:v>
                </c:pt>
                <c:pt idx="1">
                  <c:v>16.84374743984301</c:v>
                </c:pt>
                <c:pt idx="2">
                  <c:v>14.33954500842504</c:v>
                </c:pt>
                <c:pt idx="3">
                  <c:v>13.382185144577351</c:v>
                </c:pt>
                <c:pt idx="4">
                  <c:v>12.25195935920866</c:v>
                </c:pt>
                <c:pt idx="5">
                  <c:v>11.276745854154081</c:v>
                </c:pt>
              </c:numCache>
            </c:numRef>
          </c:val>
          <c:smooth val="0"/>
          <c:extLst xmlns:c15="http://schemas.microsoft.com/office/drawing/2012/chart">
            <c:ext xmlns:c16="http://schemas.microsoft.com/office/drawing/2014/chart" uri="{C3380CC4-5D6E-409C-BE32-E72D297353CC}">
              <c16:uniqueId val="{0000000F-20E1-4FB9-B118-062B320D2D94}"/>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'[orebro-lan-trend-2023.01.17.xlsx]Tabell_17'!$AT$112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E-43C7-459B-A56A-37A83241DDB9}"/>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10-43C7-459B-A56A-37A83241DDB9}"/>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11-43C7-459B-A56A-37A83241DDB9}"/>
                    </c:ext>
                  </c:extLst>
                </c:dPt>
                <c:cat>
                  <c:numRef>
                    <c:extLst>
                      <c:ext uri="{02D57815-91ED-43cb-92C2-25804820EDAC}">
                        <c15:formulaRef>
                          <c15:sqref>[1]Tabell_17!$AU$58:$AZ$58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[1]Tabell_17!$AU$112:$AZ$112</c15:sqref>
                        </c15:formulaRef>
                      </c:ext>
                    </c:extLst>
                    <c:numCache>
                      <c:formatCode>General</c:formatCode>
                      <c:ptCount val="6"/>
                      <c:pt idx="0">
                        <c:v>21.785143532511551</c:v>
                      </c:pt>
                      <c:pt idx="1">
                        <c:v>17.69842738616811</c:v>
                      </c:pt>
                      <c:pt idx="2">
                        <c:v>16.405759075937009</c:v>
                      </c:pt>
                      <c:pt idx="3">
                        <c:v>17.615610951774251</c:v>
                      </c:pt>
                      <c:pt idx="4">
                        <c:v>14.458278683355569</c:v>
                      </c:pt>
                      <c:pt idx="5">
                        <c:v>13.771127827699971</c:v>
                      </c:pt>
                    </c:numCache>
                  </c:numRef>
                </c:val>
                <c:smooth val="0"/>
                <c:extLst>
                  <c:ext xmlns:c16="http://schemas.microsoft.com/office/drawing/2014/chart" uri="{C3380CC4-5D6E-409C-BE32-E72D297353CC}">
                    <c16:uniqueId val="{00000014-20E1-4FB9-B118-062B320D2D9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'[orebro-lan-trend-2023.01.17.xlsx]Tabell_17'!$AT$113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43C7-459B-A56A-37A83241DDB9}"/>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4-43C7-459B-A56A-37A83241DDB9}"/>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5-43C7-459B-A56A-37A83241DDB9}"/>
                    </c:ext>
                  </c:extLst>
                </c:dPt>
                <c:cat>
                  <c:numRef>
                    <c:extLst xmlns:c15="http://schemas.microsoft.com/office/drawing/2012/chart">
                      <c:ext xmlns:c15="http://schemas.microsoft.com/office/drawing/2012/chart" uri="{02D57815-91ED-43cb-92C2-25804820EDAC}">
                        <c15:formulaRef>
                          <c15:sqref>[1]Tabell_17!$AU$58:$AZ$58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[1]Tabell_17!$AU$113:$AZ$113</c15:sqref>
                        </c15:formulaRef>
                      </c:ext>
                    </c:extLst>
                    <c:numCache>
                      <c:formatCode>General</c:formatCode>
                      <c:ptCount val="6"/>
                      <c:pt idx="0">
                        <c:v>20.27953535821462</c:v>
                      </c:pt>
                      <c:pt idx="1">
                        <c:v>16.183034914738311</c:v>
                      </c:pt>
                      <c:pt idx="2">
                        <c:v>13.96340292258331</c:v>
                      </c:pt>
                      <c:pt idx="3">
                        <c:v>14.38830212072042</c:v>
                      </c:pt>
                      <c:pt idx="4">
                        <c:v>11.69925444233945</c:v>
                      </c:pt>
                      <c:pt idx="5">
                        <c:v>12.41015291180959</c:v>
                      </c:pt>
                    </c:numCache>
                  </c:numRef>
                </c:val>
                <c:smooth val="0"/>
                <c:extLst xmlns:c15="http://schemas.microsoft.com/office/drawing/2012/chart">
                  <c:ext xmlns:c16="http://schemas.microsoft.com/office/drawing/2014/chart" uri="{C3380CC4-5D6E-409C-BE32-E72D297353CC}">
                    <c16:uniqueId val="{00000019-20E1-4FB9-B118-062B320D2D94}"/>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sitter 10 </a:t>
            </a:r>
            <a:r>
              <a:rPr lang="en-US" sz="1400" dirty="0" err="1"/>
              <a:t>timmar</a:t>
            </a:r>
            <a:r>
              <a:rPr lang="en-US" sz="1400" dirty="0"/>
              <a:t> </a:t>
            </a:r>
            <a:r>
              <a:rPr lang="en-US" sz="1400" dirty="0" err="1"/>
              <a:t>eller</a:t>
            </a:r>
            <a:r>
              <a:rPr lang="en-US" sz="1400" dirty="0"/>
              <a:t> </a:t>
            </a:r>
            <a:r>
              <a:rPr lang="en-US" sz="1400" dirty="0" err="1"/>
              <a:t>mer</a:t>
            </a:r>
            <a:r>
              <a:rPr lang="en-US" sz="1400" dirty="0"/>
              <a:t> under </a:t>
            </a:r>
            <a:r>
              <a:rPr lang="en-US" sz="1400" dirty="0" err="1"/>
              <a:t>ett</a:t>
            </a:r>
            <a:r>
              <a:rPr lang="en-US" sz="1400" dirty="0"/>
              <a:t> </a:t>
            </a:r>
            <a:r>
              <a:rPr lang="en-US" sz="1400" dirty="0" err="1"/>
              <a:t>normalt</a:t>
            </a:r>
            <a:r>
              <a:rPr lang="en-US" sz="1400" dirty="0"/>
              <a:t> </a:t>
            </a:r>
            <a:r>
              <a:rPr lang="en-US" sz="1400" dirty="0" err="1"/>
              <a:t>dygn</a:t>
            </a:r>
            <a:r>
              <a:rPr lang="en-US" sz="1400" dirty="0"/>
              <a:t> (</a:t>
            </a:r>
            <a:r>
              <a:rPr lang="en-US" sz="1400" dirty="0" err="1"/>
              <a:t>personer</a:t>
            </a:r>
            <a:r>
              <a:rPr lang="en-US" sz="1400" dirty="0"/>
              <a:t> med </a:t>
            </a:r>
            <a:r>
              <a:rPr lang="en-US" sz="1400" dirty="0" err="1"/>
              <a:t>funktionsnedsättning</a:t>
            </a:r>
            <a:r>
              <a:rPr lang="en-US" sz="1400" dirty="0"/>
              <a:t> </a:t>
            </a:r>
            <a:r>
              <a:rPr lang="en-US" sz="1400" dirty="0" err="1"/>
              <a:t>undantagna</a:t>
            </a:r>
            <a:r>
              <a:rPr lang="en-US" sz="1400" dirty="0"/>
              <a:t>)</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'https://svenskidrott-my.sharepoint.com/personal/mathias_angelin_rfsisu_se/Documents/Mathias dokument/Kommunrapporter 2023/.Liv och Hälsa 2022/[orebro-lan-2022-2022.12.01.xlsx]Tabell_43A'!$AT$38</c:f>
              <c:strCache>
                <c:ptCount val="1"/>
                <c:pt idx="0">
                  <c:v>Örebro län</c:v>
                </c:pt>
              </c:strCache>
            </c:strRef>
          </c:tx>
          <c:spPr>
            <a:solidFill>
              <a:srgbClr val="006BB1"/>
            </a:solidFill>
            <a:ln>
              <a:noFill/>
            </a:ln>
            <a:effectLst/>
          </c:spPr>
          <c:invertIfNegative val="0"/>
          <c:dLbls>
            <c:dLbl>
              <c:idx val="0"/>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085-4DD7-8D6C-1B6699962E9B}"/>
                </c:ext>
              </c:extLst>
            </c:dLbl>
            <c:dLbl>
              <c:idx val="1"/>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085-4DD7-8D6C-1B6699962E9B}"/>
                </c:ext>
              </c:extLst>
            </c:dLbl>
            <c:dLbl>
              <c:idx val="2"/>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085-4DD7-8D6C-1B6699962E9B}"/>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085-4DD7-8D6C-1B6699962E9B}"/>
                </c:ext>
              </c:extLst>
            </c:dLbl>
            <c:dLbl>
              <c:idx val="4"/>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085-4DD7-8D6C-1B6699962E9B}"/>
                </c:ext>
              </c:extLst>
            </c:dLbl>
            <c:dLbl>
              <c:idx val="5"/>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085-4DD7-8D6C-1B6699962E9B}"/>
                </c:ext>
              </c:extLst>
            </c:dLbl>
            <c:dLbl>
              <c:idx val="6"/>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085-4DD7-8D6C-1B6699962E9B}"/>
                </c:ext>
              </c:extLst>
            </c:dLbl>
            <c:dLbl>
              <c:idx val="7"/>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085-4DD7-8D6C-1B6699962E9B}"/>
                </c:ext>
              </c:extLst>
            </c:dLbl>
            <c:dLbl>
              <c:idx val="8"/>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085-4DD7-8D6C-1B6699962E9B}"/>
                </c:ext>
              </c:extLst>
            </c:dLbl>
            <c:dLbl>
              <c:idx val="9"/>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085-4DD7-8D6C-1B6699962E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[1]Tabell_43A!$AP$39:$AQ$48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[1]Tabell_43A!$AT$39:$AT$48</c:f>
              <c:numCache>
                <c:formatCode>General</c:formatCode>
                <c:ptCount val="10"/>
                <c:pt idx="0">
                  <c:v>21.49900504499578</c:v>
                </c:pt>
                <c:pt idx="1">
                  <c:v>20.961148195131312</c:v>
                </c:pt>
                <c:pt idx="2">
                  <c:v>13.4496060513865</c:v>
                </c:pt>
                <c:pt idx="3">
                  <c:v>11.451872321257239</c:v>
                </c:pt>
                <c:pt idx="4">
                  <c:v>18.35511549756923</c:v>
                </c:pt>
                <c:pt idx="5">
                  <c:v>22.06422454078443</c:v>
                </c:pt>
                <c:pt idx="6">
                  <c:v>14.97858111421748</c:v>
                </c:pt>
                <c:pt idx="7">
                  <c:v>10.678909532733179</c:v>
                </c:pt>
                <c:pt idx="8">
                  <c:v>6.389027154088267</c:v>
                </c:pt>
                <c:pt idx="9">
                  <c:v>18.340460225799269</c:v>
                </c:pt>
              </c:numCache>
            </c:numRef>
          </c:val>
          <c:extLst>
            <c:ext xmlns:c16="http://schemas.microsoft.com/office/drawing/2014/chart" uri="{C3380CC4-5D6E-409C-BE32-E72D297353CC}">
              <c16:uniqueId val="{00000000-A085-4DD7-8D6C-1B6699962E9B}"/>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'https://svenskidrott-my.sharepoint.com/personal/mathias_angelin_rfsisu_se/Documents/Mathias dokument/Kommunrapporter 2023/.Liv och Hälsa 2022/[orebro-lan-2022-2022.12.01.xlsx]Tabell_43A'!$AR$38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[1]Tabell_43A!$AS$39:$AS$48</c15:sqref>
                          </c15:formulaRef>
                        </c:ext>
                      </c:extLst>
                      <c:numCache>
                        <c:formatCode>General</c:formatCode>
                        <c:ptCount val="10"/>
                        <c:pt idx="0">
                          <c:v>2.818390540132953</c:v>
                        </c:pt>
                        <c:pt idx="1">
                          <c:v>1.9510613296262911</c:v>
                        </c:pt>
                        <c:pt idx="2">
                          <c:v>1.218584357169503</c:v>
                        </c:pt>
                        <c:pt idx="3">
                          <c:v>1.143671472038932</c:v>
                        </c:pt>
                        <c:pt idx="4">
                          <c:v>2.5638085397843509</c:v>
                        </c:pt>
                        <c:pt idx="5">
                          <c:v>2.4296845169868582</c:v>
                        </c:pt>
                        <c:pt idx="6">
                          <c:v>1.4786186876945111</c:v>
                        </c:pt>
                        <c:pt idx="7">
                          <c:v>1.0310269591473129</c:v>
                        </c:pt>
                        <c:pt idx="8">
                          <c:v>0.83436430988767385</c:v>
                        </c:pt>
                        <c:pt idx="9">
                          <c:v>2.8435397293677971</c:v>
                        </c:pt>
                      </c:numCache>
                    </c:numRef>
                  </c:plus>
                  <c:minus>
                    <c:numRef>
                      <c:extLst>
                        <c:ext uri="{02D57815-91ED-43cb-92C2-25804820EDAC}">
                          <c15:formulaRef>
                            <c15:sqref>[1]Tabell_43A!$AS$39:$AS$48</c15:sqref>
                          </c15:formulaRef>
                        </c:ext>
                      </c:extLst>
                      <c:numCache>
                        <c:formatCode>General</c:formatCode>
                        <c:ptCount val="10"/>
                        <c:pt idx="0">
                          <c:v>2.818390540132953</c:v>
                        </c:pt>
                        <c:pt idx="1">
                          <c:v>1.9510613296262911</c:v>
                        </c:pt>
                        <c:pt idx="2">
                          <c:v>1.218584357169503</c:v>
                        </c:pt>
                        <c:pt idx="3">
                          <c:v>1.143671472038932</c:v>
                        </c:pt>
                        <c:pt idx="4">
                          <c:v>2.5638085397843509</c:v>
                        </c:pt>
                        <c:pt idx="5">
                          <c:v>2.4296845169868582</c:v>
                        </c:pt>
                        <c:pt idx="6">
                          <c:v>1.4786186876945111</c:v>
                        </c:pt>
                        <c:pt idx="7">
                          <c:v>1.0310269591473129</c:v>
                        </c:pt>
                        <c:pt idx="8">
                          <c:v>0.83436430988767385</c:v>
                        </c:pt>
                        <c:pt idx="9">
                          <c:v>2.8435397293677971</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[1]Tabell_43A!$AR$39:$AR$48</c15:sqref>
                        </c15:formulaRef>
                      </c:ext>
                    </c:extLst>
                    <c:numCache>
                      <c:formatCode>General</c:formatCode>
                      <c:ptCount val="10"/>
                      <c:pt idx="0">
                        <c:v>28.014706992917851</c:v>
                      </c:pt>
                      <c:pt idx="1">
                        <c:v>23.014740284177009</c:v>
                      </c:pt>
                      <c:pt idx="2">
                        <c:v>14.189533032356829</c:v>
                      </c:pt>
                      <c:pt idx="3">
                        <c:v>11.827298942574039</c:v>
                      </c:pt>
                      <c:pt idx="4">
                        <c:v>20.894295928319199</c:v>
                      </c:pt>
                      <c:pt idx="5">
                        <c:v>24.166772087436179</c:v>
                      </c:pt>
                      <c:pt idx="6">
                        <c:v>16.624902624250311</c:v>
                      </c:pt>
                      <c:pt idx="7">
                        <c:v>11.566315334271851</c:v>
                      </c:pt>
                      <c:pt idx="8">
                        <c:v>6.5703191526545748</c:v>
                      </c:pt>
                      <c:pt idx="9">
                        <c:v>19.702563861249448</c:v>
                      </c:pt>
                    </c:numCache>
                  </c:numRef>
                </c:val>
                <c:extLst>
                  <c:ext xmlns:c16="http://schemas.microsoft.com/office/drawing/2014/chart" uri="{C3380CC4-5D6E-409C-BE32-E72D297353CC}">
                    <c16:uniqueId val="{00000001-A085-4DD7-8D6C-1B6699962E9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[1]Tabell_43A!$AW$39:$AW$48</c15:sqref>
                          </c15:formulaRef>
                        </c:ext>
                      </c:extLst>
                      <c:numCache>
                        <c:formatCode>General</c:formatCode>
                        <c:ptCount val="10"/>
                        <c:pt idx="0">
                          <c:v>22.079489693818982</c:v>
                        </c:pt>
                        <c:pt idx="1">
                          <c:v>11.40460396464427</c:v>
                        </c:pt>
                        <c:pt idx="2">
                          <c:v>8.3192401145114729</c:v>
                        </c:pt>
                        <c:pt idx="3">
                          <c:v>8.356830821553892</c:v>
                        </c:pt>
                        <c:pt idx="4">
                          <c:v>0</c:v>
                        </c:pt>
                        <c:pt idx="5">
                          <c:v>15.869377223238381</c:v>
                        </c:pt>
                        <c:pt idx="6">
                          <c:v>11.12169723976915</c:v>
                        </c:pt>
                        <c:pt idx="7">
                          <c:v>7.6975671892654614</c:v>
                        </c:pt>
                        <c:pt idx="8">
                          <c:v>5.2597461776842112</c:v>
                        </c:pt>
                        <c:pt idx="9">
                          <c:v>0</c:v>
                        </c:pt>
                      </c:numCache>
                    </c:numRef>
                  </c:plus>
                  <c:minus>
                    <c:numRef>
                      <c:extLst xmlns:c15="http://schemas.microsoft.com/office/drawing/2012/chart">
                        <c:ext xmlns:c15="http://schemas.microsoft.com/office/drawing/2012/chart" uri="{02D57815-91ED-43cb-92C2-25804820EDAC}">
                          <c15:formulaRef>
                            <c15:sqref>[1]Tabell_43A!$AW$39:$AW$48</c15:sqref>
                          </c15:formulaRef>
                        </c:ext>
                      </c:extLst>
                      <c:numCache>
                        <c:formatCode>General</c:formatCode>
                        <c:ptCount val="10"/>
                        <c:pt idx="0">
                          <c:v>22.079489693818982</c:v>
                        </c:pt>
                        <c:pt idx="1">
                          <c:v>11.40460396464427</c:v>
                        </c:pt>
                        <c:pt idx="2">
                          <c:v>8.3192401145114729</c:v>
                        </c:pt>
                        <c:pt idx="3">
                          <c:v>8.356830821553892</c:v>
                        </c:pt>
                        <c:pt idx="4">
                          <c:v>0</c:v>
                        </c:pt>
                        <c:pt idx="5">
                          <c:v>15.869377223238381</c:v>
                        </c:pt>
                        <c:pt idx="6">
                          <c:v>11.12169723976915</c:v>
                        </c:pt>
                        <c:pt idx="7">
                          <c:v>7.6975671892654614</c:v>
                        </c:pt>
                        <c:pt idx="8">
                          <c:v>5.2597461776842112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[1]Tabell_43A!$AV$39:$AV$48</c15:sqref>
                        </c15:formulaRef>
                      </c:ext>
                    </c:extLst>
                    <c:numCache>
                      <c:formatCode>General</c:formatCode>
                      <c:ptCount val="10"/>
                      <c:pt idx="0">
                        <c:v>33.961919498309229</c:v>
                      </c:pt>
                      <c:pt idx="1">
                        <c:v>9.8573361077235475</c:v>
                      </c:pt>
                      <c:pt idx="2">
                        <c:v>10.440871403129581</c:v>
                      </c:pt>
                      <c:pt idx="3">
                        <c:v>14.134427260838169</c:v>
                      </c:pt>
                      <c:pt idx="4">
                        <c:v>0</c:v>
                      </c:pt>
                      <c:pt idx="5">
                        <c:v>20.397331283528491</c:v>
                      </c:pt>
                      <c:pt idx="6">
                        <c:v>18.41457272336454</c:v>
                      </c:pt>
                      <c:pt idx="7">
                        <c:v>12.25155323884089</c:v>
                      </c:pt>
                      <c:pt idx="8">
                        <c:v>5.112230791989802</c:v>
                      </c:pt>
                      <c:pt idx="9">
                        <c:v>0</c:v>
                      </c:pt>
                    </c:numCache>
                  </c:numRef>
                </c:val>
                <c:extLst xmlns:c15="http://schemas.microsoft.com/office/drawing/2012/chart">
                  <c:ext xmlns:c16="http://schemas.microsoft.com/office/drawing/2014/chart" uri="{C3380CC4-5D6E-409C-BE32-E72D297353CC}">
                    <c16:uniqueId val="{00000002-A085-4DD7-8D6C-1B6699962E9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[1]Tabell_43A!$AY$39:$AY$48</c15:sqref>
                          </c15:formulaRef>
                        </c:ext>
                      </c:extLst>
                      <c:numCache>
                        <c:formatCode>General</c:formatCode>
                        <c:ptCount val="10"/>
                        <c:pt idx="0">
                          <c:v>0</c:v>
                        </c:pt>
                        <c:pt idx="1">
                          <c:v>14.37361533040176</c:v>
                        </c:pt>
                        <c:pt idx="2">
                          <c:v>8.8790246147202936</c:v>
                        </c:pt>
                        <c:pt idx="3">
                          <c:v>6.3064968495130689</c:v>
                        </c:pt>
                        <c:pt idx="4">
                          <c:v>13.19724768355055</c:v>
                        </c:pt>
                        <c:pt idx="5">
                          <c:v>14.69466215504343</c:v>
                        </c:pt>
                        <c:pt idx="6">
                          <c:v>6.4598142615804042</c:v>
                        </c:pt>
                        <c:pt idx="7">
                          <c:v>7.2970627527452896</c:v>
                        </c:pt>
                        <c:pt idx="8">
                          <c:v>5.1007676107591484</c:v>
                        </c:pt>
                        <c:pt idx="9">
                          <c:v>0</c:v>
                        </c:pt>
                      </c:numCache>
                    </c:numRef>
                  </c:plus>
                  <c:minus>
                    <c:numRef>
                      <c:extLst xmlns:c15="http://schemas.microsoft.com/office/drawing/2012/chart">
                        <c:ext xmlns:c15="http://schemas.microsoft.com/office/drawing/2012/chart" uri="{02D57815-91ED-43cb-92C2-25804820EDAC}">
                          <c15:formulaRef>
                            <c15:sqref>[1]Tabell_43A!$AY$39:$AY$48</c15:sqref>
                          </c15:formulaRef>
                        </c:ext>
                      </c:extLst>
                      <c:numCache>
                        <c:formatCode>General</c:formatCode>
                        <c:ptCount val="10"/>
                        <c:pt idx="0">
                          <c:v>0</c:v>
                        </c:pt>
                        <c:pt idx="1">
                          <c:v>14.37361533040176</c:v>
                        </c:pt>
                        <c:pt idx="2">
                          <c:v>8.8790246147202936</c:v>
                        </c:pt>
                        <c:pt idx="3">
                          <c:v>6.3064968495130689</c:v>
                        </c:pt>
                        <c:pt idx="4">
                          <c:v>13.19724768355055</c:v>
                        </c:pt>
                        <c:pt idx="5">
                          <c:v>14.69466215504343</c:v>
                        </c:pt>
                        <c:pt idx="6">
                          <c:v>6.4598142615804042</c:v>
                        </c:pt>
                        <c:pt idx="7">
                          <c:v>7.2970627527452896</c:v>
                        </c:pt>
                        <c:pt idx="8">
                          <c:v>5.1007676107591484</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[1]Tabell_43A!$AX$39:$AX$48</c15:sqref>
                        </c15:formulaRef>
                      </c:ext>
                    </c:extLst>
                    <c:numCache>
                      <c:formatCode>General</c:formatCode>
                      <c:ptCount val="10"/>
                      <c:pt idx="0">
                        <c:v>0</c:v>
                      </c:pt>
                      <c:pt idx="1">
                        <c:v>18.591347037104239</c:v>
                      </c:pt>
                      <c:pt idx="2">
                        <c:v>12.246130699867081</c:v>
                      </c:pt>
                      <c:pt idx="3">
                        <c:v>8.3956465261782718</c:v>
                      </c:pt>
                      <c:pt idx="4">
                        <c:v>9.1304751175675314</c:v>
                      </c:pt>
                      <c:pt idx="5">
                        <c:v>14.99303054304756</c:v>
                      </c:pt>
                      <c:pt idx="6">
                        <c:v>5.5018004880910603</c:v>
                      </c:pt>
                      <c:pt idx="7">
                        <c:v>11.810023494186719</c:v>
                      </c:pt>
                      <c:pt idx="8">
                        <c:v>6.1141421359196997</c:v>
                      </c:pt>
                      <c:pt idx="9">
                        <c:v>0</c:v>
                      </c:pt>
                    </c:numCache>
                  </c:numRef>
                </c:val>
                <c:extLst xmlns:c15="http://schemas.microsoft.com/office/drawing/2012/chart">
                  <c:ext xmlns:c16="http://schemas.microsoft.com/office/drawing/2014/chart" uri="{C3380CC4-5D6E-409C-BE32-E72D297353CC}">
                    <c16:uniqueId val="{00000003-A085-4DD7-8D6C-1B6699962E9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[1]Tabell_43A!$BA$39:$BA$48</c15:sqref>
                          </c15:formulaRef>
                        </c:ext>
                      </c:extLst>
                      <c:numCache>
                        <c:formatCode>General</c:formatCode>
                        <c:ptCount val="10"/>
                        <c:pt idx="0">
                          <c:v>21.655910051131649</c:v>
                        </c:pt>
                        <c:pt idx="1">
                          <c:v>13.924670615324739</c:v>
                        </c:pt>
                        <c:pt idx="2">
                          <c:v>10.9994846029046</c:v>
                        </c:pt>
                        <c:pt idx="3">
                          <c:v>4.299849302542218</c:v>
                        </c:pt>
                        <c:pt idx="4">
                          <c:v>0</c:v>
                        </c:pt>
                        <c:pt idx="5">
                          <c:v>13.1920054244796</c:v>
                        </c:pt>
                        <c:pt idx="6">
                          <c:v>11.44781252756127</c:v>
                        </c:pt>
                        <c:pt idx="7">
                          <c:v>6.3837514155547614</c:v>
                        </c:pt>
                        <c:pt idx="8">
                          <c:v>6.5617155559265328</c:v>
                        </c:pt>
                        <c:pt idx="9">
                          <c:v>0</c:v>
                        </c:pt>
                      </c:numCache>
                    </c:numRef>
                  </c:plus>
                  <c:minus>
                    <c:numRef>
                      <c:extLst xmlns:c15="http://schemas.microsoft.com/office/drawing/2012/chart">
                        <c:ext xmlns:c15="http://schemas.microsoft.com/office/drawing/2012/chart" uri="{02D57815-91ED-43cb-92C2-25804820EDAC}">
                          <c15:formulaRef>
                            <c15:sqref>[1]Tabell_43A!$BA$39:$BA$48</c15:sqref>
                          </c15:formulaRef>
                        </c:ext>
                      </c:extLst>
                      <c:numCache>
                        <c:formatCode>General</c:formatCode>
                        <c:ptCount val="10"/>
                        <c:pt idx="0">
                          <c:v>21.655910051131649</c:v>
                        </c:pt>
                        <c:pt idx="1">
                          <c:v>13.924670615324739</c:v>
                        </c:pt>
                        <c:pt idx="2">
                          <c:v>10.9994846029046</c:v>
                        </c:pt>
                        <c:pt idx="3">
                          <c:v>4.299849302542218</c:v>
                        </c:pt>
                        <c:pt idx="4">
                          <c:v>0</c:v>
                        </c:pt>
                        <c:pt idx="5">
                          <c:v>13.1920054244796</c:v>
                        </c:pt>
                        <c:pt idx="6">
                          <c:v>11.44781252756127</c:v>
                        </c:pt>
                        <c:pt idx="7">
                          <c:v>6.3837514155547614</c:v>
                        </c:pt>
                        <c:pt idx="8">
                          <c:v>6.5617155559265328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[1]Tabell_43A!$AZ$39:$AZ$48</c15:sqref>
                        </c15:formulaRef>
                      </c:ext>
                    </c:extLst>
                    <c:numCache>
                      <c:formatCode>General</c:formatCode>
                      <c:ptCount val="10"/>
                      <c:pt idx="0">
                        <c:v>34.689268358817827</c:v>
                      </c:pt>
                      <c:pt idx="1">
                        <c:v>18.142112300641251</c:v>
                      </c:pt>
                      <c:pt idx="2">
                        <c:v>21.614687549007741</c:v>
                      </c:pt>
                      <c:pt idx="3">
                        <c:v>3.100513669213889</c:v>
                      </c:pt>
                      <c:pt idx="4">
                        <c:v>0</c:v>
                      </c:pt>
                      <c:pt idx="5">
                        <c:v>17.165138755225058</c:v>
                      </c:pt>
                      <c:pt idx="6">
                        <c:v>20.569372678923941</c:v>
                      </c:pt>
                      <c:pt idx="7">
                        <c:v>8.1186924350171559</c:v>
                      </c:pt>
                      <c:pt idx="8">
                        <c:v>8.0470269308876787</c:v>
                      </c:pt>
                      <c:pt idx="9">
                        <c:v>0</c:v>
                      </c:pt>
                    </c:numCache>
                  </c:numRef>
                </c:val>
                <c:extLst xmlns:c15="http://schemas.microsoft.com/office/drawing/2012/chart">
                  <c:ext xmlns:c16="http://schemas.microsoft.com/office/drawing/2014/chart" uri="{C3380CC4-5D6E-409C-BE32-E72D297353CC}">
                    <c16:uniqueId val="{00000004-A085-4DD7-8D6C-1B6699962E9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[1]Tabell_43A!$BC$39:$BC$48</c15:sqref>
                          </c15:formulaRef>
                        </c:ext>
                      </c:extLst>
                      <c:numCache>
                        <c:formatCode>General</c:formatCode>
                        <c:ptCount val="10"/>
                        <c:pt idx="0">
                          <c:v>0</c:v>
                        </c:pt>
                        <c:pt idx="1">
                          <c:v>14.887725057661219</c:v>
                        </c:pt>
                        <c:pt idx="2">
                          <c:v>7.6325236675257093</c:v>
                        </c:pt>
                        <c:pt idx="3">
                          <c:v>6.7325499121623924</c:v>
                        </c:pt>
                        <c:pt idx="4">
                          <c:v>17.784534181218369</c:v>
                        </c:pt>
                        <c:pt idx="5">
                          <c:v>9.2235921911925889</c:v>
                        </c:pt>
                        <c:pt idx="6">
                          <c:v>11.952093530293951</c:v>
                        </c:pt>
                        <c:pt idx="7">
                          <c:v>9.3985557332484806</c:v>
                        </c:pt>
                        <c:pt idx="8">
                          <c:v>6.891012121966253</c:v>
                        </c:pt>
                        <c:pt idx="9">
                          <c:v>0</c:v>
                        </c:pt>
                      </c:numCache>
                    </c:numRef>
                  </c:plus>
                  <c:minus>
                    <c:numRef>
                      <c:extLst xmlns:c15="http://schemas.microsoft.com/office/drawing/2012/chart">
                        <c:ext xmlns:c15="http://schemas.microsoft.com/office/drawing/2012/chart" uri="{02D57815-91ED-43cb-92C2-25804820EDAC}">
                          <c15:formulaRef>
                            <c15:sqref>[1]Tabell_43A!$BC$39:$BC$48</c15:sqref>
                          </c15:formulaRef>
                        </c:ext>
                      </c:extLst>
                      <c:numCache>
                        <c:formatCode>General</c:formatCode>
                        <c:ptCount val="10"/>
                        <c:pt idx="0">
                          <c:v>0</c:v>
                        </c:pt>
                        <c:pt idx="1">
                          <c:v>14.887725057661219</c:v>
                        </c:pt>
                        <c:pt idx="2">
                          <c:v>7.6325236675257093</c:v>
                        </c:pt>
                        <c:pt idx="3">
                          <c:v>6.7325499121623924</c:v>
                        </c:pt>
                        <c:pt idx="4">
                          <c:v>17.784534181218369</c:v>
                        </c:pt>
                        <c:pt idx="5">
                          <c:v>9.2235921911925889</c:v>
                        </c:pt>
                        <c:pt idx="6">
                          <c:v>11.952093530293951</c:v>
                        </c:pt>
                        <c:pt idx="7">
                          <c:v>9.3985557332484806</c:v>
                        </c:pt>
                        <c:pt idx="8">
                          <c:v>6.891012121966253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[1]Tabell_43A!$BB$39:$BB$48</c15:sqref>
                        </c15:formulaRef>
                      </c:ext>
                    </c:extLst>
                    <c:numCache>
                      <c:formatCode>General</c:formatCode>
                      <c:ptCount val="10"/>
                      <c:pt idx="0">
                        <c:v>0</c:v>
                      </c:pt>
                      <c:pt idx="1">
                        <c:v>15.45766581252076</c:v>
                      </c:pt>
                      <c:pt idx="2">
                        <c:v>9.6346265845424917</c:v>
                      </c:pt>
                      <c:pt idx="3">
                        <c:v>10.38170690443058</c:v>
                      </c:pt>
                      <c:pt idx="4">
                        <c:v>17.754694553912771</c:v>
                      </c:pt>
                      <c:pt idx="5">
                        <c:v>7.992984039759345</c:v>
                      </c:pt>
                      <c:pt idx="6">
                        <c:v>18.754864391556989</c:v>
                      </c:pt>
                      <c:pt idx="7">
                        <c:v>15.620280510134441</c:v>
                      </c:pt>
                      <c:pt idx="8">
                        <c:v>9.2537588875210695</c:v>
                      </c:pt>
                      <c:pt idx="9">
                        <c:v>0</c:v>
                      </c:pt>
                    </c:numCache>
                  </c:numRef>
                </c:val>
                <c:extLst xmlns:c15="http://schemas.microsoft.com/office/drawing/2012/chart">
                  <c:ext xmlns:c16="http://schemas.microsoft.com/office/drawing/2014/chart" uri="{C3380CC4-5D6E-409C-BE32-E72D297353CC}">
                    <c16:uniqueId val="{00000005-A085-4DD7-8D6C-1B6699962E9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[1]Tabell_43A!$BE$39:$BE$48</c15:sqref>
                          </c15:formulaRef>
                        </c:ext>
                      </c:extLst>
                      <c:numCache>
                        <c:formatCode>General</c:formatCode>
                        <c:ptCount val="10"/>
                        <c:pt idx="0">
                          <c:v>16.08363006599383</c:v>
                        </c:pt>
                        <c:pt idx="1">
                          <c:v>16.78032442223002</c:v>
                        </c:pt>
                        <c:pt idx="2">
                          <c:v>7.8154297350898831</c:v>
                        </c:pt>
                        <c:pt idx="3">
                          <c:v>5.7145967220186833</c:v>
                        </c:pt>
                        <c:pt idx="4">
                          <c:v>0</c:v>
                        </c:pt>
                        <c:pt idx="5">
                          <c:v>14.780016308536069</c:v>
                        </c:pt>
                        <c:pt idx="6">
                          <c:v>11.429640944860919</c:v>
                        </c:pt>
                        <c:pt idx="7">
                          <c:v>7.0243992347922504</c:v>
                        </c:pt>
                        <c:pt idx="8">
                          <c:v>6.4164706102426559</c:v>
                        </c:pt>
                        <c:pt idx="9">
                          <c:v>0</c:v>
                        </c:pt>
                      </c:numCache>
                    </c:numRef>
                  </c:plus>
                  <c:minus>
                    <c:numRef>
                      <c:extLst xmlns:c15="http://schemas.microsoft.com/office/drawing/2012/chart">
                        <c:ext xmlns:c15="http://schemas.microsoft.com/office/drawing/2012/chart" uri="{02D57815-91ED-43cb-92C2-25804820EDAC}">
                          <c15:formulaRef>
                            <c15:sqref>[1]Tabell_43A!$BE$39:$BE$48</c15:sqref>
                          </c15:formulaRef>
                        </c:ext>
                      </c:extLst>
                      <c:numCache>
                        <c:formatCode>General</c:formatCode>
                        <c:ptCount val="10"/>
                        <c:pt idx="0">
                          <c:v>16.08363006599383</c:v>
                        </c:pt>
                        <c:pt idx="1">
                          <c:v>16.78032442223002</c:v>
                        </c:pt>
                        <c:pt idx="2">
                          <c:v>7.8154297350898831</c:v>
                        </c:pt>
                        <c:pt idx="3">
                          <c:v>5.7145967220186833</c:v>
                        </c:pt>
                        <c:pt idx="4">
                          <c:v>0</c:v>
                        </c:pt>
                        <c:pt idx="5">
                          <c:v>14.780016308536069</c:v>
                        </c:pt>
                        <c:pt idx="6">
                          <c:v>11.429640944860919</c:v>
                        </c:pt>
                        <c:pt idx="7">
                          <c:v>7.0243992347922504</c:v>
                        </c:pt>
                        <c:pt idx="8">
                          <c:v>6.4164706102426559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[1]Tabell_43A!$BD$39:$BD$48</c15:sqref>
                        </c15:formulaRef>
                      </c:ext>
                    </c:extLst>
                    <c:numCache>
                      <c:formatCode>General</c:formatCode>
                      <c:ptCount val="10"/>
                      <c:pt idx="0">
                        <c:v>18.697663741737031</c:v>
                      </c:pt>
                      <c:pt idx="1">
                        <c:v>30.141920531352831</c:v>
                      </c:pt>
                      <c:pt idx="2">
                        <c:v>10.601195202799049</c:v>
                      </c:pt>
                      <c:pt idx="3">
                        <c:v>7.1089858928669951</c:v>
                      </c:pt>
                      <c:pt idx="4">
                        <c:v>0</c:v>
                      </c:pt>
                      <c:pt idx="5">
                        <c:v>22.337569611709799</c:v>
                      </c:pt>
                      <c:pt idx="6">
                        <c:v>16.460190410600308</c:v>
                      </c:pt>
                      <c:pt idx="7">
                        <c:v>10.57387661095934</c:v>
                      </c:pt>
                      <c:pt idx="8">
                        <c:v>6.03184358258033</c:v>
                      </c:pt>
                      <c:pt idx="9">
                        <c:v>0</c:v>
                      </c:pt>
                    </c:numCache>
                  </c:numRef>
                </c:val>
                <c:extLst xmlns:c15="http://schemas.microsoft.com/office/drawing/2012/chart">
                  <c:ext xmlns:c16="http://schemas.microsoft.com/office/drawing/2014/chart" uri="{C3380CC4-5D6E-409C-BE32-E72D297353CC}">
                    <c16:uniqueId val="{00000006-A085-4DD7-8D6C-1B6699962E9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[1]Tabell_43A!$BG$39:$BG$48</c15:sqref>
                          </c15:formulaRef>
                        </c:ext>
                      </c:extLst>
                      <c:numCache>
                        <c:formatCode>General</c:formatCode>
                        <c:ptCount val="10"/>
                        <c:pt idx="0">
                          <c:v>13.73750580582184</c:v>
                        </c:pt>
                        <c:pt idx="1">
                          <c:v>15.20516184574571</c:v>
                        </c:pt>
                        <c:pt idx="2">
                          <c:v>9.0565031402356606</c:v>
                        </c:pt>
                        <c:pt idx="3">
                          <c:v>7.5386901176097174</c:v>
                        </c:pt>
                        <c:pt idx="4">
                          <c:v>0</c:v>
                        </c:pt>
                        <c:pt idx="5">
                          <c:v>10.06794748327088</c:v>
                        </c:pt>
                        <c:pt idx="6">
                          <c:v>8.4297177548545292</c:v>
                        </c:pt>
                        <c:pt idx="7">
                          <c:v>4.2115888375385584</c:v>
                        </c:pt>
                        <c:pt idx="8">
                          <c:v>5.3271188052978182</c:v>
                        </c:pt>
                        <c:pt idx="9">
                          <c:v>0</c:v>
                        </c:pt>
                      </c:numCache>
                    </c:numRef>
                  </c:plus>
                  <c:minus>
                    <c:numRef>
                      <c:extLst xmlns:c15="http://schemas.microsoft.com/office/drawing/2012/chart">
                        <c:ext xmlns:c15="http://schemas.microsoft.com/office/drawing/2012/chart" uri="{02D57815-91ED-43cb-92C2-25804820EDAC}">
                          <c15:formulaRef>
                            <c15:sqref>[1]Tabell_43A!$BG$39:$BG$48</c15:sqref>
                          </c15:formulaRef>
                        </c:ext>
                      </c:extLst>
                      <c:numCache>
                        <c:formatCode>General</c:formatCode>
                        <c:ptCount val="10"/>
                        <c:pt idx="0">
                          <c:v>13.73750580582184</c:v>
                        </c:pt>
                        <c:pt idx="1">
                          <c:v>15.20516184574571</c:v>
                        </c:pt>
                        <c:pt idx="2">
                          <c:v>9.0565031402356606</c:v>
                        </c:pt>
                        <c:pt idx="3">
                          <c:v>7.5386901176097174</c:v>
                        </c:pt>
                        <c:pt idx="4">
                          <c:v>0</c:v>
                        </c:pt>
                        <c:pt idx="5">
                          <c:v>10.06794748327088</c:v>
                        </c:pt>
                        <c:pt idx="6">
                          <c:v>8.4297177548545292</c:v>
                        </c:pt>
                        <c:pt idx="7">
                          <c:v>4.2115888375385584</c:v>
                        </c:pt>
                        <c:pt idx="8">
                          <c:v>5.3271188052978182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[1]Tabell_43A!$BF$39:$BF$48</c15:sqref>
                        </c15:formulaRef>
                      </c:ext>
                    </c:extLst>
                    <c:numCache>
                      <c:formatCode>General</c:formatCode>
                      <c:ptCount val="10"/>
                      <c:pt idx="0">
                        <c:v>9.7086452919538093</c:v>
                      </c:pt>
                      <c:pt idx="1">
                        <c:v>26.988071360504652</c:v>
                      </c:pt>
                      <c:pt idx="2">
                        <c:v>9.1515339947655754</c:v>
                      </c:pt>
                      <c:pt idx="3">
                        <c:v>11.85566055091823</c:v>
                      </c:pt>
                      <c:pt idx="4">
                        <c:v>0</c:v>
                      </c:pt>
                      <c:pt idx="5">
                        <c:v>13.8326845600414</c:v>
                      </c:pt>
                      <c:pt idx="6">
                        <c:v>10.48794126769975</c:v>
                      </c:pt>
                      <c:pt idx="7">
                        <c:v>5.486492155253833</c:v>
                      </c:pt>
                      <c:pt idx="8">
                        <c:v>4.6872773385733248</c:v>
                      </c:pt>
                      <c:pt idx="9">
                        <c:v>0</c:v>
                      </c:pt>
                    </c:numCache>
                  </c:numRef>
                </c:val>
                <c:extLst xmlns:c15="http://schemas.microsoft.com/office/drawing/2012/chart">
                  <c:ext xmlns:c16="http://schemas.microsoft.com/office/drawing/2014/chart" uri="{C3380CC4-5D6E-409C-BE32-E72D297353CC}">
                    <c16:uniqueId val="{00000007-A085-4DD7-8D6C-1B6699962E9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[1]Tabell_43A!$BI$39:$BI$48</c15:sqref>
                          </c15:formulaRef>
                        </c:ext>
                      </c:extLst>
                      <c:numCache>
                        <c:formatCode>General</c:formatCode>
                        <c:ptCount val="10"/>
                        <c:pt idx="0">
                          <c:v>20.79310411651613</c:v>
                        </c:pt>
                        <c:pt idx="1">
                          <c:v>18.76401124827915</c:v>
                        </c:pt>
                        <c:pt idx="2">
                          <c:v>8.799772458533015</c:v>
                        </c:pt>
                        <c:pt idx="3">
                          <c:v>6.7707541652514376</c:v>
                        </c:pt>
                        <c:pt idx="4">
                          <c:v>20.47063531622678</c:v>
                        </c:pt>
                        <c:pt idx="5">
                          <c:v>0</c:v>
                        </c:pt>
                        <c:pt idx="6">
                          <c:v>9.8561753423079352</c:v>
                        </c:pt>
                        <c:pt idx="7">
                          <c:v>8.3885411136477099</c:v>
                        </c:pt>
                        <c:pt idx="8">
                          <c:v>7.4872086490627821</c:v>
                        </c:pt>
                        <c:pt idx="9">
                          <c:v>0</c:v>
                        </c:pt>
                      </c:numCache>
                    </c:numRef>
                  </c:plus>
                  <c:minus>
                    <c:numRef>
                      <c:extLst xmlns:c15="http://schemas.microsoft.com/office/drawing/2012/chart">
                        <c:ext xmlns:c15="http://schemas.microsoft.com/office/drawing/2012/chart" uri="{02D57815-91ED-43cb-92C2-25804820EDAC}">
                          <c15:formulaRef>
                            <c15:sqref>[1]Tabell_43A!$BI$39:$BI$48</c15:sqref>
                          </c15:formulaRef>
                        </c:ext>
                      </c:extLst>
                      <c:numCache>
                        <c:formatCode>General</c:formatCode>
                        <c:ptCount val="10"/>
                        <c:pt idx="0">
                          <c:v>20.79310411651613</c:v>
                        </c:pt>
                        <c:pt idx="1">
                          <c:v>18.76401124827915</c:v>
                        </c:pt>
                        <c:pt idx="2">
                          <c:v>8.799772458533015</c:v>
                        </c:pt>
                        <c:pt idx="3">
                          <c:v>6.7707541652514376</c:v>
                        </c:pt>
                        <c:pt idx="4">
                          <c:v>20.47063531622678</c:v>
                        </c:pt>
                        <c:pt idx="5">
                          <c:v>0</c:v>
                        </c:pt>
                        <c:pt idx="6">
                          <c:v>9.8561753423079352</c:v>
                        </c:pt>
                        <c:pt idx="7">
                          <c:v>8.3885411136477099</c:v>
                        </c:pt>
                        <c:pt idx="8">
                          <c:v>7.4872086490627821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[1]Tabell_43A!$BH$39:$BH$48</c15:sqref>
                        </c15:formulaRef>
                      </c:ext>
                    </c:extLst>
                    <c:numCache>
                      <c:formatCode>General</c:formatCode>
                      <c:ptCount val="10"/>
                      <c:pt idx="0">
                        <c:v>27.626098480260531</c:v>
                      </c:pt>
                      <c:pt idx="1">
                        <c:v>27.625742027299228</c:v>
                      </c:pt>
                      <c:pt idx="2">
                        <c:v>12.846722816671731</c:v>
                      </c:pt>
                      <c:pt idx="3">
                        <c:v>5.779122759243009</c:v>
                      </c:pt>
                      <c:pt idx="4">
                        <c:v>27.912890339130261</c:v>
                      </c:pt>
                      <c:pt idx="5">
                        <c:v>0</c:v>
                      </c:pt>
                      <c:pt idx="6">
                        <c:v>10.114336963091709</c:v>
                      </c:pt>
                      <c:pt idx="7">
                        <c:v>10.19718478742802</c:v>
                      </c:pt>
                      <c:pt idx="8">
                        <c:v>10.681096095167829</c:v>
                      </c:pt>
                      <c:pt idx="9">
                        <c:v>0</c:v>
                      </c:pt>
                    </c:numCache>
                  </c:numRef>
                </c:val>
                <c:extLst xmlns:c15="http://schemas.microsoft.com/office/drawing/2012/chart">
                  <c:ext xmlns:c16="http://schemas.microsoft.com/office/drawing/2014/chart" uri="{C3380CC4-5D6E-409C-BE32-E72D297353CC}">
                    <c16:uniqueId val="{00000008-A085-4DD7-8D6C-1B6699962E9B}"/>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[1]Tabell_43A!$BJ$39:$BJ$48</c15:sqref>
                        </c15:formulaRef>
                      </c:ext>
                    </c:extLst>
                    <c:numCache>
                      <c:formatCode>General</c:formatCode>
                      <c:ptCount val="10"/>
                      <c:pt idx="0">
                        <c:v>27.1388150979984</c:v>
                      </c:pt>
                      <c:pt idx="1">
                        <c:v>17.427204328900942</c:v>
                      </c:pt>
                      <c:pt idx="2">
                        <c:v>10.56903602311916</c:v>
                      </c:pt>
                      <c:pt idx="3">
                        <c:v>5.625545225326567</c:v>
                      </c:pt>
                      <c:pt idx="4">
                        <c:v>20.953034635685931</c:v>
                      </c:pt>
                      <c:pt idx="5">
                        <c:v>16.97732250723092</c:v>
                      </c:pt>
                      <c:pt idx="6">
                        <c:v>7.8902162149417698</c:v>
                      </c:pt>
                      <c:pt idx="7">
                        <c:v>9.9821054643793197</c:v>
                      </c:pt>
                      <c:pt idx="8">
                        <c:v>5.2176261727075568</c:v>
                      </c:pt>
                      <c:pt idx="9">
                        <c:v>0</c:v>
                      </c:pt>
                    </c:numCache>
                  </c:numRef>
                </c:val>
                <c:extLst xmlns:c15="http://schemas.microsoft.com/office/drawing/2012/chart">
                  <c:ext xmlns:c16="http://schemas.microsoft.com/office/drawing/2014/chart" uri="{C3380CC4-5D6E-409C-BE32-E72D297353CC}">
                    <c16:uniqueId val="{00000009-A085-4DD7-8D6C-1B6699962E9B}"/>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[1]Tabell_43A!$BM$39:$BM$48</c15:sqref>
                          </c15:formulaRef>
                        </c:ext>
                      </c:extLst>
                      <c:numCache>
                        <c:formatCode>General</c:formatCode>
                        <c:ptCount val="10"/>
                        <c:pt idx="0">
                          <c:v>19.46854737616875</c:v>
                        </c:pt>
                        <c:pt idx="1">
                          <c:v>13.27188014301259</c:v>
                        </c:pt>
                        <c:pt idx="2">
                          <c:v>10.49748255162423</c:v>
                        </c:pt>
                        <c:pt idx="3">
                          <c:v>6.1749071625112117</c:v>
                        </c:pt>
                        <c:pt idx="4">
                          <c:v>19.789379133973711</c:v>
                        </c:pt>
                        <c:pt idx="5">
                          <c:v>12.192356440364669</c:v>
                        </c:pt>
                        <c:pt idx="6">
                          <c:v>9.0464692277987364</c:v>
                        </c:pt>
                        <c:pt idx="7">
                          <c:v>5.0077594896602884</c:v>
                        </c:pt>
                        <c:pt idx="8">
                          <c:v>5.7355682562221677</c:v>
                        </c:pt>
                        <c:pt idx="9">
                          <c:v>0</c:v>
                        </c:pt>
                      </c:numCache>
                    </c:numRef>
                  </c:plus>
                  <c:minus>
                    <c:numRef>
                      <c:extLst xmlns:c15="http://schemas.microsoft.com/office/drawing/2012/chart">
                        <c:ext xmlns:c15="http://schemas.microsoft.com/office/drawing/2012/chart" uri="{02D57815-91ED-43cb-92C2-25804820EDAC}">
                          <c15:formulaRef>
                            <c15:sqref>[1]Tabell_43A!$BM$39:$BM$48</c15:sqref>
                          </c15:formulaRef>
                        </c:ext>
                      </c:extLst>
                      <c:numCache>
                        <c:formatCode>General</c:formatCode>
                        <c:ptCount val="10"/>
                        <c:pt idx="0">
                          <c:v>19.46854737616875</c:v>
                        </c:pt>
                        <c:pt idx="1">
                          <c:v>13.27188014301259</c:v>
                        </c:pt>
                        <c:pt idx="2">
                          <c:v>10.49748255162423</c:v>
                        </c:pt>
                        <c:pt idx="3">
                          <c:v>6.1749071625112117</c:v>
                        </c:pt>
                        <c:pt idx="4">
                          <c:v>19.789379133973711</c:v>
                        </c:pt>
                        <c:pt idx="5">
                          <c:v>12.192356440364669</c:v>
                        </c:pt>
                        <c:pt idx="6">
                          <c:v>9.0464692277987364</c:v>
                        </c:pt>
                        <c:pt idx="7">
                          <c:v>5.0077594896602884</c:v>
                        </c:pt>
                        <c:pt idx="8">
                          <c:v>5.7355682562221677</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[1]Tabell_43A!$BL$39:$BL$48</c15:sqref>
                        </c15:formulaRef>
                      </c:ext>
                    </c:extLst>
                    <c:numCache>
                      <c:formatCode>General</c:formatCode>
                      <c:ptCount val="10"/>
                      <c:pt idx="0">
                        <c:v>28.935012259484889</c:v>
                      </c:pt>
                      <c:pt idx="1">
                        <c:v>18.82120946582798</c:v>
                      </c:pt>
                      <c:pt idx="2">
                        <c:v>18.426757419785091</c:v>
                      </c:pt>
                      <c:pt idx="3">
                        <c:v>8.1261713910447817</c:v>
                      </c:pt>
                      <c:pt idx="4">
                        <c:v>27.613302845921559</c:v>
                      </c:pt>
                      <c:pt idx="5">
                        <c:v>8.6453121979719434</c:v>
                      </c:pt>
                      <c:pt idx="6">
                        <c:v>9.047731837133334</c:v>
                      </c:pt>
                      <c:pt idx="7">
                        <c:v>4.9929102724788974</c:v>
                      </c:pt>
                      <c:pt idx="8">
                        <c:v>6.1226793298895483</c:v>
                      </c:pt>
                      <c:pt idx="9">
                        <c:v>0</c:v>
                      </c:pt>
                    </c:numCache>
                  </c:numRef>
                </c:val>
                <c:extLst xmlns:c15="http://schemas.microsoft.com/office/drawing/2012/chart">
                  <c:ext xmlns:c16="http://schemas.microsoft.com/office/drawing/2014/chart" uri="{C3380CC4-5D6E-409C-BE32-E72D297353CC}">
                    <c16:uniqueId val="{0000000A-A085-4DD7-8D6C-1B6699962E9B}"/>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[1]Tabell_43A!$BO$39:$BO$48</c15:sqref>
                          </c15:formulaRef>
                        </c:ext>
                      </c:extLst>
                      <c:numCache>
                        <c:formatCode>General</c:formatCode>
                        <c:ptCount val="10"/>
                        <c:pt idx="0">
                          <c:v>15.617969954627659</c:v>
                        </c:pt>
                        <c:pt idx="1">
                          <c:v>13.89345720335359</c:v>
                        </c:pt>
                        <c:pt idx="2">
                          <c:v>7.6395981617836837</c:v>
                        </c:pt>
                        <c:pt idx="3">
                          <c:v>8.1788366650545594</c:v>
                        </c:pt>
                        <c:pt idx="4">
                          <c:v>0</c:v>
                        </c:pt>
                        <c:pt idx="5">
                          <c:v>15.750509007094641</c:v>
                        </c:pt>
                        <c:pt idx="6">
                          <c:v>9.811962795706366</c:v>
                        </c:pt>
                        <c:pt idx="7">
                          <c:v>7.2264898897635694</c:v>
                        </c:pt>
                        <c:pt idx="8">
                          <c:v>5.6358721820025606</c:v>
                        </c:pt>
                        <c:pt idx="9">
                          <c:v>0</c:v>
                        </c:pt>
                      </c:numCache>
                    </c:numRef>
                  </c:plus>
                  <c:minus>
                    <c:numRef>
                      <c:extLst xmlns:c15="http://schemas.microsoft.com/office/drawing/2012/chart">
                        <c:ext xmlns:c15="http://schemas.microsoft.com/office/drawing/2012/chart" uri="{02D57815-91ED-43cb-92C2-25804820EDAC}">
                          <c15:formulaRef>
                            <c15:sqref>[1]Tabell_43A!$BO$39:$BO$48</c15:sqref>
                          </c15:formulaRef>
                        </c:ext>
                      </c:extLst>
                      <c:numCache>
                        <c:formatCode>General</c:formatCode>
                        <c:ptCount val="10"/>
                        <c:pt idx="0">
                          <c:v>15.617969954627659</c:v>
                        </c:pt>
                        <c:pt idx="1">
                          <c:v>13.89345720335359</c:v>
                        </c:pt>
                        <c:pt idx="2">
                          <c:v>7.6395981617836837</c:v>
                        </c:pt>
                        <c:pt idx="3">
                          <c:v>8.1788366650545594</c:v>
                        </c:pt>
                        <c:pt idx="4">
                          <c:v>0</c:v>
                        </c:pt>
                        <c:pt idx="5">
                          <c:v>15.750509007094641</c:v>
                        </c:pt>
                        <c:pt idx="6">
                          <c:v>9.811962795706366</c:v>
                        </c:pt>
                        <c:pt idx="7">
                          <c:v>7.2264898897635694</c:v>
                        </c:pt>
                        <c:pt idx="8">
                          <c:v>5.6358721820025606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[1]Tabell_43A!$BN$39:$BN$48</c15:sqref>
                        </c15:formulaRef>
                      </c:ext>
                    </c:extLst>
                    <c:numCache>
                      <c:formatCode>General</c:formatCode>
                      <c:ptCount val="10"/>
                      <c:pt idx="0">
                        <c:v>11.00019643613337</c:v>
                      </c:pt>
                      <c:pt idx="1">
                        <c:v>15.7763264781124</c:v>
                      </c:pt>
                      <c:pt idx="2">
                        <c:v>6.7282620416344017</c:v>
                      </c:pt>
                      <c:pt idx="3">
                        <c:v>11.96159910412992</c:v>
                      </c:pt>
                      <c:pt idx="4">
                        <c:v>0</c:v>
                      </c:pt>
                      <c:pt idx="5">
                        <c:v>20.401069646929098</c:v>
                      </c:pt>
                      <c:pt idx="6">
                        <c:v>8.2568883597550933</c:v>
                      </c:pt>
                      <c:pt idx="7">
                        <c:v>10.95750543338678</c:v>
                      </c:pt>
                      <c:pt idx="8">
                        <c:v>6.2114928343834466</c:v>
                      </c:pt>
                      <c:pt idx="9">
                        <c:v>0</c:v>
                      </c:pt>
                    </c:numCache>
                  </c:numRef>
                </c:val>
                <c:extLst xmlns:c15="http://schemas.microsoft.com/office/drawing/2012/chart">
                  <c:ext xmlns:c16="http://schemas.microsoft.com/office/drawing/2014/chart" uri="{C3380CC4-5D6E-409C-BE32-E72D297353CC}">
                    <c16:uniqueId val="{0000000B-A085-4DD7-8D6C-1B6699962E9B}"/>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[1]Tabell_43A!$BQ$39:$BQ$48</c15:sqref>
                          </c15:formulaRef>
                        </c:ext>
                      </c:extLst>
                      <c:numCache>
                        <c:formatCode>General</c:formatCode>
                        <c:ptCount val="10"/>
                        <c:pt idx="0">
                          <c:v>18.065011975447771</c:v>
                        </c:pt>
                        <c:pt idx="1">
                          <c:v>11.025751462539541</c:v>
                        </c:pt>
                        <c:pt idx="2">
                          <c:v>10.020471901808509</c:v>
                        </c:pt>
                        <c:pt idx="3">
                          <c:v>6.7286464842235052</c:v>
                        </c:pt>
                        <c:pt idx="4">
                          <c:v>0</c:v>
                        </c:pt>
                        <c:pt idx="5">
                          <c:v>12.26457367828981</c:v>
                        </c:pt>
                        <c:pt idx="6">
                          <c:v>9.1275664183230028</c:v>
                        </c:pt>
                        <c:pt idx="7">
                          <c:v>8.534300266449609</c:v>
                        </c:pt>
                        <c:pt idx="8">
                          <c:v>7.5708350081750266</c:v>
                        </c:pt>
                        <c:pt idx="9">
                          <c:v>0</c:v>
                        </c:pt>
                      </c:numCache>
                    </c:numRef>
                  </c:plus>
                  <c:minus>
                    <c:numRef>
                      <c:extLst xmlns:c15="http://schemas.microsoft.com/office/drawing/2012/chart">
                        <c:ext xmlns:c15="http://schemas.microsoft.com/office/drawing/2012/chart" uri="{02D57815-91ED-43cb-92C2-25804820EDAC}">
                          <c15:formulaRef>
                            <c15:sqref>[1]Tabell_43A!$BQ$39:$BQ$48</c15:sqref>
                          </c15:formulaRef>
                        </c:ext>
                      </c:extLst>
                      <c:numCache>
                        <c:formatCode>General</c:formatCode>
                        <c:ptCount val="10"/>
                        <c:pt idx="0">
                          <c:v>18.065011975447771</c:v>
                        </c:pt>
                        <c:pt idx="1">
                          <c:v>11.025751462539541</c:v>
                        </c:pt>
                        <c:pt idx="2">
                          <c:v>10.020471901808509</c:v>
                        </c:pt>
                        <c:pt idx="3">
                          <c:v>6.7286464842235052</c:v>
                        </c:pt>
                        <c:pt idx="4">
                          <c:v>0</c:v>
                        </c:pt>
                        <c:pt idx="5">
                          <c:v>12.26457367828981</c:v>
                        </c:pt>
                        <c:pt idx="6">
                          <c:v>9.1275664183230028</c:v>
                        </c:pt>
                        <c:pt idx="7">
                          <c:v>8.534300266449609</c:v>
                        </c:pt>
                        <c:pt idx="8">
                          <c:v>7.5708350081750266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[1]Tabell_43A!$BP$39:$BP$48</c15:sqref>
                        </c15:formulaRef>
                      </c:ext>
                    </c:extLst>
                    <c:numCache>
                      <c:formatCode>General</c:formatCode>
                      <c:ptCount val="10"/>
                      <c:pt idx="0">
                        <c:v>15.96999588197327</c:v>
                      </c:pt>
                      <c:pt idx="1">
                        <c:v>12.592805008101569</c:v>
                      </c:pt>
                      <c:pt idx="2">
                        <c:v>16.649944060087229</c:v>
                      </c:pt>
                      <c:pt idx="3">
                        <c:v>8.8050443029083851</c:v>
                      </c:pt>
                      <c:pt idx="4">
                        <c:v>0</c:v>
                      </c:pt>
                      <c:pt idx="5">
                        <c:v>18.504422398692419</c:v>
                      </c:pt>
                      <c:pt idx="6">
                        <c:v>13.31529859820008</c:v>
                      </c:pt>
                      <c:pt idx="7">
                        <c:v>11.90477502226682</c:v>
                      </c:pt>
                      <c:pt idx="8">
                        <c:v>10.864142004530271</c:v>
                      </c:pt>
                      <c:pt idx="9">
                        <c:v>0</c:v>
                      </c:pt>
                    </c:numCache>
                  </c:numRef>
                </c:val>
                <c:extLst xmlns:c15="http://schemas.microsoft.com/office/drawing/2012/chart">
                  <c:ext xmlns:c16="http://schemas.microsoft.com/office/drawing/2014/chart" uri="{C3380CC4-5D6E-409C-BE32-E72D297353CC}">
                    <c16:uniqueId val="{0000000C-A085-4DD7-8D6C-1B6699962E9B}"/>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[1]Tabell_43A!$BS$39:$BS$48</c15:sqref>
                          </c15:formulaRef>
                        </c:ext>
                      </c:extLst>
                      <c:numCache>
                        <c:formatCode>General</c:formatCode>
                        <c:ptCount val="10"/>
                        <c:pt idx="0">
                          <c:v>7.0426572024653771</c:v>
                        </c:pt>
                        <c:pt idx="1">
                          <c:v>6.5535735433303071</c:v>
                        </c:pt>
                        <c:pt idx="2">
                          <c:v>4.3269751150173574</c:v>
                        </c:pt>
                        <c:pt idx="3">
                          <c:v>4.1128070509889856</c:v>
                        </c:pt>
                        <c:pt idx="4">
                          <c:v>6.5603839192236224</c:v>
                        </c:pt>
                        <c:pt idx="5">
                          <c:v>8.6178411953441891</c:v>
                        </c:pt>
                        <c:pt idx="6">
                          <c:v>4.6471685126468234</c:v>
                        </c:pt>
                        <c:pt idx="7">
                          <c:v>3.9570259315705618</c:v>
                        </c:pt>
                        <c:pt idx="8">
                          <c:v>2.3219866786743171</c:v>
                        </c:pt>
                        <c:pt idx="9">
                          <c:v>10.583530243574691</c:v>
                        </c:pt>
                      </c:numCache>
                    </c:numRef>
                  </c:plus>
                  <c:minus>
                    <c:numRef>
                      <c:extLst xmlns:c15="http://schemas.microsoft.com/office/drawing/2012/chart">
                        <c:ext xmlns:c15="http://schemas.microsoft.com/office/drawing/2012/chart" uri="{02D57815-91ED-43cb-92C2-25804820EDAC}">
                          <c15:formulaRef>
                            <c15:sqref>[1]Tabell_43A!$BS$39:$BS$48</c15:sqref>
                          </c15:formulaRef>
                        </c:ext>
                      </c:extLst>
                      <c:numCache>
                        <c:formatCode>General</c:formatCode>
                        <c:ptCount val="10"/>
                        <c:pt idx="0">
                          <c:v>7.0426572024653771</c:v>
                        </c:pt>
                        <c:pt idx="1">
                          <c:v>6.5535735433303071</c:v>
                        </c:pt>
                        <c:pt idx="2">
                          <c:v>4.3269751150173574</c:v>
                        </c:pt>
                        <c:pt idx="3">
                          <c:v>4.1128070509889856</c:v>
                        </c:pt>
                        <c:pt idx="4">
                          <c:v>6.5603839192236224</c:v>
                        </c:pt>
                        <c:pt idx="5">
                          <c:v>8.6178411953441891</c:v>
                        </c:pt>
                        <c:pt idx="6">
                          <c:v>4.6471685126468234</c:v>
                        </c:pt>
                        <c:pt idx="7">
                          <c:v>3.9570259315705618</c:v>
                        </c:pt>
                        <c:pt idx="8">
                          <c:v>2.3219866786743171</c:v>
                        </c:pt>
                        <c:pt idx="9">
                          <c:v>10.583530243574691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[1]Tabell_43A!$BR$39:$BR$48</c15:sqref>
                        </c15:formulaRef>
                      </c:ext>
                    </c:extLst>
                    <c:numCache>
                      <c:formatCode>General</c:formatCode>
                      <c:ptCount val="10"/>
                      <c:pt idx="0">
                        <c:v>20.446763824032129</c:v>
                      </c:pt>
                      <c:pt idx="1">
                        <c:v>20.71724004966622</c:v>
                      </c:pt>
                      <c:pt idx="2">
                        <c:v>13.692268629474439</c:v>
                      </c:pt>
                      <c:pt idx="3">
                        <c:v>15.598597784811281</c:v>
                      </c:pt>
                      <c:pt idx="4">
                        <c:v>13.400799620296789</c:v>
                      </c:pt>
                      <c:pt idx="5">
                        <c:v>25.289091942826659</c:v>
                      </c:pt>
                      <c:pt idx="6">
                        <c:v>16.409136782950689</c:v>
                      </c:pt>
                      <c:pt idx="7">
                        <c:v>12.48018679395352</c:v>
                      </c:pt>
                      <c:pt idx="8">
                        <c:v>5.8752006202647307</c:v>
                      </c:pt>
                      <c:pt idx="9">
                        <c:v>20.478835616516719</c:v>
                      </c:pt>
                    </c:numCache>
                  </c:numRef>
                </c:val>
                <c:extLst xmlns:c15="http://schemas.microsoft.com/office/drawing/2012/chart">
                  <c:ext xmlns:c16="http://schemas.microsoft.com/office/drawing/2014/chart" uri="{C3380CC4-5D6E-409C-BE32-E72D297353CC}">
                    <c16:uniqueId val="{0000000D-A085-4DD7-8D6C-1B6699962E9B}"/>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'https://svenskidrott-my.sharepoint.com/personal/mathias_angelin_rfsisu_se/Documents/Mathias dokument/Kommunrapporter 2023/.Liv och Hälsa 2022/[orebro-lan-2022-2022.12.01.xlsx]Tabell_43A'!$AQ$84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a:t>
            </a:r>
            <a:r>
              <a:rPr lang="en-US" sz="1400" dirty="0" err="1"/>
              <a:t>får</a:t>
            </a:r>
            <a:r>
              <a:rPr lang="en-US" sz="1400" dirty="0"/>
              <a:t> </a:t>
            </a:r>
            <a:r>
              <a:rPr lang="en-US" sz="1400" dirty="0" err="1"/>
              <a:t>tillräcklig</a:t>
            </a:r>
            <a:r>
              <a:rPr lang="en-US" sz="1400" dirty="0"/>
              <a:t> </a:t>
            </a:r>
            <a:r>
              <a:rPr lang="en-US" sz="1400" dirty="0" err="1"/>
              <a:t>fysisk</a:t>
            </a:r>
            <a:r>
              <a:rPr lang="en-US" sz="1400" dirty="0"/>
              <a:t> </a:t>
            </a:r>
            <a:r>
              <a:rPr lang="en-US" sz="1400" dirty="0" err="1"/>
              <a:t>aktivitet</a:t>
            </a:r>
            <a:r>
              <a:rPr lang="en-US" sz="1400" dirty="0"/>
              <a:t> per </a:t>
            </a:r>
            <a:r>
              <a:rPr lang="en-US" sz="1400" dirty="0" err="1"/>
              <a:t>vecka</a:t>
            </a:r>
            <a:r>
              <a:rPr lang="en-US" sz="1400" dirty="0"/>
              <a:t> (150 </a:t>
            </a:r>
            <a:r>
              <a:rPr lang="en-US" sz="1400" dirty="0" err="1"/>
              <a:t>aktivitetsminuter</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layout>
        <c:manualLayout>
          <c:xMode val="edge"/>
          <c:yMode val="edge"/>
          <c:x val="0.15841827132985051"/>
          <c:y val="1.721671666368047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'[orebro-lan-2022-2022.12.01.xlsx]Tabell_41A'!$AT$38</c:f>
              <c:strCache>
                <c:ptCount val="1"/>
                <c:pt idx="0">
                  <c:v>Örebro län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[2]Tabell_41A!$AP$39:$AQ$48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[2]Tabell_41A!$AT$39:$AT$48</c:f>
              <c:numCache>
                <c:formatCode>0</c:formatCode>
                <c:ptCount val="10"/>
                <c:pt idx="0">
                  <c:v>71.427338747599293</c:v>
                </c:pt>
                <c:pt idx="1">
                  <c:v>65.513935547370579</c:v>
                </c:pt>
                <c:pt idx="2">
                  <c:v>65.997126713244242</c:v>
                </c:pt>
                <c:pt idx="3">
                  <c:v>55.915979245276112</c:v>
                </c:pt>
                <c:pt idx="4">
                  <c:v>32.578839438216619</c:v>
                </c:pt>
                <c:pt idx="5">
                  <c:v>72.535124820233449</c:v>
                </c:pt>
                <c:pt idx="6">
                  <c:v>64.323429948296834</c:v>
                </c:pt>
                <c:pt idx="7">
                  <c:v>62.927753678341077</c:v>
                </c:pt>
                <c:pt idx="8">
                  <c:v>49.979039264715773</c:v>
                </c:pt>
                <c:pt idx="9">
                  <c:v>27.218428484304422</c:v>
                </c:pt>
              </c:numCache>
            </c:numRef>
          </c:val>
          <c:extLst>
            <c:ext xmlns:c16="http://schemas.microsoft.com/office/drawing/2014/chart" uri="{C3380CC4-5D6E-409C-BE32-E72D297353CC}">
              <c16:uniqueId val="{00000000-E5D1-43AE-B608-DA33D19E7F75}"/>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'[orebro-lan-2022-2022.12.01.xlsx]Tabell_41A'!$AR$38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[2]Tabell_41A!$AS$39:$AS$48</c15:sqref>
                          </c15:formulaRef>
                        </c:ext>
                      </c:extLst>
                      <c:numCache>
                        <c:formatCode>General</c:formatCode>
                        <c:ptCount val="10"/>
                        <c:pt idx="0">
                          <c:v>2.6912084961753568</c:v>
                        </c:pt>
                        <c:pt idx="1">
                          <c:v>2.1393797526272458</c:v>
                        </c:pt>
                        <c:pt idx="2">
                          <c:v>1.6478035331723211</c:v>
                        </c:pt>
                        <c:pt idx="3">
                          <c:v>1.6865201448139631</c:v>
                        </c:pt>
                        <c:pt idx="4">
                          <c:v>2.963553697786431</c:v>
                        </c:pt>
                        <c:pt idx="5">
                          <c:v>2.3177011409163728</c:v>
                        </c:pt>
                        <c:pt idx="6">
                          <c:v>1.845828492301349</c:v>
                        </c:pt>
                        <c:pt idx="7">
                          <c:v>1.556674602395991</c:v>
                        </c:pt>
                        <c:pt idx="8">
                          <c:v>1.6979476049577109</c:v>
                        </c:pt>
                        <c:pt idx="9">
                          <c:v>2.9442291184902949</c:v>
                        </c:pt>
                      </c:numCache>
                    </c:numRef>
                  </c:plus>
                  <c:minus>
                    <c:numRef>
                      <c:extLst>
                        <c:ext uri="{02D57815-91ED-43cb-92C2-25804820EDAC}">
                          <c15:formulaRef>
                            <c15:sqref>[2]Tabell_41A!$AS$39:$AS$48</c15:sqref>
                          </c15:formulaRef>
                        </c:ext>
                      </c:extLst>
                      <c:numCache>
                        <c:formatCode>General</c:formatCode>
                        <c:ptCount val="10"/>
                        <c:pt idx="0">
                          <c:v>2.6912084961753568</c:v>
                        </c:pt>
                        <c:pt idx="1">
                          <c:v>2.1393797526272458</c:v>
                        </c:pt>
                        <c:pt idx="2">
                          <c:v>1.6478035331723211</c:v>
                        </c:pt>
                        <c:pt idx="3">
                          <c:v>1.6865201448139631</c:v>
                        </c:pt>
                        <c:pt idx="4">
                          <c:v>2.963553697786431</c:v>
                        </c:pt>
                        <c:pt idx="5">
                          <c:v>2.3177011409163728</c:v>
                        </c:pt>
                        <c:pt idx="6">
                          <c:v>1.845828492301349</c:v>
                        </c:pt>
                        <c:pt idx="7">
                          <c:v>1.556674602395991</c:v>
                        </c:pt>
                        <c:pt idx="8">
                          <c:v>1.6979476049577109</c:v>
                        </c:pt>
                        <c:pt idx="9">
                          <c:v>2.9442291184902949</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[2]Tabell_41A!$AR$39:$AR$48</c15:sqref>
                        </c15:formulaRef>
                      </c:ext>
                    </c:extLst>
                    <c:numCache>
                      <c:formatCode>0</c:formatCode>
                      <c:ptCount val="10"/>
                      <c:pt idx="0">
                        <c:v>69.498457796124924</c:v>
                      </c:pt>
                      <c:pt idx="1">
                        <c:v>65.737320427566218</c:v>
                      </c:pt>
                      <c:pt idx="2">
                        <c:v>64.933932601917874</c:v>
                      </c:pt>
                      <c:pt idx="3">
                        <c:v>56.930282032250382</c:v>
                      </c:pt>
                      <c:pt idx="4">
                        <c:v>35.232726575093913</c:v>
                      </c:pt>
                      <c:pt idx="5">
                        <c:v>72.348156942505284</c:v>
                      </c:pt>
                      <c:pt idx="6">
                        <c:v>67.879823042582714</c:v>
                      </c:pt>
                      <c:pt idx="7">
                        <c:v>65.961871496740017</c:v>
                      </c:pt>
                      <c:pt idx="8">
                        <c:v>49.853691664151633</c:v>
                      </c:pt>
                      <c:pt idx="9">
                        <c:v>23.579175141545559</c:v>
                      </c:pt>
                    </c:numCache>
                  </c:numRef>
                </c:val>
                <c:extLst>
                  <c:ext xmlns:c16="http://schemas.microsoft.com/office/drawing/2014/chart" uri="{C3380CC4-5D6E-409C-BE32-E72D297353CC}">
                    <c16:uniqueId val="{00000001-E5D1-43AE-B608-DA33D19E7F7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'[orebro-lan-2022-2022.12.01.xlsx]Tabell_41A'!$AV$38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[2]Tabell_41A!$AW$39:$AW$48</c15:sqref>
                          </c15:formulaRef>
                        </c:ext>
                      </c:extLst>
                      <c:numCache>
                        <c:formatCode>General</c:formatCode>
                        <c:ptCount val="10"/>
                        <c:pt idx="0">
                          <c:v>20.27635896849301</c:v>
                        </c:pt>
                        <c:pt idx="1">
                          <c:v>17.625814938582131</c:v>
                        </c:pt>
                        <c:pt idx="2">
                          <c:v>12.49273234095045</c:v>
                        </c:pt>
                        <c:pt idx="3">
                          <c:v>11.46142632680025</c:v>
                        </c:pt>
                        <c:pt idx="4">
                          <c:v>22.786448600022581</c:v>
                        </c:pt>
                        <c:pt idx="5">
                          <c:v>18.98201118347848</c:v>
                        </c:pt>
                        <c:pt idx="6">
                          <c:v>13.61369379050775</c:v>
                        </c:pt>
                        <c:pt idx="7">
                          <c:v>11.58442990495004</c:v>
                        </c:pt>
                        <c:pt idx="8">
                          <c:v>11.98724950985113</c:v>
                        </c:pt>
                        <c:pt idx="9">
                          <c:v>20.01056763310466</c:v>
                        </c:pt>
                      </c:numCache>
                    </c:numRef>
                  </c:plus>
                  <c:minus>
                    <c:numRef>
                      <c:extLst xmlns:c15="http://schemas.microsoft.com/office/drawing/2012/chart">
                        <c:ext xmlns:c15="http://schemas.microsoft.com/office/drawing/2012/chart" uri="{02D57815-91ED-43cb-92C2-25804820EDAC}">
                          <c15:formulaRef>
                            <c15:sqref>[2]Tabell_41A!$AW$39:$AW$48</c15:sqref>
                          </c15:formulaRef>
                        </c:ext>
                      </c:extLst>
                      <c:numCache>
                        <c:formatCode>General</c:formatCode>
                        <c:ptCount val="10"/>
                        <c:pt idx="0">
                          <c:v>20.27635896849301</c:v>
                        </c:pt>
                        <c:pt idx="1">
                          <c:v>17.625814938582131</c:v>
                        </c:pt>
                        <c:pt idx="2">
                          <c:v>12.49273234095045</c:v>
                        </c:pt>
                        <c:pt idx="3">
                          <c:v>11.46142632680025</c:v>
                        </c:pt>
                        <c:pt idx="4">
                          <c:v>22.786448600022581</c:v>
                        </c:pt>
                        <c:pt idx="5">
                          <c:v>18.98201118347848</c:v>
                        </c:pt>
                        <c:pt idx="6">
                          <c:v>13.61369379050775</c:v>
                        </c:pt>
                        <c:pt idx="7">
                          <c:v>11.58442990495004</c:v>
                        </c:pt>
                        <c:pt idx="8">
                          <c:v>11.98724950985113</c:v>
                        </c:pt>
                        <c:pt idx="9">
                          <c:v>20.01056763310466</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[2]Tabell_41A!$AV$39:$AV$48</c15:sqref>
                        </c15:formulaRef>
                      </c:ext>
                    </c:extLst>
                    <c:numCache>
                      <c:formatCode>0</c:formatCode>
                      <c:ptCount val="10"/>
                      <c:pt idx="0">
                        <c:v>58.030309822528849</c:v>
                      </c:pt>
                      <c:pt idx="1">
                        <c:v>65.677328984680258</c:v>
                      </c:pt>
                      <c:pt idx="2">
                        <c:v>59.685312406766784</c:v>
                      </c:pt>
                      <c:pt idx="3">
                        <c:v>50.421236831831003</c:v>
                      </c:pt>
                      <c:pt idx="4">
                        <c:v>29.053401541244529</c:v>
                      </c:pt>
                      <c:pt idx="5">
                        <c:v>67.448336004771903</c:v>
                      </c:pt>
                      <c:pt idx="6">
                        <c:v>57.209666867654313</c:v>
                      </c:pt>
                      <c:pt idx="7">
                        <c:v>63.521887206107863</c:v>
                      </c:pt>
                      <c:pt idx="8">
                        <c:v>51.48986080065454</c:v>
                      </c:pt>
                      <c:pt idx="9">
                        <c:v>17.557729706890381</c:v>
                      </c:pt>
                    </c:numCache>
                  </c:numRef>
                </c:val>
                <c:extLst xmlns:c15="http://schemas.microsoft.com/office/drawing/2012/chart">
                  <c:ext xmlns:c16="http://schemas.microsoft.com/office/drawing/2014/chart" uri="{C3380CC4-5D6E-409C-BE32-E72D297353CC}">
                    <c16:uniqueId val="{00000002-E5D1-43AE-B608-DA33D19E7F7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'[orebro-lan-2022-2022.12.01.xlsx]Tabell_41A'!$AX$38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[2]Tabell_41A!$AY$39:$AY$48</c15:sqref>
                          </c15:formulaRef>
                        </c:ext>
                      </c:extLst>
                      <c:numCache>
                        <c:formatCode>General</c:formatCode>
                        <c:ptCount val="10"/>
                        <c:pt idx="0">
                          <c:v>23.78582210829056</c:v>
                        </c:pt>
                        <c:pt idx="1">
                          <c:v>16.893574254313869</c:v>
                        </c:pt>
                        <c:pt idx="2">
                          <c:v>13.074505797039871</c:v>
                        </c:pt>
                        <c:pt idx="3">
                          <c:v>11.56386690303667</c:v>
                        </c:pt>
                        <c:pt idx="4">
                          <c:v>21.73825717794162</c:v>
                        </c:pt>
                        <c:pt idx="5">
                          <c:v>17.536577771993841</c:v>
                        </c:pt>
                        <c:pt idx="6">
                          <c:v>14.02969488689032</c:v>
                        </c:pt>
                        <c:pt idx="7">
                          <c:v>12.03972469549538</c:v>
                        </c:pt>
                        <c:pt idx="8">
                          <c:v>11.57950879461306</c:v>
                        </c:pt>
                        <c:pt idx="9">
                          <c:v>0</c:v>
                        </c:pt>
                      </c:numCache>
                    </c:numRef>
                  </c:plus>
                  <c:minus>
                    <c:numRef>
                      <c:extLst xmlns:c15="http://schemas.microsoft.com/office/drawing/2012/chart">
                        <c:ext xmlns:c15="http://schemas.microsoft.com/office/drawing/2012/chart" uri="{02D57815-91ED-43cb-92C2-25804820EDAC}">
                          <c15:formulaRef>
                            <c15:sqref>[2]Tabell_41A!$AY$39:$AY$48</c15:sqref>
                          </c15:formulaRef>
                        </c:ext>
                      </c:extLst>
                      <c:numCache>
                        <c:formatCode>General</c:formatCode>
                        <c:ptCount val="10"/>
                        <c:pt idx="0">
                          <c:v>23.78582210829056</c:v>
                        </c:pt>
                        <c:pt idx="1">
                          <c:v>16.893574254313869</c:v>
                        </c:pt>
                        <c:pt idx="2">
                          <c:v>13.074505797039871</c:v>
                        </c:pt>
                        <c:pt idx="3">
                          <c:v>11.56386690303667</c:v>
                        </c:pt>
                        <c:pt idx="4">
                          <c:v>21.73825717794162</c:v>
                        </c:pt>
                        <c:pt idx="5">
                          <c:v>17.536577771993841</c:v>
                        </c:pt>
                        <c:pt idx="6">
                          <c:v>14.02969488689032</c:v>
                        </c:pt>
                        <c:pt idx="7">
                          <c:v>12.03972469549538</c:v>
                        </c:pt>
                        <c:pt idx="8">
                          <c:v>11.57950879461306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[2]Tabell_41A!$AX$39:$AX$48</c15:sqref>
                        </c15:formulaRef>
                      </c:ext>
                    </c:extLst>
                    <c:numCache>
                      <c:formatCode>0</c:formatCode>
                      <c:ptCount val="10"/>
                      <c:pt idx="0">
                        <c:v>56.152709805773448</c:v>
                      </c:pt>
                      <c:pt idx="1">
                        <c:v>67.243397591013547</c:v>
                      </c:pt>
                      <c:pt idx="2">
                        <c:v>60.139021750802243</c:v>
                      </c:pt>
                      <c:pt idx="3">
                        <c:v>49.34392286795557</c:v>
                      </c:pt>
                      <c:pt idx="4">
                        <c:v>35.44732530881403</c:v>
                      </c:pt>
                      <c:pt idx="5">
                        <c:v>79.133450093652357</c:v>
                      </c:pt>
                      <c:pt idx="6">
                        <c:v>68.891023541039303</c:v>
                      </c:pt>
                      <c:pt idx="7">
                        <c:v>62.098198726863068</c:v>
                      </c:pt>
                      <c:pt idx="8">
                        <c:v>49.37665124184344</c:v>
                      </c:pt>
                      <c:pt idx="9">
                        <c:v>0</c:v>
                      </c:pt>
                    </c:numCache>
                  </c:numRef>
                </c:val>
                <c:extLst xmlns:c15="http://schemas.microsoft.com/office/drawing/2012/chart">
                  <c:ext xmlns:c16="http://schemas.microsoft.com/office/drawing/2014/chart" uri="{C3380CC4-5D6E-409C-BE32-E72D297353CC}">
                    <c16:uniqueId val="{00000003-E5D1-43AE-B608-DA33D19E7F7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'[orebro-lan-2022-2022.12.01.xlsx]Tabell_41A'!$AZ$38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[2]Tabell_41A!$BA$39:$BA$48</c15:sqref>
                          </c15:formulaRef>
                        </c:ext>
                      </c:extLst>
                      <c:numCache>
                        <c:formatCode>General</c:formatCode>
                        <c:ptCount val="10"/>
                        <c:pt idx="0">
                          <c:v>20.57677340534212</c:v>
                        </c:pt>
                        <c:pt idx="1">
                          <c:v>16.766597193649289</c:v>
                        </c:pt>
                        <c:pt idx="2">
                          <c:v>13.030559636686339</c:v>
                        </c:pt>
                        <c:pt idx="3">
                          <c:v>10.67955377540901</c:v>
                        </c:pt>
                        <c:pt idx="4">
                          <c:v>13.09890511891868</c:v>
                        </c:pt>
                        <c:pt idx="5">
                          <c:v>16.4983444119555</c:v>
                        </c:pt>
                        <c:pt idx="6">
                          <c:v>14.473240485911671</c:v>
                        </c:pt>
                        <c:pt idx="7">
                          <c:v>11.4865041375361</c:v>
                        </c:pt>
                        <c:pt idx="8">
                          <c:v>11.31267409556891</c:v>
                        </c:pt>
                        <c:pt idx="9">
                          <c:v>0</c:v>
                        </c:pt>
                      </c:numCache>
                    </c:numRef>
                  </c:plus>
                  <c:minus>
                    <c:numRef>
                      <c:extLst xmlns:c15="http://schemas.microsoft.com/office/drawing/2012/chart">
                        <c:ext xmlns:c15="http://schemas.microsoft.com/office/drawing/2012/chart" uri="{02D57815-91ED-43cb-92C2-25804820EDAC}">
                          <c15:formulaRef>
                            <c15:sqref>[2]Tabell_41A!$BA$39:$BA$48</c15:sqref>
                          </c15:formulaRef>
                        </c:ext>
                      </c:extLst>
                      <c:numCache>
                        <c:formatCode>General</c:formatCode>
                        <c:ptCount val="10"/>
                        <c:pt idx="0">
                          <c:v>20.57677340534212</c:v>
                        </c:pt>
                        <c:pt idx="1">
                          <c:v>16.766597193649289</c:v>
                        </c:pt>
                        <c:pt idx="2">
                          <c:v>13.030559636686339</c:v>
                        </c:pt>
                        <c:pt idx="3">
                          <c:v>10.67955377540901</c:v>
                        </c:pt>
                        <c:pt idx="4">
                          <c:v>13.09890511891868</c:v>
                        </c:pt>
                        <c:pt idx="5">
                          <c:v>16.4983444119555</c:v>
                        </c:pt>
                        <c:pt idx="6">
                          <c:v>14.473240485911671</c:v>
                        </c:pt>
                        <c:pt idx="7">
                          <c:v>11.4865041375361</c:v>
                        </c:pt>
                        <c:pt idx="8">
                          <c:v>11.31267409556891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[2]Tabell_41A!$AZ$39:$AZ$48</c15:sqref>
                        </c15:formulaRef>
                      </c:ext>
                    </c:extLst>
                    <c:numCache>
                      <c:formatCode>0</c:formatCode>
                      <c:ptCount val="10"/>
                      <c:pt idx="0">
                        <c:v>68.95474335873584</c:v>
                      </c:pt>
                      <c:pt idx="1">
                        <c:v>53.798274764172803</c:v>
                      </c:pt>
                      <c:pt idx="2">
                        <c:v>56.665173887795312</c:v>
                      </c:pt>
                      <c:pt idx="3">
                        <c:v>64.258910965718229</c:v>
                      </c:pt>
                      <c:pt idx="4">
                        <c:v>10.160464802223499</c:v>
                      </c:pt>
                      <c:pt idx="5">
                        <c:v>65.878588712792691</c:v>
                      </c:pt>
                      <c:pt idx="6">
                        <c:v>51.891116189071347</c:v>
                      </c:pt>
                      <c:pt idx="7">
                        <c:v>64.666299774518293</c:v>
                      </c:pt>
                      <c:pt idx="8">
                        <c:v>48.579708872584071</c:v>
                      </c:pt>
                      <c:pt idx="9">
                        <c:v>0</c:v>
                      </c:pt>
                    </c:numCache>
                  </c:numRef>
                </c:val>
                <c:extLst xmlns:c15="http://schemas.microsoft.com/office/drawing/2012/chart">
                  <c:ext xmlns:c16="http://schemas.microsoft.com/office/drawing/2014/chart" uri="{C3380CC4-5D6E-409C-BE32-E72D297353CC}">
                    <c16:uniqueId val="{00000004-E5D1-43AE-B608-DA33D19E7F7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'[orebro-lan-2022-2022.12.01.xlsx]Tabell_41A'!$BB$38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[2]Tabell_41A!$BC$39:$BC$48</c15:sqref>
                          </c15:formulaRef>
                        </c:ext>
                      </c:extLst>
                      <c:numCache>
                        <c:formatCode>General</c:formatCode>
                        <c:ptCount val="10"/>
                        <c:pt idx="0">
                          <c:v>0</c:v>
                        </c:pt>
                        <c:pt idx="1">
                          <c:v>19.862738979026052</c:v>
                        </c:pt>
                        <c:pt idx="2">
                          <c:v>12.790066920601751</c:v>
                        </c:pt>
                        <c:pt idx="3">
                          <c:v>11.096060629953721</c:v>
                        </c:pt>
                        <c:pt idx="4">
                          <c:v>20.853388526859849</c:v>
                        </c:pt>
                        <c:pt idx="5">
                          <c:v>16.470301553429241</c:v>
                        </c:pt>
                        <c:pt idx="6">
                          <c:v>14.37402995089397</c:v>
                        </c:pt>
                        <c:pt idx="7">
                          <c:v>13.07110839796227</c:v>
                        </c:pt>
                        <c:pt idx="8">
                          <c:v>11.144095700405879</c:v>
                        </c:pt>
                        <c:pt idx="9">
                          <c:v>0</c:v>
                        </c:pt>
                      </c:numCache>
                    </c:numRef>
                  </c:plus>
                  <c:minus>
                    <c:numRef>
                      <c:extLst xmlns:c15="http://schemas.microsoft.com/office/drawing/2012/chart">
                        <c:ext xmlns:c15="http://schemas.microsoft.com/office/drawing/2012/chart" uri="{02D57815-91ED-43cb-92C2-25804820EDAC}">
                          <c15:formulaRef>
                            <c15:sqref>[2]Tabell_41A!$BC$39:$BC$48</c15:sqref>
                          </c15:formulaRef>
                        </c:ext>
                      </c:extLst>
                      <c:numCache>
                        <c:formatCode>General</c:formatCode>
                        <c:ptCount val="10"/>
                        <c:pt idx="0">
                          <c:v>0</c:v>
                        </c:pt>
                        <c:pt idx="1">
                          <c:v>19.862738979026052</c:v>
                        </c:pt>
                        <c:pt idx="2">
                          <c:v>12.790066920601751</c:v>
                        </c:pt>
                        <c:pt idx="3">
                          <c:v>11.096060629953721</c:v>
                        </c:pt>
                        <c:pt idx="4">
                          <c:v>20.853388526859849</c:v>
                        </c:pt>
                        <c:pt idx="5">
                          <c:v>16.470301553429241</c:v>
                        </c:pt>
                        <c:pt idx="6">
                          <c:v>14.37402995089397</c:v>
                        </c:pt>
                        <c:pt idx="7">
                          <c:v>13.07110839796227</c:v>
                        </c:pt>
                        <c:pt idx="8">
                          <c:v>11.144095700405879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[2]Tabell_41A!$BB$39:$BB$48</c15:sqref>
                        </c15:formulaRef>
                      </c:ext>
                    </c:extLst>
                    <c:numCache>
                      <c:formatCode>0</c:formatCode>
                      <c:ptCount val="10"/>
                      <c:pt idx="0">
                        <c:v>0</c:v>
                      </c:pt>
                      <c:pt idx="1">
                        <c:v>61.150576954836588</c:v>
                      </c:pt>
                      <c:pt idx="2">
                        <c:v>59.101022728910301</c:v>
                      </c:pt>
                      <c:pt idx="3">
                        <c:v>55.960595865824118</c:v>
                      </c:pt>
                      <c:pt idx="4">
                        <c:v>31.33447899035853</c:v>
                      </c:pt>
                      <c:pt idx="5">
                        <c:v>66.0385640625245</c:v>
                      </c:pt>
                      <c:pt idx="6">
                        <c:v>65.552413850389613</c:v>
                      </c:pt>
                      <c:pt idx="7">
                        <c:v>56.418658409767708</c:v>
                      </c:pt>
                      <c:pt idx="8">
                        <c:v>45.022499960882037</c:v>
                      </c:pt>
                      <c:pt idx="9">
                        <c:v>0</c:v>
                      </c:pt>
                    </c:numCache>
                  </c:numRef>
                </c:val>
                <c:extLst xmlns:c15="http://schemas.microsoft.com/office/drawing/2012/chart">
                  <c:ext xmlns:c16="http://schemas.microsoft.com/office/drawing/2014/chart" uri="{C3380CC4-5D6E-409C-BE32-E72D297353CC}">
                    <c16:uniqueId val="{00000005-E5D1-43AE-B608-DA33D19E7F7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'[orebro-lan-2022-2022.12.01.xlsx]Tabell_41A'!$BD$38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[2]Tabell_41A!$BE$39:$BE$48</c15:sqref>
                          </c15:formulaRef>
                        </c:ext>
                      </c:extLst>
                      <c:numCache>
                        <c:formatCode>General</c:formatCode>
                        <c:ptCount val="10"/>
                        <c:pt idx="0">
                          <c:v>14.322253416309129</c:v>
                        </c:pt>
                        <c:pt idx="1">
                          <c:v>17.979513547558781</c:v>
                        </c:pt>
                        <c:pt idx="2">
                          <c:v>12.176972613320149</c:v>
                        </c:pt>
                        <c:pt idx="3">
                          <c:v>12.02462626717041</c:v>
                        </c:pt>
                        <c:pt idx="4">
                          <c:v>0</c:v>
                        </c:pt>
                        <c:pt idx="5">
                          <c:v>17.296264584702939</c:v>
                        </c:pt>
                        <c:pt idx="6">
                          <c:v>15.01457204928268</c:v>
                        </c:pt>
                        <c:pt idx="7">
                          <c:v>12.48554043400037</c:v>
                        </c:pt>
                        <c:pt idx="8">
                          <c:v>11.203894632384561</c:v>
                        </c:pt>
                        <c:pt idx="9">
                          <c:v>0</c:v>
                        </c:pt>
                      </c:numCache>
                    </c:numRef>
                  </c:plus>
                  <c:minus>
                    <c:numRef>
                      <c:extLst xmlns:c15="http://schemas.microsoft.com/office/drawing/2012/chart">
                        <c:ext xmlns:c15="http://schemas.microsoft.com/office/drawing/2012/chart" uri="{02D57815-91ED-43cb-92C2-25804820EDAC}">
                          <c15:formulaRef>
                            <c15:sqref>[2]Tabell_41A!$BE$39:$BE$48</c15:sqref>
                          </c15:formulaRef>
                        </c:ext>
                      </c:extLst>
                      <c:numCache>
                        <c:formatCode>General</c:formatCode>
                        <c:ptCount val="10"/>
                        <c:pt idx="0">
                          <c:v>14.322253416309129</c:v>
                        </c:pt>
                        <c:pt idx="1">
                          <c:v>17.979513547558781</c:v>
                        </c:pt>
                        <c:pt idx="2">
                          <c:v>12.176972613320149</c:v>
                        </c:pt>
                        <c:pt idx="3">
                          <c:v>12.02462626717041</c:v>
                        </c:pt>
                        <c:pt idx="4">
                          <c:v>0</c:v>
                        </c:pt>
                        <c:pt idx="5">
                          <c:v>17.296264584702939</c:v>
                        </c:pt>
                        <c:pt idx="6">
                          <c:v>15.01457204928268</c:v>
                        </c:pt>
                        <c:pt idx="7">
                          <c:v>12.48554043400037</c:v>
                        </c:pt>
                        <c:pt idx="8">
                          <c:v>11.203894632384561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[2]Tabell_41A!$BD$39:$BD$48</c15:sqref>
                        </c15:formulaRef>
                      </c:ext>
                    </c:extLst>
                    <c:numCache>
                      <c:formatCode>0</c:formatCode>
                      <c:ptCount val="10"/>
                      <c:pt idx="0">
                        <c:v>85.03527204473653</c:v>
                      </c:pt>
                      <c:pt idx="1">
                        <c:v>63.276025555216343</c:v>
                      </c:pt>
                      <c:pt idx="2">
                        <c:v>67.418852181499602</c:v>
                      </c:pt>
                      <c:pt idx="3">
                        <c:v>53.667698976687483</c:v>
                      </c:pt>
                      <c:pt idx="4">
                        <c:v>0</c:v>
                      </c:pt>
                      <c:pt idx="5">
                        <c:v>67.651149063714882</c:v>
                      </c:pt>
                      <c:pt idx="6">
                        <c:v>52.69822074801683</c:v>
                      </c:pt>
                      <c:pt idx="7">
                        <c:v>57.494825341980203</c:v>
                      </c:pt>
                      <c:pt idx="8">
                        <c:v>44.513504361772867</c:v>
                      </c:pt>
                      <c:pt idx="9">
                        <c:v>0</c:v>
                      </c:pt>
                    </c:numCache>
                  </c:numRef>
                </c:val>
                <c:extLst xmlns:c15="http://schemas.microsoft.com/office/drawing/2012/chart">
                  <c:ext xmlns:c16="http://schemas.microsoft.com/office/drawing/2014/chart" uri="{C3380CC4-5D6E-409C-BE32-E72D297353CC}">
                    <c16:uniqueId val="{00000006-E5D1-43AE-B608-DA33D19E7F7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'[orebro-lan-2022-2022.12.01.xlsx]Tabell_41A'!$BF$38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[2]Tabell_41A!$BG$39:$BG$48</c15:sqref>
                          </c15:formulaRef>
                        </c:ext>
                      </c:extLst>
                      <c:numCache>
                        <c:formatCode>General</c:formatCode>
                        <c:ptCount val="10"/>
                        <c:pt idx="0">
                          <c:v>19.30337833974184</c:v>
                        </c:pt>
                        <c:pt idx="1">
                          <c:v>16.56861818251604</c:v>
                        </c:pt>
                        <c:pt idx="2">
                          <c:v>13.02246824380461</c:v>
                        </c:pt>
                        <c:pt idx="3">
                          <c:v>10.669474618342051</c:v>
                        </c:pt>
                        <c:pt idx="4">
                          <c:v>0</c:v>
                        </c:pt>
                        <c:pt idx="5">
                          <c:v>14.122591322467271</c:v>
                        </c:pt>
                        <c:pt idx="6">
                          <c:v>14.60759934114939</c:v>
                        </c:pt>
                        <c:pt idx="7">
                          <c:v>10.581069099378761</c:v>
                        </c:pt>
                        <c:pt idx="8">
                          <c:v>11.82117926076582</c:v>
                        </c:pt>
                        <c:pt idx="9">
                          <c:v>0</c:v>
                        </c:pt>
                      </c:numCache>
                    </c:numRef>
                  </c:plus>
                  <c:minus>
                    <c:numRef>
                      <c:extLst xmlns:c15="http://schemas.microsoft.com/office/drawing/2012/chart">
                        <c:ext xmlns:c15="http://schemas.microsoft.com/office/drawing/2012/chart" uri="{02D57815-91ED-43cb-92C2-25804820EDAC}">
                          <c15:formulaRef>
                            <c15:sqref>[2]Tabell_41A!$BG$39:$BG$48</c15:sqref>
                          </c15:formulaRef>
                        </c:ext>
                      </c:extLst>
                      <c:numCache>
                        <c:formatCode>General</c:formatCode>
                        <c:ptCount val="10"/>
                        <c:pt idx="0">
                          <c:v>19.30337833974184</c:v>
                        </c:pt>
                        <c:pt idx="1">
                          <c:v>16.56861818251604</c:v>
                        </c:pt>
                        <c:pt idx="2">
                          <c:v>13.02246824380461</c:v>
                        </c:pt>
                        <c:pt idx="3">
                          <c:v>10.669474618342051</c:v>
                        </c:pt>
                        <c:pt idx="4">
                          <c:v>0</c:v>
                        </c:pt>
                        <c:pt idx="5">
                          <c:v>14.122591322467271</c:v>
                        </c:pt>
                        <c:pt idx="6">
                          <c:v>14.60759934114939</c:v>
                        </c:pt>
                        <c:pt idx="7">
                          <c:v>10.581069099378761</c:v>
                        </c:pt>
                        <c:pt idx="8">
                          <c:v>11.82117926076582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[2]Tabell_41A!$BF$39:$BF$48</c15:sqref>
                        </c15:formulaRef>
                      </c:ext>
                    </c:extLst>
                    <c:numCache>
                      <c:formatCode>0</c:formatCode>
                      <c:ptCount val="10"/>
                      <c:pt idx="0">
                        <c:v>73.888387203991968</c:v>
                      </c:pt>
                      <c:pt idx="1">
                        <c:v>55.011688469784261</c:v>
                      </c:pt>
                      <c:pt idx="2">
                        <c:v>68.653864085097737</c:v>
                      </c:pt>
                      <c:pt idx="3">
                        <c:v>62.595002165227562</c:v>
                      </c:pt>
                      <c:pt idx="4">
                        <c:v>0</c:v>
                      </c:pt>
                      <c:pt idx="5">
                        <c:v>66.350269984026738</c:v>
                      </c:pt>
                      <c:pt idx="6">
                        <c:v>62.622298440296632</c:v>
                      </c:pt>
                      <c:pt idx="7">
                        <c:v>71.037359729209342</c:v>
                      </c:pt>
                      <c:pt idx="8">
                        <c:v>44.297452764998987</c:v>
                      </c:pt>
                      <c:pt idx="9">
                        <c:v>0</c:v>
                      </c:pt>
                    </c:numCache>
                  </c:numRef>
                </c:val>
                <c:extLst xmlns:c15="http://schemas.microsoft.com/office/drawing/2012/chart">
                  <c:ext xmlns:c16="http://schemas.microsoft.com/office/drawing/2014/chart" uri="{C3380CC4-5D6E-409C-BE32-E72D297353CC}">
                    <c16:uniqueId val="{00000007-E5D1-43AE-B608-DA33D19E7F7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'[orebro-lan-2022-2022.12.01.xlsx]Tabell_41A'!$BH$38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[2]Tabell_41A!$BI$39:$BI$48</c15:sqref>
                          </c15:formulaRef>
                        </c:ext>
                      </c:extLst>
                      <c:numCache>
                        <c:formatCode>General</c:formatCode>
                        <c:ptCount val="10"/>
                        <c:pt idx="0">
                          <c:v>21.858255811192439</c:v>
                        </c:pt>
                        <c:pt idx="1">
                          <c:v>19.927883517752988</c:v>
                        </c:pt>
                        <c:pt idx="2">
                          <c:v>13.14749125856415</c:v>
                        </c:pt>
                        <c:pt idx="3">
                          <c:v>12.976290435681429</c:v>
                        </c:pt>
                        <c:pt idx="4">
                          <c:v>18.352861781868022</c:v>
                        </c:pt>
                        <c:pt idx="5">
                          <c:v>23.252505069339129</c:v>
                        </c:pt>
                        <c:pt idx="6">
                          <c:v>15.597947099418279</c:v>
                        </c:pt>
                        <c:pt idx="7">
                          <c:v>12.706648912367919</c:v>
                        </c:pt>
                        <c:pt idx="8">
                          <c:v>10.986606617963851</c:v>
                        </c:pt>
                        <c:pt idx="9">
                          <c:v>20.623618928541021</c:v>
                        </c:pt>
                      </c:numCache>
                    </c:numRef>
                  </c:plus>
                  <c:minus>
                    <c:numRef>
                      <c:extLst xmlns:c15="http://schemas.microsoft.com/office/drawing/2012/chart">
                        <c:ext xmlns:c15="http://schemas.microsoft.com/office/drawing/2012/chart" uri="{02D57815-91ED-43cb-92C2-25804820EDAC}">
                          <c15:formulaRef>
                            <c15:sqref>[2]Tabell_41A!$BI$39:$BI$48</c15:sqref>
                          </c15:formulaRef>
                        </c:ext>
                      </c:extLst>
                      <c:numCache>
                        <c:formatCode>General</c:formatCode>
                        <c:ptCount val="10"/>
                        <c:pt idx="0">
                          <c:v>21.858255811192439</c:v>
                        </c:pt>
                        <c:pt idx="1">
                          <c:v>19.927883517752988</c:v>
                        </c:pt>
                        <c:pt idx="2">
                          <c:v>13.14749125856415</c:v>
                        </c:pt>
                        <c:pt idx="3">
                          <c:v>12.976290435681429</c:v>
                        </c:pt>
                        <c:pt idx="4">
                          <c:v>18.352861781868022</c:v>
                        </c:pt>
                        <c:pt idx="5">
                          <c:v>23.252505069339129</c:v>
                        </c:pt>
                        <c:pt idx="6">
                          <c:v>15.597947099418279</c:v>
                        </c:pt>
                        <c:pt idx="7">
                          <c:v>12.706648912367919</c:v>
                        </c:pt>
                        <c:pt idx="8">
                          <c:v>10.986606617963851</c:v>
                        </c:pt>
                        <c:pt idx="9">
                          <c:v>20.623618928541021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[2]Tabell_41A!$BH$39:$BH$48</c15:sqref>
                        </c15:formulaRef>
                      </c:ext>
                    </c:extLst>
                    <c:numCache>
                      <c:formatCode>0</c:formatCode>
                      <c:ptCount val="10"/>
                      <c:pt idx="0">
                        <c:v>36.949704238297123</c:v>
                      </c:pt>
                      <c:pt idx="1">
                        <c:v>59.12645603508453</c:v>
                      </c:pt>
                      <c:pt idx="2">
                        <c:v>61.142465103742197</c:v>
                      </c:pt>
                      <c:pt idx="3">
                        <c:v>61.340832931029389</c:v>
                      </c:pt>
                      <c:pt idx="4">
                        <c:v>24.07127989675579</c:v>
                      </c:pt>
                      <c:pt idx="5">
                        <c:v>59.786558727636461</c:v>
                      </c:pt>
                      <c:pt idx="6">
                        <c:v>63.82778056201969</c:v>
                      </c:pt>
                      <c:pt idx="7">
                        <c:v>58.421530872751369</c:v>
                      </c:pt>
                      <c:pt idx="8">
                        <c:v>42.908102204639199</c:v>
                      </c:pt>
                      <c:pt idx="9">
                        <c:v>24.231979637824761</c:v>
                      </c:pt>
                    </c:numCache>
                  </c:numRef>
                </c:val>
                <c:extLst xmlns:c15="http://schemas.microsoft.com/office/drawing/2012/chart">
                  <c:ext xmlns:c16="http://schemas.microsoft.com/office/drawing/2014/chart" uri="{C3380CC4-5D6E-409C-BE32-E72D297353CC}">
                    <c16:uniqueId val="{00000008-E5D1-43AE-B608-DA33D19E7F75}"/>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'[orebro-lan-2022-2022.12.01.xlsx]Tabell_41A'!$BJ$38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[2]Tabell_41A!$BJ$39:$BJ$48</c15:sqref>
                        </c15:formulaRef>
                      </c:ext>
                    </c:extLst>
                    <c:numCache>
                      <c:formatCode>0</c:formatCode>
                      <c:ptCount val="10"/>
                      <c:pt idx="0">
                        <c:v>61.739573577831429</c:v>
                      </c:pt>
                      <c:pt idx="1">
                        <c:v>65.99556255450338</c:v>
                      </c:pt>
                      <c:pt idx="2">
                        <c:v>63.111798927624861</c:v>
                      </c:pt>
                      <c:pt idx="3">
                        <c:v>55.744198131981612</c:v>
                      </c:pt>
                      <c:pt idx="4">
                        <c:v>40.626059784349401</c:v>
                      </c:pt>
                      <c:pt idx="5">
                        <c:v>80.034245481861333</c:v>
                      </c:pt>
                      <c:pt idx="6">
                        <c:v>59.220269494342503</c:v>
                      </c:pt>
                      <c:pt idx="7">
                        <c:v>46.684081695050303</c:v>
                      </c:pt>
                      <c:pt idx="8">
                        <c:v>44.23852584848413</c:v>
                      </c:pt>
                      <c:pt idx="9">
                        <c:v>8.5257123041042764</c:v>
                      </c:pt>
                    </c:numCache>
                  </c:numRef>
                </c:val>
                <c:extLst xmlns:c15="http://schemas.microsoft.com/office/drawing/2012/chart">
                  <c:ext xmlns:c16="http://schemas.microsoft.com/office/drawing/2014/chart" uri="{C3380CC4-5D6E-409C-BE32-E72D297353CC}">
                    <c16:uniqueId val="{00000009-E5D1-43AE-B608-DA33D19E7F75}"/>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'[orebro-lan-2022-2022.12.01.xlsx]Tabell_41A'!$BL$38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[2]Tabell_41A!$BM$39:$BM$48</c15:sqref>
                          </c15:formulaRef>
                        </c:ext>
                      </c:extLst>
                      <c:numCache>
                        <c:formatCode>General</c:formatCode>
                        <c:ptCount val="10"/>
                        <c:pt idx="0">
                          <c:v>20.738456562260929</c:v>
                        </c:pt>
                        <c:pt idx="1">
                          <c:v>15.73599698825296</c:v>
                        </c:pt>
                        <c:pt idx="2">
                          <c:v>12.60051517923899</c:v>
                        </c:pt>
                        <c:pt idx="3">
                          <c:v>11.758037644279529</c:v>
                        </c:pt>
                        <c:pt idx="4">
                          <c:v>19.613247023714909</c:v>
                        </c:pt>
                        <c:pt idx="5">
                          <c:v>17.861667730562019</c:v>
                        </c:pt>
                        <c:pt idx="6">
                          <c:v>14.138446757430041</c:v>
                        </c:pt>
                        <c:pt idx="7">
                          <c:v>12.2678215324172</c:v>
                        </c:pt>
                        <c:pt idx="8">
                          <c:v>11.598178470036959</c:v>
                        </c:pt>
                        <c:pt idx="9">
                          <c:v>0</c:v>
                        </c:pt>
                      </c:numCache>
                    </c:numRef>
                  </c:plus>
                  <c:minus>
                    <c:numRef>
                      <c:extLst xmlns:c15="http://schemas.microsoft.com/office/drawing/2012/chart">
                        <c:ext xmlns:c15="http://schemas.microsoft.com/office/drawing/2012/chart" uri="{02D57815-91ED-43cb-92C2-25804820EDAC}">
                          <c15:formulaRef>
                            <c15:sqref>[2]Tabell_41A!$BM$39:$BM$48</c15:sqref>
                          </c15:formulaRef>
                        </c:ext>
                      </c:extLst>
                      <c:numCache>
                        <c:formatCode>General</c:formatCode>
                        <c:ptCount val="10"/>
                        <c:pt idx="0">
                          <c:v>20.738456562260929</c:v>
                        </c:pt>
                        <c:pt idx="1">
                          <c:v>15.73599698825296</c:v>
                        </c:pt>
                        <c:pt idx="2">
                          <c:v>12.60051517923899</c:v>
                        </c:pt>
                        <c:pt idx="3">
                          <c:v>11.758037644279529</c:v>
                        </c:pt>
                        <c:pt idx="4">
                          <c:v>19.613247023714909</c:v>
                        </c:pt>
                        <c:pt idx="5">
                          <c:v>17.861667730562019</c:v>
                        </c:pt>
                        <c:pt idx="6">
                          <c:v>14.138446757430041</c:v>
                        </c:pt>
                        <c:pt idx="7">
                          <c:v>12.2678215324172</c:v>
                        </c:pt>
                        <c:pt idx="8">
                          <c:v>11.598178470036959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[2]Tabell_41A!$BL$39:$BL$48</c15:sqref>
                        </c15:formulaRef>
                      </c:ext>
                    </c:extLst>
                    <c:numCache>
                      <c:formatCode>0</c:formatCode>
                      <c:ptCount val="10"/>
                      <c:pt idx="0">
                        <c:v>49.054192439701687</c:v>
                      </c:pt>
                      <c:pt idx="1">
                        <c:v>69.559993367994267</c:v>
                      </c:pt>
                      <c:pt idx="2">
                        <c:v>63.927123460763092</c:v>
                      </c:pt>
                      <c:pt idx="3">
                        <c:v>54.130273148056588</c:v>
                      </c:pt>
                      <c:pt idx="4">
                        <c:v>23.14684209384431</c:v>
                      </c:pt>
                      <c:pt idx="5">
                        <c:v>70.93407784093111</c:v>
                      </c:pt>
                      <c:pt idx="6">
                        <c:v>71.188894053272961</c:v>
                      </c:pt>
                      <c:pt idx="7">
                        <c:v>60.621456406210108</c:v>
                      </c:pt>
                      <c:pt idx="8">
                        <c:v>48.165707802995271</c:v>
                      </c:pt>
                      <c:pt idx="9">
                        <c:v>0</c:v>
                      </c:pt>
                    </c:numCache>
                  </c:numRef>
                </c:val>
                <c:extLst xmlns:c15="http://schemas.microsoft.com/office/drawing/2012/chart">
                  <c:ext xmlns:c16="http://schemas.microsoft.com/office/drawing/2014/chart" uri="{C3380CC4-5D6E-409C-BE32-E72D297353CC}">
                    <c16:uniqueId val="{0000000A-E5D1-43AE-B608-DA33D19E7F75}"/>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'[orebro-lan-2022-2022.12.01.xlsx]Tabell_41A'!$BN$38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[2]Tabell_41A!$BO$39:$BO$48</c15:sqref>
                          </c15:formulaRef>
                        </c:ext>
                      </c:extLst>
                      <c:numCache>
                        <c:formatCode>General</c:formatCode>
                        <c:ptCount val="10"/>
                        <c:pt idx="0">
                          <c:v>19.559709340657939</c:v>
                        </c:pt>
                        <c:pt idx="1">
                          <c:v>20.610274679972171</c:v>
                        </c:pt>
                        <c:pt idx="2">
                          <c:v>12.95444956865699</c:v>
                        </c:pt>
                        <c:pt idx="3">
                          <c:v>12.024061524258171</c:v>
                        </c:pt>
                        <c:pt idx="4">
                          <c:v>24.172837599171359</c:v>
                        </c:pt>
                        <c:pt idx="5">
                          <c:v>19.494453381221451</c:v>
                        </c:pt>
                        <c:pt idx="6">
                          <c:v>15.16866054804116</c:v>
                        </c:pt>
                        <c:pt idx="7">
                          <c:v>11.78491491767635</c:v>
                        </c:pt>
                        <c:pt idx="8">
                          <c:v>10.797903716095551</c:v>
                        </c:pt>
                        <c:pt idx="9">
                          <c:v>0</c:v>
                        </c:pt>
                      </c:numCache>
                    </c:numRef>
                  </c:plus>
                  <c:minus>
                    <c:numRef>
                      <c:extLst xmlns:c15="http://schemas.microsoft.com/office/drawing/2012/chart">
                        <c:ext xmlns:c15="http://schemas.microsoft.com/office/drawing/2012/chart" uri="{02D57815-91ED-43cb-92C2-25804820EDAC}">
                          <c15:formulaRef>
                            <c15:sqref>[2]Tabell_41A!$BO$39:$BO$48</c15:sqref>
                          </c15:formulaRef>
                        </c:ext>
                      </c:extLst>
                      <c:numCache>
                        <c:formatCode>General</c:formatCode>
                        <c:ptCount val="10"/>
                        <c:pt idx="0">
                          <c:v>19.559709340657939</c:v>
                        </c:pt>
                        <c:pt idx="1">
                          <c:v>20.610274679972171</c:v>
                        </c:pt>
                        <c:pt idx="2">
                          <c:v>12.95444956865699</c:v>
                        </c:pt>
                        <c:pt idx="3">
                          <c:v>12.024061524258171</c:v>
                        </c:pt>
                        <c:pt idx="4">
                          <c:v>24.172837599171359</c:v>
                        </c:pt>
                        <c:pt idx="5">
                          <c:v>19.494453381221451</c:v>
                        </c:pt>
                        <c:pt idx="6">
                          <c:v>15.16866054804116</c:v>
                        </c:pt>
                        <c:pt idx="7">
                          <c:v>11.78491491767635</c:v>
                        </c:pt>
                        <c:pt idx="8">
                          <c:v>10.797903716095551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[2]Tabell_41A!$BN$39:$BN$48</c15:sqref>
                        </c15:formulaRef>
                      </c:ext>
                    </c:extLst>
                    <c:numCache>
                      <c:formatCode>0</c:formatCode>
                      <c:ptCount val="10"/>
                      <c:pt idx="0">
                        <c:v>73.777482435051397</c:v>
                      </c:pt>
                      <c:pt idx="1">
                        <c:v>55.818556113022332</c:v>
                      </c:pt>
                      <c:pt idx="2">
                        <c:v>72.385269055148711</c:v>
                      </c:pt>
                      <c:pt idx="3">
                        <c:v>41.01659257364782</c:v>
                      </c:pt>
                      <c:pt idx="4">
                        <c:v>53.494322280784843</c:v>
                      </c:pt>
                      <c:pt idx="5">
                        <c:v>56.670681238209937</c:v>
                      </c:pt>
                      <c:pt idx="6">
                        <c:v>71.182182117362785</c:v>
                      </c:pt>
                      <c:pt idx="7">
                        <c:v>58.111042571335346</c:v>
                      </c:pt>
                      <c:pt idx="8">
                        <c:v>30.660772398409989</c:v>
                      </c:pt>
                      <c:pt idx="9">
                        <c:v>0</c:v>
                      </c:pt>
                    </c:numCache>
                  </c:numRef>
                </c:val>
                <c:extLst xmlns:c15="http://schemas.microsoft.com/office/drawing/2012/chart">
                  <c:ext xmlns:c16="http://schemas.microsoft.com/office/drawing/2014/chart" uri="{C3380CC4-5D6E-409C-BE32-E72D297353CC}">
                    <c16:uniqueId val="{0000000B-E5D1-43AE-B608-DA33D19E7F75}"/>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'[orebro-lan-2022-2022.12.01.xlsx]Tabell_41A'!$BP$38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[2]Tabell_41A!$BQ$39:$BQ$48</c15:sqref>
                          </c15:formulaRef>
                        </c:ext>
                      </c:extLst>
                      <c:numCache>
                        <c:formatCode>General</c:formatCode>
                        <c:ptCount val="10"/>
                        <c:pt idx="0">
                          <c:v>20.466023181823161</c:v>
                        </c:pt>
                        <c:pt idx="1">
                          <c:v>17.054063262131141</c:v>
                        </c:pt>
                        <c:pt idx="2">
                          <c:v>12.38145269060799</c:v>
                        </c:pt>
                        <c:pt idx="3">
                          <c:v>11.66247076776061</c:v>
                        </c:pt>
                        <c:pt idx="4">
                          <c:v>0</c:v>
                        </c:pt>
                        <c:pt idx="5">
                          <c:v>15.292746515697839</c:v>
                        </c:pt>
                        <c:pt idx="6">
                          <c:v>11.896490414840059</c:v>
                        </c:pt>
                        <c:pt idx="7">
                          <c:v>12.13779792217438</c:v>
                        </c:pt>
                        <c:pt idx="8">
                          <c:v>11.331193276582249</c:v>
                        </c:pt>
                        <c:pt idx="9">
                          <c:v>0</c:v>
                        </c:pt>
                      </c:numCache>
                    </c:numRef>
                  </c:plus>
                  <c:minus>
                    <c:numRef>
                      <c:extLst xmlns:c15="http://schemas.microsoft.com/office/drawing/2012/chart">
                        <c:ext xmlns:c15="http://schemas.microsoft.com/office/drawing/2012/chart" uri="{02D57815-91ED-43cb-92C2-25804820EDAC}">
                          <c15:formulaRef>
                            <c15:sqref>[2]Tabell_41A!$BQ$39:$BQ$48</c15:sqref>
                          </c15:formulaRef>
                        </c:ext>
                      </c:extLst>
                      <c:numCache>
                        <c:formatCode>General</c:formatCode>
                        <c:ptCount val="10"/>
                        <c:pt idx="0">
                          <c:v>20.466023181823161</c:v>
                        </c:pt>
                        <c:pt idx="1">
                          <c:v>17.054063262131141</c:v>
                        </c:pt>
                        <c:pt idx="2">
                          <c:v>12.38145269060799</c:v>
                        </c:pt>
                        <c:pt idx="3">
                          <c:v>11.66247076776061</c:v>
                        </c:pt>
                        <c:pt idx="4">
                          <c:v>0</c:v>
                        </c:pt>
                        <c:pt idx="5">
                          <c:v>15.292746515697839</c:v>
                        </c:pt>
                        <c:pt idx="6">
                          <c:v>11.896490414840059</c:v>
                        </c:pt>
                        <c:pt idx="7">
                          <c:v>12.13779792217438</c:v>
                        </c:pt>
                        <c:pt idx="8">
                          <c:v>11.331193276582249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[2]Tabell_41A!$BP$39:$BP$48</c15:sqref>
                        </c15:formulaRef>
                      </c:ext>
                    </c:extLst>
                    <c:numCache>
                      <c:formatCode>0</c:formatCode>
                      <c:ptCount val="10"/>
                      <c:pt idx="0">
                        <c:v>72.247179173526476</c:v>
                      </c:pt>
                      <c:pt idx="1">
                        <c:v>65.904092873915772</c:v>
                      </c:pt>
                      <c:pt idx="2">
                        <c:v>63.665929306398517</c:v>
                      </c:pt>
                      <c:pt idx="3">
                        <c:v>58.499454467865739</c:v>
                      </c:pt>
                      <c:pt idx="4">
                        <c:v>0</c:v>
                      </c:pt>
                      <c:pt idx="5">
                        <c:v>59.877771529717393</c:v>
                      </c:pt>
                      <c:pt idx="6">
                        <c:v>76.576670825262269</c:v>
                      </c:pt>
                      <c:pt idx="7">
                        <c:v>62.875657416083477</c:v>
                      </c:pt>
                      <c:pt idx="8">
                        <c:v>46.088039362350777</c:v>
                      </c:pt>
                      <c:pt idx="9">
                        <c:v>0</c:v>
                      </c:pt>
                    </c:numCache>
                  </c:numRef>
                </c:val>
                <c:extLst xmlns:c15="http://schemas.microsoft.com/office/drawing/2012/chart">
                  <c:ext xmlns:c16="http://schemas.microsoft.com/office/drawing/2014/chart" uri="{C3380CC4-5D6E-409C-BE32-E72D297353CC}">
                    <c16:uniqueId val="{0000000C-E5D1-43AE-B608-DA33D19E7F75}"/>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'[orebro-lan-2022-2022.12.01.xlsx]Tabell_41A'!$BR$38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[2]Tabell_41A!$BS$39:$BS$48</c15:sqref>
                          </c15:formulaRef>
                        </c:ext>
                      </c:extLst>
                      <c:numCache>
                        <c:formatCode>General</c:formatCode>
                        <c:ptCount val="10"/>
                        <c:pt idx="0">
                          <c:v>8.769476649061648</c:v>
                        </c:pt>
                        <c:pt idx="1">
                          <c:v>7.2922226189855888</c:v>
                        </c:pt>
                        <c:pt idx="2">
                          <c:v>5.6683842519895773</c:v>
                        </c:pt>
                        <c:pt idx="3">
                          <c:v>5.4398716141312642</c:v>
                        </c:pt>
                        <c:pt idx="4">
                          <c:v>10.4897151513875</c:v>
                        </c:pt>
                        <c:pt idx="5">
                          <c:v>7.1585716179200727</c:v>
                        </c:pt>
                        <c:pt idx="6">
                          <c:v>5.9164412367634363</c:v>
                        </c:pt>
                        <c:pt idx="7">
                          <c:v>5.4474964589045882</c:v>
                        </c:pt>
                        <c:pt idx="8">
                          <c:v>5.5689423310297803</c:v>
                        </c:pt>
                        <c:pt idx="9">
                          <c:v>10.96609716697732</c:v>
                        </c:pt>
                      </c:numCache>
                    </c:numRef>
                  </c:plus>
                  <c:minus>
                    <c:numRef>
                      <c:extLst xmlns:c15="http://schemas.microsoft.com/office/drawing/2012/chart">
                        <c:ext xmlns:c15="http://schemas.microsoft.com/office/drawing/2012/chart" uri="{02D57815-91ED-43cb-92C2-25804820EDAC}">
                          <c15:formulaRef>
                            <c15:sqref>[2]Tabell_41A!$BS$39:$BS$48</c15:sqref>
                          </c15:formulaRef>
                        </c:ext>
                      </c:extLst>
                      <c:numCache>
                        <c:formatCode>General</c:formatCode>
                        <c:ptCount val="10"/>
                        <c:pt idx="0">
                          <c:v>8.769476649061648</c:v>
                        </c:pt>
                        <c:pt idx="1">
                          <c:v>7.2922226189855888</c:v>
                        </c:pt>
                        <c:pt idx="2">
                          <c:v>5.6683842519895773</c:v>
                        </c:pt>
                        <c:pt idx="3">
                          <c:v>5.4398716141312642</c:v>
                        </c:pt>
                        <c:pt idx="4">
                          <c:v>10.4897151513875</c:v>
                        </c:pt>
                        <c:pt idx="5">
                          <c:v>7.1585716179200727</c:v>
                        </c:pt>
                        <c:pt idx="6">
                          <c:v>5.9164412367634363</c:v>
                        </c:pt>
                        <c:pt idx="7">
                          <c:v>5.4474964589045882</c:v>
                        </c:pt>
                        <c:pt idx="8">
                          <c:v>5.5689423310297803</c:v>
                        </c:pt>
                        <c:pt idx="9">
                          <c:v>10.96609716697732</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[2]Tabell_41A!$BR$39:$BR$48</c15:sqref>
                        </c15:formulaRef>
                      </c:ext>
                    </c:extLst>
                    <c:numCache>
                      <c:formatCode>0</c:formatCode>
                      <c:ptCount val="10"/>
                      <c:pt idx="0">
                        <c:v>74.355498912802972</c:v>
                      </c:pt>
                      <c:pt idx="1">
                        <c:v>68.363186505546864</c:v>
                      </c:pt>
                      <c:pt idx="2">
                        <c:v>68.752130315379432</c:v>
                      </c:pt>
                      <c:pt idx="3">
                        <c:v>56.39153364701275</c:v>
                      </c:pt>
                      <c:pt idx="4">
                        <c:v>38.324423978737038</c:v>
                      </c:pt>
                      <c:pt idx="5">
                        <c:v>75.142766348985475</c:v>
                      </c:pt>
                      <c:pt idx="6">
                        <c:v>66.449797970237697</c:v>
                      </c:pt>
                      <c:pt idx="7">
                        <c:v>64.625221548062243</c:v>
                      </c:pt>
                      <c:pt idx="8">
                        <c:v>55.672172051303193</c:v>
                      </c:pt>
                      <c:pt idx="9">
                        <c:v>27.046954533078381</c:v>
                      </c:pt>
                    </c:numCache>
                  </c:numRef>
                </c:val>
                <c:extLst xmlns:c15="http://schemas.microsoft.com/office/drawing/2012/chart">
                  <c:ext xmlns:c16="http://schemas.microsoft.com/office/drawing/2014/chart" uri="{C3380CC4-5D6E-409C-BE32-E72D297353CC}">
                    <c16:uniqueId val="{0000000D-E5D1-43AE-B608-DA33D19E7F75}"/>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'[orebro-lan-2022-2022.12.01.xlsx]Tabell_41A'!$AQ$84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r>
              <a:rPr lang="sv-SE" sz="1400" dirty="0"/>
              <a:t>Andel 18 år och äldre som ser optimistiskt på framtiden för sin personliga del</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sv-SE" sz="1400" dirty="0"/>
          </a:p>
        </c:rich>
      </c:tx>
      <c:overlay val="0"/>
      <c:spPr>
        <a:noFill/>
        <a:ln>
          <a:noFill/>
        </a:ln>
        <a:effectLst/>
      </c:spPr>
      <c:txPr>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'[orebro-lan-2022-2022.12.01.xlsx]Tabell_83A'!$AT$38</c:f>
              <c:strCache>
                <c:ptCount val="1"/>
                <c:pt idx="0">
                  <c:v>Örebro län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[1]Tabell_83A!$AP$39:$AQ$48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[1]Tabell_83A!$AT$39:$AT$48</c:f>
              <c:numCache>
                <c:formatCode>0</c:formatCode>
                <c:ptCount val="10"/>
                <c:pt idx="0">
                  <c:v>68.328131450002374</c:v>
                </c:pt>
                <c:pt idx="1">
                  <c:v>73.209867221676532</c:v>
                </c:pt>
                <c:pt idx="2">
                  <c:v>68.19298466928727</c:v>
                </c:pt>
                <c:pt idx="3">
                  <c:v>55.301405010465963</c:v>
                </c:pt>
                <c:pt idx="4">
                  <c:v>40.611988051020298</c:v>
                </c:pt>
                <c:pt idx="5">
                  <c:v>68.885563327626627</c:v>
                </c:pt>
                <c:pt idx="6">
                  <c:v>73.066884728040947</c:v>
                </c:pt>
                <c:pt idx="7">
                  <c:v>66.578460712336764</c:v>
                </c:pt>
                <c:pt idx="8">
                  <c:v>51.71786194265735</c:v>
                </c:pt>
                <c:pt idx="9">
                  <c:v>30.413535327595032</c:v>
                </c:pt>
              </c:numCache>
            </c:numRef>
          </c:val>
          <c:extLst>
            <c:ext xmlns:c16="http://schemas.microsoft.com/office/drawing/2014/chart" uri="{C3380CC4-5D6E-409C-BE32-E72D297353CC}">
              <c16:uniqueId val="{00000000-E03D-4A0D-834A-30B1FC19C5AF}"/>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'[orebro-lan-2022-2022.12.01.xlsx]Tabell_83A'!$AR$38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[1]Tabell_83A!$AS$39:$AS$48</c15:sqref>
                          </c15:formulaRef>
                        </c:ext>
                      </c:extLst>
                      <c:numCache>
                        <c:formatCode>General</c:formatCode>
                        <c:ptCount val="10"/>
                        <c:pt idx="0">
                          <c:v>2.8229382756225441</c:v>
                        </c:pt>
                        <c:pt idx="1">
                          <c:v>2.0314197896000969</c:v>
                        </c:pt>
                        <c:pt idx="2">
                          <c:v>1.6162515669410069</c:v>
                        </c:pt>
                        <c:pt idx="3">
                          <c:v>1.6835687314036289</c:v>
                        </c:pt>
                        <c:pt idx="4">
                          <c:v>2.9757061158176779</c:v>
                        </c:pt>
                        <c:pt idx="5">
                          <c:v>2.5474955524560139</c:v>
                        </c:pt>
                        <c:pt idx="6">
                          <c:v>1.729884992406161</c:v>
                        </c:pt>
                        <c:pt idx="7">
                          <c:v>1.529225980718329</c:v>
                        </c:pt>
                        <c:pt idx="8">
                          <c:v>1.6979243447307311</c:v>
                        </c:pt>
                        <c:pt idx="9">
                          <c:v>2.935757701543185</c:v>
                        </c:pt>
                      </c:numCache>
                    </c:numRef>
                  </c:plus>
                  <c:minus>
                    <c:numRef>
                      <c:extLst>
                        <c:ext uri="{02D57815-91ED-43cb-92C2-25804820EDAC}">
                          <c15:formulaRef>
                            <c15:sqref>[1]Tabell_83A!$AS$39:$AS$48</c15:sqref>
                          </c15:formulaRef>
                        </c:ext>
                      </c:extLst>
                      <c:numCache>
                        <c:formatCode>General</c:formatCode>
                        <c:ptCount val="10"/>
                        <c:pt idx="0">
                          <c:v>2.8229382756225441</c:v>
                        </c:pt>
                        <c:pt idx="1">
                          <c:v>2.0314197896000969</c:v>
                        </c:pt>
                        <c:pt idx="2">
                          <c:v>1.6162515669410069</c:v>
                        </c:pt>
                        <c:pt idx="3">
                          <c:v>1.6835687314036289</c:v>
                        </c:pt>
                        <c:pt idx="4">
                          <c:v>2.9757061158176779</c:v>
                        </c:pt>
                        <c:pt idx="5">
                          <c:v>2.5474955524560139</c:v>
                        </c:pt>
                        <c:pt idx="6">
                          <c:v>1.729884992406161</c:v>
                        </c:pt>
                        <c:pt idx="7">
                          <c:v>1.529225980718329</c:v>
                        </c:pt>
                        <c:pt idx="8">
                          <c:v>1.6979243447307311</c:v>
                        </c:pt>
                        <c:pt idx="9">
                          <c:v>2.935757701543185</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[1]Tabell_83A!$AR$39:$AR$48</c15:sqref>
                        </c15:formulaRef>
                      </c:ext>
                    </c:extLst>
                    <c:numCache>
                      <c:formatCode>0</c:formatCode>
                      <c:ptCount val="10"/>
                      <c:pt idx="0">
                        <c:v>65.404666752935157</c:v>
                      </c:pt>
                      <c:pt idx="1">
                        <c:v>70.441629598002905</c:v>
                      </c:pt>
                      <c:pt idx="2">
                        <c:v>67.884393760314879</c:v>
                      </c:pt>
                      <c:pt idx="3">
                        <c:v>56.100793439139117</c:v>
                      </c:pt>
                      <c:pt idx="4">
                        <c:v>38.291609432000257</c:v>
                      </c:pt>
                      <c:pt idx="5">
                        <c:v>65.751377756423125</c:v>
                      </c:pt>
                      <c:pt idx="6">
                        <c:v>74.142638431761554</c:v>
                      </c:pt>
                      <c:pt idx="7">
                        <c:v>67.788981667429582</c:v>
                      </c:pt>
                      <c:pt idx="8">
                        <c:v>50.814202308508683</c:v>
                      </c:pt>
                      <c:pt idx="9">
                        <c:v>30.515545080152229</c:v>
                      </c:pt>
                    </c:numCache>
                  </c:numRef>
                </c:val>
                <c:extLst>
                  <c:ext xmlns:c16="http://schemas.microsoft.com/office/drawing/2014/chart" uri="{C3380CC4-5D6E-409C-BE32-E72D297353CC}">
                    <c16:uniqueId val="{00000001-E03D-4A0D-834A-30B1FC19C5A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'[orebro-lan-2022-2022.12.01.xlsx]Tabell_83A'!$AV$38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[1]Tabell_83A!$AW$39:$AW$48</c15:sqref>
                          </c15:formulaRef>
                        </c:ext>
                      </c:extLst>
                      <c:numCache>
                        <c:formatCode>General</c:formatCode>
                        <c:ptCount val="10"/>
                        <c:pt idx="0">
                          <c:v>19.447377037032432</c:v>
                        </c:pt>
                        <c:pt idx="1">
                          <c:v>15.59490202432079</c:v>
                        </c:pt>
                        <c:pt idx="2">
                          <c:v>11.469410916821159</c:v>
                        </c:pt>
                        <c:pt idx="3">
                          <c:v>11.0939166024681</c:v>
                        </c:pt>
                        <c:pt idx="4">
                          <c:v>0</c:v>
                        </c:pt>
                        <c:pt idx="5">
                          <c:v>19.089990874844428</c:v>
                        </c:pt>
                        <c:pt idx="6">
                          <c:v>12.17055274832175</c:v>
                        </c:pt>
                        <c:pt idx="7">
                          <c:v>11.35775395285096</c:v>
                        </c:pt>
                        <c:pt idx="8">
                          <c:v>12.075195034520309</c:v>
                        </c:pt>
                        <c:pt idx="9">
                          <c:v>19.780050599953839</c:v>
                        </c:pt>
                      </c:numCache>
                    </c:numRef>
                  </c:plus>
                  <c:minus>
                    <c:numRef>
                      <c:extLst xmlns:c15="http://schemas.microsoft.com/office/drawing/2012/chart">
                        <c:ext xmlns:c15="http://schemas.microsoft.com/office/drawing/2012/chart" uri="{02D57815-91ED-43cb-92C2-25804820EDAC}">
                          <c15:formulaRef>
                            <c15:sqref>[1]Tabell_83A!$AW$39:$AW$48</c15:sqref>
                          </c15:formulaRef>
                        </c:ext>
                      </c:extLst>
                      <c:numCache>
                        <c:formatCode>General</c:formatCode>
                        <c:ptCount val="10"/>
                        <c:pt idx="0">
                          <c:v>19.447377037032432</c:v>
                        </c:pt>
                        <c:pt idx="1">
                          <c:v>15.59490202432079</c:v>
                        </c:pt>
                        <c:pt idx="2">
                          <c:v>11.469410916821159</c:v>
                        </c:pt>
                        <c:pt idx="3">
                          <c:v>11.0939166024681</c:v>
                        </c:pt>
                        <c:pt idx="4">
                          <c:v>0</c:v>
                        </c:pt>
                        <c:pt idx="5">
                          <c:v>19.089990874844428</c:v>
                        </c:pt>
                        <c:pt idx="6">
                          <c:v>12.17055274832175</c:v>
                        </c:pt>
                        <c:pt idx="7">
                          <c:v>11.35775395285096</c:v>
                        </c:pt>
                        <c:pt idx="8">
                          <c:v>12.075195034520309</c:v>
                        </c:pt>
                        <c:pt idx="9">
                          <c:v>19.780050599953839</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[1]Tabell_83A!$AV$39:$AV$48</c15:sqref>
                        </c15:formulaRef>
                      </c:ext>
                    </c:extLst>
                    <c:numCache>
                      <c:formatCode>0</c:formatCode>
                      <c:ptCount val="10"/>
                      <c:pt idx="0">
                        <c:v>66.410900675442107</c:v>
                      </c:pt>
                      <c:pt idx="1">
                        <c:v>75.919274551349616</c:v>
                      </c:pt>
                      <c:pt idx="2">
                        <c:v>71.86767048725973</c:v>
                      </c:pt>
                      <c:pt idx="3">
                        <c:v>61.819578664318087</c:v>
                      </c:pt>
                      <c:pt idx="4">
                        <c:v>0</c:v>
                      </c:pt>
                      <c:pt idx="5">
                        <c:v>69.220128035226409</c:v>
                      </c:pt>
                      <c:pt idx="6">
                        <c:v>71.226963849204452</c:v>
                      </c:pt>
                      <c:pt idx="7">
                        <c:v>67.912746905252234</c:v>
                      </c:pt>
                      <c:pt idx="8">
                        <c:v>51.368147125406402</c:v>
                      </c:pt>
                      <c:pt idx="9">
                        <c:v>20.57058463173373</c:v>
                      </c:pt>
                    </c:numCache>
                  </c:numRef>
                </c:val>
                <c:extLst xmlns:c15="http://schemas.microsoft.com/office/drawing/2012/chart">
                  <c:ext xmlns:c16="http://schemas.microsoft.com/office/drawing/2014/chart" uri="{C3380CC4-5D6E-409C-BE32-E72D297353CC}">
                    <c16:uniqueId val="{00000002-E03D-4A0D-834A-30B1FC19C5A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'[orebro-lan-2022-2022.12.01.xlsx]Tabell_83A'!$AX$38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[1]Tabell_83A!$AY$39:$AY$48</c15:sqref>
                          </c15:formulaRef>
                        </c:ext>
                      </c:extLst>
                      <c:numCache>
                        <c:formatCode>General</c:formatCode>
                        <c:ptCount val="10"/>
                        <c:pt idx="0">
                          <c:v>23.73563319037487</c:v>
                        </c:pt>
                        <c:pt idx="1">
                          <c:v>16.297083912999518</c:v>
                        </c:pt>
                        <c:pt idx="2">
                          <c:v>11.372373630168591</c:v>
                        </c:pt>
                        <c:pt idx="3">
                          <c:v>11.36653541293896</c:v>
                        </c:pt>
                        <c:pt idx="4">
                          <c:v>22.521540546316089</c:v>
                        </c:pt>
                        <c:pt idx="5">
                          <c:v>20.536655284595181</c:v>
                        </c:pt>
                        <c:pt idx="6">
                          <c:v>13.43290070226516</c:v>
                        </c:pt>
                        <c:pt idx="7">
                          <c:v>11.919088547480561</c:v>
                        </c:pt>
                        <c:pt idx="8">
                          <c:v>11.469982374171</c:v>
                        </c:pt>
                        <c:pt idx="9">
                          <c:v>0</c:v>
                        </c:pt>
                      </c:numCache>
                    </c:numRef>
                  </c:plus>
                  <c:minus>
                    <c:numRef>
                      <c:extLst xmlns:c15="http://schemas.microsoft.com/office/drawing/2012/chart">
                        <c:ext xmlns:c15="http://schemas.microsoft.com/office/drawing/2012/chart" uri="{02D57815-91ED-43cb-92C2-25804820EDAC}">
                          <c15:formulaRef>
                            <c15:sqref>[1]Tabell_83A!$AY$39:$AY$48</c15:sqref>
                          </c15:formulaRef>
                        </c:ext>
                      </c:extLst>
                      <c:numCache>
                        <c:formatCode>General</c:formatCode>
                        <c:ptCount val="10"/>
                        <c:pt idx="0">
                          <c:v>23.73563319037487</c:v>
                        </c:pt>
                        <c:pt idx="1">
                          <c:v>16.297083912999518</c:v>
                        </c:pt>
                        <c:pt idx="2">
                          <c:v>11.372373630168591</c:v>
                        </c:pt>
                        <c:pt idx="3">
                          <c:v>11.36653541293896</c:v>
                        </c:pt>
                        <c:pt idx="4">
                          <c:v>22.521540546316089</c:v>
                        </c:pt>
                        <c:pt idx="5">
                          <c:v>20.536655284595181</c:v>
                        </c:pt>
                        <c:pt idx="6">
                          <c:v>13.43290070226516</c:v>
                        </c:pt>
                        <c:pt idx="7">
                          <c:v>11.919088547480561</c:v>
                        </c:pt>
                        <c:pt idx="8">
                          <c:v>11.469982374171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[1]Tabell_83A!$AX$39:$AX$48</c15:sqref>
                        </c15:formulaRef>
                      </c:ext>
                    </c:extLst>
                    <c:numCache>
                      <c:formatCode>0</c:formatCode>
                      <c:ptCount val="10"/>
                      <c:pt idx="0">
                        <c:v>40.981556117870653</c:v>
                      </c:pt>
                      <c:pt idx="1">
                        <c:v>70.814349616715319</c:v>
                      </c:pt>
                      <c:pt idx="2">
                        <c:v>75.649859722649367</c:v>
                      </c:pt>
                      <c:pt idx="3">
                        <c:v>45.561459205338487</c:v>
                      </c:pt>
                      <c:pt idx="4">
                        <c:v>48.384029099922927</c:v>
                      </c:pt>
                      <c:pt idx="5">
                        <c:v>51.07875720208731</c:v>
                      </c:pt>
                      <c:pt idx="6">
                        <c:v>70.934629254976215</c:v>
                      </c:pt>
                      <c:pt idx="7">
                        <c:v>65.993112500527189</c:v>
                      </c:pt>
                      <c:pt idx="8">
                        <c:v>57.838745710230732</c:v>
                      </c:pt>
                      <c:pt idx="9">
                        <c:v>0</c:v>
                      </c:pt>
                    </c:numCache>
                  </c:numRef>
                </c:val>
                <c:extLst xmlns:c15="http://schemas.microsoft.com/office/drawing/2012/chart">
                  <c:ext xmlns:c16="http://schemas.microsoft.com/office/drawing/2014/chart" uri="{C3380CC4-5D6E-409C-BE32-E72D297353CC}">
                    <c16:uniqueId val="{00000003-E03D-4A0D-834A-30B1FC19C5A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'[orebro-lan-2022-2022.12.01.xlsx]Tabell_83A'!$AZ$38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[1]Tabell_83A!$BA$39:$BA$48</c15:sqref>
                          </c15:formulaRef>
                        </c:ext>
                      </c:extLst>
                      <c:numCache>
                        <c:formatCode>General</c:formatCode>
                        <c:ptCount val="10"/>
                        <c:pt idx="0">
                          <c:v>21.655619984543911</c:v>
                        </c:pt>
                        <c:pt idx="1">
                          <c:v>16.776286536737501</c:v>
                        </c:pt>
                        <c:pt idx="2">
                          <c:v>12.07252254481439</c:v>
                        </c:pt>
                        <c:pt idx="3">
                          <c:v>10.93896159107771</c:v>
                        </c:pt>
                        <c:pt idx="4">
                          <c:v>18.829636292382499</c:v>
                        </c:pt>
                        <c:pt idx="5">
                          <c:v>17.12944801682427</c:v>
                        </c:pt>
                        <c:pt idx="6">
                          <c:v>13.48434097984174</c:v>
                        </c:pt>
                        <c:pt idx="7">
                          <c:v>11.41893884317505</c:v>
                        </c:pt>
                        <c:pt idx="8">
                          <c:v>11.15981125373988</c:v>
                        </c:pt>
                        <c:pt idx="9">
                          <c:v>0</c:v>
                        </c:pt>
                      </c:numCache>
                    </c:numRef>
                  </c:plus>
                  <c:minus>
                    <c:numRef>
                      <c:extLst xmlns:c15="http://schemas.microsoft.com/office/drawing/2012/chart">
                        <c:ext xmlns:c15="http://schemas.microsoft.com/office/drawing/2012/chart" uri="{02D57815-91ED-43cb-92C2-25804820EDAC}">
                          <c15:formulaRef>
                            <c15:sqref>[1]Tabell_83A!$BA$39:$BA$48</c15:sqref>
                          </c15:formulaRef>
                        </c:ext>
                      </c:extLst>
                      <c:numCache>
                        <c:formatCode>General</c:formatCode>
                        <c:ptCount val="10"/>
                        <c:pt idx="0">
                          <c:v>21.655619984543911</c:v>
                        </c:pt>
                        <c:pt idx="1">
                          <c:v>16.776286536737501</c:v>
                        </c:pt>
                        <c:pt idx="2">
                          <c:v>12.07252254481439</c:v>
                        </c:pt>
                        <c:pt idx="3">
                          <c:v>10.93896159107771</c:v>
                        </c:pt>
                        <c:pt idx="4">
                          <c:v>18.829636292382499</c:v>
                        </c:pt>
                        <c:pt idx="5">
                          <c:v>17.12944801682427</c:v>
                        </c:pt>
                        <c:pt idx="6">
                          <c:v>13.48434097984174</c:v>
                        </c:pt>
                        <c:pt idx="7">
                          <c:v>11.41893884317505</c:v>
                        </c:pt>
                        <c:pt idx="8">
                          <c:v>11.15981125373988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[1]Tabell_83A!$AZ$39:$AZ$48</c15:sqref>
                        </c15:formulaRef>
                      </c:ext>
                    </c:extLst>
                    <c:numCache>
                      <c:formatCode>0</c:formatCode>
                      <c:ptCount val="10"/>
                      <c:pt idx="0">
                        <c:v>52.732418690855873</c:v>
                      </c:pt>
                      <c:pt idx="1">
                        <c:v>64.938365981429214</c:v>
                      </c:pt>
                      <c:pt idx="2">
                        <c:v>68.674905219907174</c:v>
                      </c:pt>
                      <c:pt idx="3">
                        <c:v>55.191994455872148</c:v>
                      </c:pt>
                      <c:pt idx="4">
                        <c:v>23.844665579380621</c:v>
                      </c:pt>
                      <c:pt idx="5">
                        <c:v>53.520573201862462</c:v>
                      </c:pt>
                      <c:pt idx="6">
                        <c:v>66.09718984966733</c:v>
                      </c:pt>
                      <c:pt idx="7">
                        <c:v>64.411240534833652</c:v>
                      </c:pt>
                      <c:pt idx="8">
                        <c:v>42.82843209643621</c:v>
                      </c:pt>
                      <c:pt idx="9">
                        <c:v>0</c:v>
                      </c:pt>
                    </c:numCache>
                  </c:numRef>
                </c:val>
                <c:extLst xmlns:c15="http://schemas.microsoft.com/office/drawing/2012/chart">
                  <c:ext xmlns:c16="http://schemas.microsoft.com/office/drawing/2014/chart" uri="{C3380CC4-5D6E-409C-BE32-E72D297353CC}">
                    <c16:uniqueId val="{00000004-E03D-4A0D-834A-30B1FC19C5A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'[orebro-lan-2022-2022.12.01.xlsx]Tabell_83A'!$BB$38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[1]Tabell_83A!$BC$39:$BC$48</c15:sqref>
                          </c15:formulaRef>
                        </c:ext>
                      </c:extLst>
                      <c:numCache>
                        <c:formatCode>General</c:formatCode>
                        <c:ptCount val="10"/>
                        <c:pt idx="0">
                          <c:v>0</c:v>
                        </c:pt>
                        <c:pt idx="1">
                          <c:v>19.58592307245592</c:v>
                        </c:pt>
                        <c:pt idx="2">
                          <c:v>12.260079938422241</c:v>
                        </c:pt>
                        <c:pt idx="3">
                          <c:v>10.936472387393589</c:v>
                        </c:pt>
                        <c:pt idx="4">
                          <c:v>22.572199991653811</c:v>
                        </c:pt>
                        <c:pt idx="5">
                          <c:v>15.883167333116949</c:v>
                        </c:pt>
                        <c:pt idx="6">
                          <c:v>14.828940252891361</c:v>
                        </c:pt>
                        <c:pt idx="7">
                          <c:v>13.286265329673419</c:v>
                        </c:pt>
                        <c:pt idx="8">
                          <c:v>11.075247032738931</c:v>
                        </c:pt>
                        <c:pt idx="9">
                          <c:v>21.488481142082851</c:v>
                        </c:pt>
                      </c:numCache>
                    </c:numRef>
                  </c:plus>
                  <c:minus>
                    <c:numRef>
                      <c:extLst xmlns:c15="http://schemas.microsoft.com/office/drawing/2012/chart">
                        <c:ext xmlns:c15="http://schemas.microsoft.com/office/drawing/2012/chart" uri="{02D57815-91ED-43cb-92C2-25804820EDAC}">
                          <c15:formulaRef>
                            <c15:sqref>[1]Tabell_83A!$BC$39:$BC$48</c15:sqref>
                          </c15:formulaRef>
                        </c:ext>
                      </c:extLst>
                      <c:numCache>
                        <c:formatCode>General</c:formatCode>
                        <c:ptCount val="10"/>
                        <c:pt idx="0">
                          <c:v>0</c:v>
                        </c:pt>
                        <c:pt idx="1">
                          <c:v>19.58592307245592</c:v>
                        </c:pt>
                        <c:pt idx="2">
                          <c:v>12.260079938422241</c:v>
                        </c:pt>
                        <c:pt idx="3">
                          <c:v>10.936472387393589</c:v>
                        </c:pt>
                        <c:pt idx="4">
                          <c:v>22.572199991653811</c:v>
                        </c:pt>
                        <c:pt idx="5">
                          <c:v>15.883167333116949</c:v>
                        </c:pt>
                        <c:pt idx="6">
                          <c:v>14.828940252891361</c:v>
                        </c:pt>
                        <c:pt idx="7">
                          <c:v>13.286265329673419</c:v>
                        </c:pt>
                        <c:pt idx="8">
                          <c:v>11.075247032738931</c:v>
                        </c:pt>
                        <c:pt idx="9">
                          <c:v>21.488481142082851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[1]Tabell_83A!$BB$39:$BB$48</c15:sqref>
                        </c15:formulaRef>
                      </c:ext>
                    </c:extLst>
                    <c:numCache>
                      <c:formatCode>0</c:formatCode>
                      <c:ptCount val="10"/>
                      <c:pt idx="0">
                        <c:v>0</c:v>
                      </c:pt>
                      <c:pt idx="1">
                        <c:v>36.47437683980025</c:v>
                      </c:pt>
                      <c:pt idx="2">
                        <c:v>64.16675573811284</c:v>
                      </c:pt>
                      <c:pt idx="3">
                        <c:v>54.166464333584919</c:v>
                      </c:pt>
                      <c:pt idx="4">
                        <c:v>44.685916325459388</c:v>
                      </c:pt>
                      <c:pt idx="5">
                        <c:v>68.058017868589658</c:v>
                      </c:pt>
                      <c:pt idx="6">
                        <c:v>65.357848598130573</c:v>
                      </c:pt>
                      <c:pt idx="7">
                        <c:v>55.75299099084414</c:v>
                      </c:pt>
                      <c:pt idx="8">
                        <c:v>44.793494357625264</c:v>
                      </c:pt>
                      <c:pt idx="9">
                        <c:v>27.358498835817539</c:v>
                      </c:pt>
                    </c:numCache>
                  </c:numRef>
                </c:val>
                <c:extLst xmlns:c15="http://schemas.microsoft.com/office/drawing/2012/chart">
                  <c:ext xmlns:c16="http://schemas.microsoft.com/office/drawing/2014/chart" uri="{C3380CC4-5D6E-409C-BE32-E72D297353CC}">
                    <c16:uniqueId val="{00000005-E03D-4A0D-834A-30B1FC19C5A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'[orebro-lan-2022-2022.12.01.xlsx]Tabell_83A'!$BD$38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[1]Tabell_83A!$BE$39:$BE$48</c15:sqref>
                          </c15:formulaRef>
                        </c:ext>
                      </c:extLst>
                      <c:numCache>
                        <c:formatCode>General</c:formatCode>
                        <c:ptCount val="10"/>
                        <c:pt idx="0">
                          <c:v>18.40696383459311</c:v>
                        </c:pt>
                        <c:pt idx="1">
                          <c:v>16.668438846059491</c:v>
                        </c:pt>
                        <c:pt idx="2">
                          <c:v>11.91025351202598</c:v>
                        </c:pt>
                        <c:pt idx="3">
                          <c:v>11.633223294388729</c:v>
                        </c:pt>
                        <c:pt idx="4">
                          <c:v>0</c:v>
                        </c:pt>
                        <c:pt idx="5">
                          <c:v>17.93087383545468</c:v>
                        </c:pt>
                        <c:pt idx="6">
                          <c:v>13.44587646649822</c:v>
                        </c:pt>
                        <c:pt idx="7">
                          <c:v>11.83338127644784</c:v>
                        </c:pt>
                        <c:pt idx="8">
                          <c:v>11.103520068565871</c:v>
                        </c:pt>
                        <c:pt idx="9">
                          <c:v>0</c:v>
                        </c:pt>
                      </c:numCache>
                    </c:numRef>
                  </c:plus>
                  <c:minus>
                    <c:numRef>
                      <c:extLst xmlns:c15="http://schemas.microsoft.com/office/drawing/2012/chart">
                        <c:ext xmlns:c15="http://schemas.microsoft.com/office/drawing/2012/chart" uri="{02D57815-91ED-43cb-92C2-25804820EDAC}">
                          <c15:formulaRef>
                            <c15:sqref>[1]Tabell_83A!$BE$39:$BE$48</c15:sqref>
                          </c15:formulaRef>
                        </c:ext>
                      </c:extLst>
                      <c:numCache>
                        <c:formatCode>General</c:formatCode>
                        <c:ptCount val="10"/>
                        <c:pt idx="0">
                          <c:v>18.40696383459311</c:v>
                        </c:pt>
                        <c:pt idx="1">
                          <c:v>16.668438846059491</c:v>
                        </c:pt>
                        <c:pt idx="2">
                          <c:v>11.91025351202598</c:v>
                        </c:pt>
                        <c:pt idx="3">
                          <c:v>11.633223294388729</c:v>
                        </c:pt>
                        <c:pt idx="4">
                          <c:v>0</c:v>
                        </c:pt>
                        <c:pt idx="5">
                          <c:v>17.93087383545468</c:v>
                        </c:pt>
                        <c:pt idx="6">
                          <c:v>13.44587646649822</c:v>
                        </c:pt>
                        <c:pt idx="7">
                          <c:v>11.83338127644784</c:v>
                        </c:pt>
                        <c:pt idx="8">
                          <c:v>11.103520068565871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[1]Tabell_83A!$BD$39:$BD$48</c15:sqref>
                        </c15:formulaRef>
                      </c:ext>
                    </c:extLst>
                    <c:numCache>
                      <c:formatCode>0</c:formatCode>
                      <c:ptCount val="10"/>
                      <c:pt idx="0">
                        <c:v>64.814623681225072</c:v>
                      </c:pt>
                      <c:pt idx="1">
                        <c:v>71.802009989528557</c:v>
                      </c:pt>
                      <c:pt idx="2">
                        <c:v>69.768566097771128</c:v>
                      </c:pt>
                      <c:pt idx="3">
                        <c:v>63.960918511164152</c:v>
                      </c:pt>
                      <c:pt idx="4">
                        <c:v>0</c:v>
                      </c:pt>
                      <c:pt idx="5">
                        <c:v>58.464936863982331</c:v>
                      </c:pt>
                      <c:pt idx="6">
                        <c:v>70.577344957996644</c:v>
                      </c:pt>
                      <c:pt idx="7">
                        <c:v>67.898694771362429</c:v>
                      </c:pt>
                      <c:pt idx="8">
                        <c:v>58.720692047485883</c:v>
                      </c:pt>
                      <c:pt idx="9">
                        <c:v>0</c:v>
                      </c:pt>
                    </c:numCache>
                  </c:numRef>
                </c:val>
                <c:extLst xmlns:c15="http://schemas.microsoft.com/office/drawing/2012/chart">
                  <c:ext xmlns:c16="http://schemas.microsoft.com/office/drawing/2014/chart" uri="{C3380CC4-5D6E-409C-BE32-E72D297353CC}">
                    <c16:uniqueId val="{00000006-E03D-4A0D-834A-30B1FC19C5A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'[orebro-lan-2022-2022.12.01.xlsx]Tabell_83A'!$BF$38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[1]Tabell_83A!$BG$39:$BG$48</c15:sqref>
                          </c15:formulaRef>
                        </c:ext>
                      </c:extLst>
                      <c:numCache>
                        <c:formatCode>General</c:formatCode>
                        <c:ptCount val="10"/>
                        <c:pt idx="0">
                          <c:v>19.988620644057359</c:v>
                        </c:pt>
                        <c:pt idx="1">
                          <c:v>14.435714686376119</c:v>
                        </c:pt>
                        <c:pt idx="2">
                          <c:v>12.78076297947138</c:v>
                        </c:pt>
                        <c:pt idx="3">
                          <c:v>10.698540558460291</c:v>
                        </c:pt>
                        <c:pt idx="4">
                          <c:v>0</c:v>
                        </c:pt>
                        <c:pt idx="5">
                          <c:v>15.239482358996661</c:v>
                        </c:pt>
                        <c:pt idx="6">
                          <c:v>13.964277412522369</c:v>
                        </c:pt>
                        <c:pt idx="7">
                          <c:v>10.7529910981035</c:v>
                        </c:pt>
                        <c:pt idx="8">
                          <c:v>11.77484018624668</c:v>
                        </c:pt>
                        <c:pt idx="9">
                          <c:v>0</c:v>
                        </c:pt>
                      </c:numCache>
                    </c:numRef>
                  </c:plus>
                  <c:minus>
                    <c:numRef>
                      <c:extLst xmlns:c15="http://schemas.microsoft.com/office/drawing/2012/chart">
                        <c:ext xmlns:c15="http://schemas.microsoft.com/office/drawing/2012/chart" uri="{02D57815-91ED-43cb-92C2-25804820EDAC}">
                          <c15:formulaRef>
                            <c15:sqref>[1]Tabell_83A!$BG$39:$BG$48</c15:sqref>
                          </c15:formulaRef>
                        </c:ext>
                      </c:extLst>
                      <c:numCache>
                        <c:formatCode>General</c:formatCode>
                        <c:ptCount val="10"/>
                        <c:pt idx="0">
                          <c:v>19.988620644057359</c:v>
                        </c:pt>
                        <c:pt idx="1">
                          <c:v>14.435714686376119</c:v>
                        </c:pt>
                        <c:pt idx="2">
                          <c:v>12.78076297947138</c:v>
                        </c:pt>
                        <c:pt idx="3">
                          <c:v>10.698540558460291</c:v>
                        </c:pt>
                        <c:pt idx="4">
                          <c:v>0</c:v>
                        </c:pt>
                        <c:pt idx="5">
                          <c:v>15.239482358996661</c:v>
                        </c:pt>
                        <c:pt idx="6">
                          <c:v>13.964277412522369</c:v>
                        </c:pt>
                        <c:pt idx="7">
                          <c:v>10.7529910981035</c:v>
                        </c:pt>
                        <c:pt idx="8">
                          <c:v>11.77484018624668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[1]Tabell_83A!$BF$39:$BF$48</c15:sqref>
                        </c15:formulaRef>
                      </c:ext>
                    </c:extLst>
                    <c:numCache>
                      <c:formatCode>0</c:formatCode>
                      <c:ptCount val="10"/>
                      <c:pt idx="0">
                        <c:v>67.79083435124808</c:v>
                      </c:pt>
                      <c:pt idx="1">
                        <c:v>74.547091137519246</c:v>
                      </c:pt>
                      <c:pt idx="2">
                        <c:v>67.48635350882104</c:v>
                      </c:pt>
                      <c:pt idx="3">
                        <c:v>60.913208463430458</c:v>
                      </c:pt>
                      <c:pt idx="4">
                        <c:v>0</c:v>
                      </c:pt>
                      <c:pt idx="5">
                        <c:v>55.841593134013742</c:v>
                      </c:pt>
                      <c:pt idx="6">
                        <c:v>71.313885717514268</c:v>
                      </c:pt>
                      <c:pt idx="7">
                        <c:v>67.217927303220208</c:v>
                      </c:pt>
                      <c:pt idx="8">
                        <c:v>52.567831894467787</c:v>
                      </c:pt>
                      <c:pt idx="9">
                        <c:v>0</c:v>
                      </c:pt>
                    </c:numCache>
                  </c:numRef>
                </c:val>
                <c:extLst xmlns:c15="http://schemas.microsoft.com/office/drawing/2012/chart">
                  <c:ext xmlns:c16="http://schemas.microsoft.com/office/drawing/2014/chart" uri="{C3380CC4-5D6E-409C-BE32-E72D297353CC}">
                    <c16:uniqueId val="{00000007-E03D-4A0D-834A-30B1FC19C5A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'[orebro-lan-2022-2022.12.01.xlsx]Tabell_83A'!$BH$38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[1]Tabell_83A!$BI$39:$BI$48</c15:sqref>
                          </c15:formulaRef>
                        </c:ext>
                      </c:extLst>
                      <c:numCache>
                        <c:formatCode>General</c:formatCode>
                        <c:ptCount val="10"/>
                        <c:pt idx="0">
                          <c:v>21.594310631680809</c:v>
                        </c:pt>
                        <c:pt idx="1">
                          <c:v>16.54604533736871</c:v>
                        </c:pt>
                        <c:pt idx="2">
                          <c:v>12.965608986284151</c:v>
                        </c:pt>
                        <c:pt idx="3">
                          <c:v>13.262741179759519</c:v>
                        </c:pt>
                        <c:pt idx="4">
                          <c:v>20.773281918613471</c:v>
                        </c:pt>
                        <c:pt idx="5">
                          <c:v>24.032023439690761</c:v>
                        </c:pt>
                        <c:pt idx="6">
                          <c:v>15.22185156716025</c:v>
                        </c:pt>
                        <c:pt idx="7">
                          <c:v>12.141760626932751</c:v>
                        </c:pt>
                        <c:pt idx="8">
                          <c:v>11.240643685409241</c:v>
                        </c:pt>
                        <c:pt idx="9">
                          <c:v>0</c:v>
                        </c:pt>
                      </c:numCache>
                    </c:numRef>
                  </c:plus>
                  <c:minus>
                    <c:numRef>
                      <c:extLst xmlns:c15="http://schemas.microsoft.com/office/drawing/2012/chart">
                        <c:ext xmlns:c15="http://schemas.microsoft.com/office/drawing/2012/chart" uri="{02D57815-91ED-43cb-92C2-25804820EDAC}">
                          <c15:formulaRef>
                            <c15:sqref>[1]Tabell_83A!$BI$39:$BI$48</c15:sqref>
                          </c15:formulaRef>
                        </c:ext>
                      </c:extLst>
                      <c:numCache>
                        <c:formatCode>General</c:formatCode>
                        <c:ptCount val="10"/>
                        <c:pt idx="0">
                          <c:v>21.594310631680809</c:v>
                        </c:pt>
                        <c:pt idx="1">
                          <c:v>16.54604533736871</c:v>
                        </c:pt>
                        <c:pt idx="2">
                          <c:v>12.965608986284151</c:v>
                        </c:pt>
                        <c:pt idx="3">
                          <c:v>13.262741179759519</c:v>
                        </c:pt>
                        <c:pt idx="4">
                          <c:v>20.773281918613471</c:v>
                        </c:pt>
                        <c:pt idx="5">
                          <c:v>24.032023439690761</c:v>
                        </c:pt>
                        <c:pt idx="6">
                          <c:v>15.22185156716025</c:v>
                        </c:pt>
                        <c:pt idx="7">
                          <c:v>12.141760626932751</c:v>
                        </c:pt>
                        <c:pt idx="8">
                          <c:v>11.240643685409241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[1]Tabell_83A!$BH$39:$BH$48</c15:sqref>
                        </c15:formulaRef>
                      </c:ext>
                    </c:extLst>
                    <c:numCache>
                      <c:formatCode>0</c:formatCode>
                      <c:ptCount val="10"/>
                      <c:pt idx="0">
                        <c:v>67.933709720176722</c:v>
                      </c:pt>
                      <c:pt idx="1">
                        <c:v>78.375196409322427</c:v>
                      </c:pt>
                      <c:pt idx="2">
                        <c:v>64.423630922069606</c:v>
                      </c:pt>
                      <c:pt idx="3">
                        <c:v>56.177646454407601</c:v>
                      </c:pt>
                      <c:pt idx="4">
                        <c:v>31.900036727931411</c:v>
                      </c:pt>
                      <c:pt idx="5">
                        <c:v>50.547665752160633</c:v>
                      </c:pt>
                      <c:pt idx="6">
                        <c:v>65.474856554954172</c:v>
                      </c:pt>
                      <c:pt idx="7">
                        <c:v>68.952549276283008</c:v>
                      </c:pt>
                      <c:pt idx="8">
                        <c:v>52.644742533634123</c:v>
                      </c:pt>
                      <c:pt idx="9">
                        <c:v>0</c:v>
                      </c:pt>
                    </c:numCache>
                  </c:numRef>
                </c:val>
                <c:extLst xmlns:c15="http://schemas.microsoft.com/office/drawing/2012/chart">
                  <c:ext xmlns:c16="http://schemas.microsoft.com/office/drawing/2014/chart" uri="{C3380CC4-5D6E-409C-BE32-E72D297353CC}">
                    <c16:uniqueId val="{00000008-E03D-4A0D-834A-30B1FC19C5AF}"/>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'[orebro-lan-2022-2022.12.01.xlsx]Tabell_83A'!$BJ$38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[1]Tabell_83A!$BJ$39:$BJ$48</c15:sqref>
                        </c15:formulaRef>
                      </c:ext>
                    </c:extLst>
                    <c:numCache>
                      <c:formatCode>0</c:formatCode>
                      <c:ptCount val="10"/>
                      <c:pt idx="0">
                        <c:v>61.371826530892733</c:v>
                      </c:pt>
                      <c:pt idx="1">
                        <c:v>81.117591404054494</c:v>
                      </c:pt>
                      <c:pt idx="2">
                        <c:v>75.633658708570167</c:v>
                      </c:pt>
                      <c:pt idx="3">
                        <c:v>51.977384040406449</c:v>
                      </c:pt>
                      <c:pt idx="4">
                        <c:v>55.652178697176772</c:v>
                      </c:pt>
                      <c:pt idx="5">
                        <c:v>58.251912908452667</c:v>
                      </c:pt>
                      <c:pt idx="6">
                        <c:v>77.466408869031014</c:v>
                      </c:pt>
                      <c:pt idx="7">
                        <c:v>68.850103741102771</c:v>
                      </c:pt>
                      <c:pt idx="8">
                        <c:v>52.820872260339989</c:v>
                      </c:pt>
                      <c:pt idx="9">
                        <c:v>16.75398868413146</c:v>
                      </c:pt>
                    </c:numCache>
                  </c:numRef>
                </c:val>
                <c:extLst xmlns:c15="http://schemas.microsoft.com/office/drawing/2012/chart">
                  <c:ext xmlns:c16="http://schemas.microsoft.com/office/drawing/2014/chart" uri="{C3380CC4-5D6E-409C-BE32-E72D297353CC}">
                    <c16:uniqueId val="{00000009-E03D-4A0D-834A-30B1FC19C5AF}"/>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'[orebro-lan-2022-2022.12.01.xlsx]Tabell_83A'!$BL$38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[1]Tabell_83A!$BM$39:$BM$48</c15:sqref>
                          </c15:formulaRef>
                        </c:ext>
                      </c:extLst>
                      <c:numCache>
                        <c:formatCode>General</c:formatCode>
                        <c:ptCount val="10"/>
                        <c:pt idx="0">
                          <c:v>20.819094825313329</c:v>
                        </c:pt>
                        <c:pt idx="1">
                          <c:v>12.771530555731379</c:v>
                        </c:pt>
                        <c:pt idx="2">
                          <c:v>12.64483221055095</c:v>
                        </c:pt>
                        <c:pt idx="3">
                          <c:v>11.730698187301879</c:v>
                        </c:pt>
                        <c:pt idx="4">
                          <c:v>22.132338025747821</c:v>
                        </c:pt>
                        <c:pt idx="5">
                          <c:v>19.102879416655391</c:v>
                        </c:pt>
                        <c:pt idx="6">
                          <c:v>13.937297655238179</c:v>
                        </c:pt>
                        <c:pt idx="7">
                          <c:v>12.07025681494698</c:v>
                        </c:pt>
                        <c:pt idx="8">
                          <c:v>11.648182400215481</c:v>
                        </c:pt>
                        <c:pt idx="9">
                          <c:v>0</c:v>
                        </c:pt>
                      </c:numCache>
                    </c:numRef>
                  </c:plus>
                  <c:minus>
                    <c:numRef>
                      <c:extLst xmlns:c15="http://schemas.microsoft.com/office/drawing/2012/chart">
                        <c:ext xmlns:c15="http://schemas.microsoft.com/office/drawing/2012/chart" uri="{02D57815-91ED-43cb-92C2-25804820EDAC}">
                          <c15:formulaRef>
                            <c15:sqref>[1]Tabell_83A!$BM$39:$BM$48</c15:sqref>
                          </c15:formulaRef>
                        </c:ext>
                      </c:extLst>
                      <c:numCache>
                        <c:formatCode>General</c:formatCode>
                        <c:ptCount val="10"/>
                        <c:pt idx="0">
                          <c:v>20.819094825313329</c:v>
                        </c:pt>
                        <c:pt idx="1">
                          <c:v>12.771530555731379</c:v>
                        </c:pt>
                        <c:pt idx="2">
                          <c:v>12.64483221055095</c:v>
                        </c:pt>
                        <c:pt idx="3">
                          <c:v>11.730698187301879</c:v>
                        </c:pt>
                        <c:pt idx="4">
                          <c:v>22.132338025747821</c:v>
                        </c:pt>
                        <c:pt idx="5">
                          <c:v>19.102879416655391</c:v>
                        </c:pt>
                        <c:pt idx="6">
                          <c:v>13.937297655238179</c:v>
                        </c:pt>
                        <c:pt idx="7">
                          <c:v>12.07025681494698</c:v>
                        </c:pt>
                        <c:pt idx="8">
                          <c:v>11.648182400215481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[1]Tabell_83A!$BL$39:$BL$48</c15:sqref>
                        </c15:formulaRef>
                      </c:ext>
                    </c:extLst>
                    <c:numCache>
                      <c:formatCode>0</c:formatCode>
                      <c:ptCount val="10"/>
                      <c:pt idx="0">
                        <c:v>38.054287302207598</c:v>
                      </c:pt>
                      <c:pt idx="1">
                        <c:v>80.543609458627699</c:v>
                      </c:pt>
                      <c:pt idx="2">
                        <c:v>64.50515161865674</c:v>
                      </c:pt>
                      <c:pt idx="3">
                        <c:v>46.489891731042498</c:v>
                      </c:pt>
                      <c:pt idx="4">
                        <c:v>50.095079174178068</c:v>
                      </c:pt>
                      <c:pt idx="5">
                        <c:v>62.548207263541677</c:v>
                      </c:pt>
                      <c:pt idx="6">
                        <c:v>74.398687101614286</c:v>
                      </c:pt>
                      <c:pt idx="7">
                        <c:v>57.297316525343902</c:v>
                      </c:pt>
                      <c:pt idx="8">
                        <c:v>56.525308230475723</c:v>
                      </c:pt>
                      <c:pt idx="9">
                        <c:v>0</c:v>
                      </c:pt>
                    </c:numCache>
                  </c:numRef>
                </c:val>
                <c:extLst xmlns:c15="http://schemas.microsoft.com/office/drawing/2012/chart">
                  <c:ext xmlns:c16="http://schemas.microsoft.com/office/drawing/2014/chart" uri="{C3380CC4-5D6E-409C-BE32-E72D297353CC}">
                    <c16:uniqueId val="{0000000A-E03D-4A0D-834A-30B1FC19C5AF}"/>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'[orebro-lan-2022-2022.12.01.xlsx]Tabell_83A'!$BN$38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[1]Tabell_83A!$BO$39:$BO$48</c15:sqref>
                          </c15:formulaRef>
                        </c:ext>
                      </c:extLst>
                      <c:numCache>
                        <c:formatCode>General</c:formatCode>
                        <c:ptCount val="10"/>
                        <c:pt idx="0">
                          <c:v>21.981383003476189</c:v>
                        </c:pt>
                        <c:pt idx="1">
                          <c:v>18.629305117215459</c:v>
                        </c:pt>
                        <c:pt idx="2">
                          <c:v>14.906777450687549</c:v>
                        </c:pt>
                        <c:pt idx="3">
                          <c:v>12.075007127163939</c:v>
                        </c:pt>
                        <c:pt idx="4">
                          <c:v>22.11883812215093</c:v>
                        </c:pt>
                        <c:pt idx="5">
                          <c:v>19.357193509442371</c:v>
                        </c:pt>
                        <c:pt idx="6">
                          <c:v>14.67685012758678</c:v>
                        </c:pt>
                        <c:pt idx="7">
                          <c:v>11.28390390616925</c:v>
                        </c:pt>
                        <c:pt idx="8">
                          <c:v>11.57093019227532</c:v>
                        </c:pt>
                        <c:pt idx="9">
                          <c:v>0</c:v>
                        </c:pt>
                      </c:numCache>
                    </c:numRef>
                  </c:plus>
                  <c:minus>
                    <c:numRef>
                      <c:extLst xmlns:c15="http://schemas.microsoft.com/office/drawing/2012/chart">
                        <c:ext xmlns:c15="http://schemas.microsoft.com/office/drawing/2012/chart" uri="{02D57815-91ED-43cb-92C2-25804820EDAC}">
                          <c15:formulaRef>
                            <c15:sqref>[1]Tabell_83A!$BO$39:$BO$48</c15:sqref>
                          </c15:formulaRef>
                        </c:ext>
                      </c:extLst>
                      <c:numCache>
                        <c:formatCode>General</c:formatCode>
                        <c:ptCount val="10"/>
                        <c:pt idx="0">
                          <c:v>21.981383003476189</c:v>
                        </c:pt>
                        <c:pt idx="1">
                          <c:v>18.629305117215459</c:v>
                        </c:pt>
                        <c:pt idx="2">
                          <c:v>14.906777450687549</c:v>
                        </c:pt>
                        <c:pt idx="3">
                          <c:v>12.075007127163939</c:v>
                        </c:pt>
                        <c:pt idx="4">
                          <c:v>22.11883812215093</c:v>
                        </c:pt>
                        <c:pt idx="5">
                          <c:v>19.357193509442371</c:v>
                        </c:pt>
                        <c:pt idx="6">
                          <c:v>14.67685012758678</c:v>
                        </c:pt>
                        <c:pt idx="7">
                          <c:v>11.28390390616925</c:v>
                        </c:pt>
                        <c:pt idx="8">
                          <c:v>11.57093019227532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[1]Tabell_83A!$BN$39:$BN$48</c15:sqref>
                        </c15:formulaRef>
                      </c:ext>
                    </c:extLst>
                    <c:numCache>
                      <c:formatCode>0</c:formatCode>
                      <c:ptCount val="10"/>
                      <c:pt idx="0">
                        <c:v>54.425794957054713</c:v>
                      </c:pt>
                      <c:pt idx="1">
                        <c:v>70.557592008948603</c:v>
                      </c:pt>
                      <c:pt idx="2">
                        <c:v>51.428409614698921</c:v>
                      </c:pt>
                      <c:pt idx="3">
                        <c:v>52.886033939957258</c:v>
                      </c:pt>
                      <c:pt idx="4">
                        <c:v>39.253462797901577</c:v>
                      </c:pt>
                      <c:pt idx="5">
                        <c:v>56.12405608658613</c:v>
                      </c:pt>
                      <c:pt idx="6">
                        <c:v>73.737098370383791</c:v>
                      </c:pt>
                      <c:pt idx="7">
                        <c:v>67.313601068505463</c:v>
                      </c:pt>
                      <c:pt idx="8">
                        <c:v>56.58810062630797</c:v>
                      </c:pt>
                      <c:pt idx="9">
                        <c:v>0</c:v>
                      </c:pt>
                    </c:numCache>
                  </c:numRef>
                </c:val>
                <c:extLst xmlns:c15="http://schemas.microsoft.com/office/drawing/2012/chart">
                  <c:ext xmlns:c16="http://schemas.microsoft.com/office/drawing/2014/chart" uri="{C3380CC4-5D6E-409C-BE32-E72D297353CC}">
                    <c16:uniqueId val="{0000000B-E03D-4A0D-834A-30B1FC19C5AF}"/>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'[orebro-lan-2022-2022.12.01.xlsx]Tabell_83A'!$BP$38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[1]Tabell_83A!$BQ$39:$BQ$48</c15:sqref>
                          </c15:formulaRef>
                        </c:ext>
                      </c:extLst>
                      <c:numCache>
                        <c:formatCode>General</c:formatCode>
                        <c:ptCount val="10"/>
                        <c:pt idx="0">
                          <c:v>22.99455150650979</c:v>
                        </c:pt>
                        <c:pt idx="1">
                          <c:v>15.324640569857371</c:v>
                        </c:pt>
                        <c:pt idx="2">
                          <c:v>12.53799420603502</c:v>
                        </c:pt>
                        <c:pt idx="3">
                          <c:v>11.729257455929019</c:v>
                        </c:pt>
                        <c:pt idx="4">
                          <c:v>0</c:v>
                        </c:pt>
                        <c:pt idx="5">
                          <c:v>14.9584440791884</c:v>
                        </c:pt>
                        <c:pt idx="6">
                          <c:v>11.963335467204709</c:v>
                        </c:pt>
                        <c:pt idx="7">
                          <c:v>11.99864698908234</c:v>
                        </c:pt>
                        <c:pt idx="8">
                          <c:v>11.353377870402619</c:v>
                        </c:pt>
                        <c:pt idx="9">
                          <c:v>0</c:v>
                        </c:pt>
                      </c:numCache>
                    </c:numRef>
                  </c:plus>
                  <c:minus>
                    <c:numRef>
                      <c:extLst xmlns:c15="http://schemas.microsoft.com/office/drawing/2012/chart">
                        <c:ext xmlns:c15="http://schemas.microsoft.com/office/drawing/2012/chart" uri="{02D57815-91ED-43cb-92C2-25804820EDAC}">
                          <c15:formulaRef>
                            <c15:sqref>[1]Tabell_83A!$BQ$39:$BQ$48</c15:sqref>
                          </c15:formulaRef>
                        </c:ext>
                      </c:extLst>
                      <c:numCache>
                        <c:formatCode>General</c:formatCode>
                        <c:ptCount val="10"/>
                        <c:pt idx="0">
                          <c:v>22.99455150650979</c:v>
                        </c:pt>
                        <c:pt idx="1">
                          <c:v>15.324640569857371</c:v>
                        </c:pt>
                        <c:pt idx="2">
                          <c:v>12.53799420603502</c:v>
                        </c:pt>
                        <c:pt idx="3">
                          <c:v>11.729257455929019</c:v>
                        </c:pt>
                        <c:pt idx="4">
                          <c:v>0</c:v>
                        </c:pt>
                        <c:pt idx="5">
                          <c:v>14.9584440791884</c:v>
                        </c:pt>
                        <c:pt idx="6">
                          <c:v>11.963335467204709</c:v>
                        </c:pt>
                        <c:pt idx="7">
                          <c:v>11.99864698908234</c:v>
                        </c:pt>
                        <c:pt idx="8">
                          <c:v>11.353377870402619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[1]Tabell_83A!$BP$39:$BP$48</c15:sqref>
                        </c15:formulaRef>
                      </c:ext>
                    </c:extLst>
                    <c:numCache>
                      <c:formatCode>0</c:formatCode>
                      <c:ptCount val="10"/>
                      <c:pt idx="0">
                        <c:v>64.476226949433723</c:v>
                      </c:pt>
                      <c:pt idx="1">
                        <c:v>75.972713866043108</c:v>
                      </c:pt>
                      <c:pt idx="2">
                        <c:v>57.19853059059551</c:v>
                      </c:pt>
                      <c:pt idx="3">
                        <c:v>51.834780677199923</c:v>
                      </c:pt>
                      <c:pt idx="4">
                        <c:v>0</c:v>
                      </c:pt>
                      <c:pt idx="5">
                        <c:v>64.744151198501683</c:v>
                      </c:pt>
                      <c:pt idx="6">
                        <c:v>73.130392072106716</c:v>
                      </c:pt>
                      <c:pt idx="7">
                        <c:v>67.153289030220449</c:v>
                      </c:pt>
                      <c:pt idx="8">
                        <c:v>47.482610208660617</c:v>
                      </c:pt>
                      <c:pt idx="9">
                        <c:v>0</c:v>
                      </c:pt>
                    </c:numCache>
                  </c:numRef>
                </c:val>
                <c:extLst xmlns:c15="http://schemas.microsoft.com/office/drawing/2012/chart">
                  <c:ext xmlns:c16="http://schemas.microsoft.com/office/drawing/2014/chart" uri="{C3380CC4-5D6E-409C-BE32-E72D297353CC}">
                    <c16:uniqueId val="{0000000C-E03D-4A0D-834A-30B1FC19C5AF}"/>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'[orebro-lan-2022-2022.12.01.xlsx]Tabell_83A'!$BR$38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[1]Tabell_83A!$BS$39:$BS$48</c15:sqref>
                          </c15:formulaRef>
                        </c:ext>
                      </c:extLst>
                      <c:numCache>
                        <c:formatCode>General</c:formatCode>
                        <c:ptCount val="10"/>
                        <c:pt idx="0">
                          <c:v>8.3403881815702245</c:v>
                        </c:pt>
                        <c:pt idx="1">
                          <c:v>6.5854121455453214</c:v>
                        </c:pt>
                        <c:pt idx="2">
                          <c:v>5.6556309402667866</c:v>
                        </c:pt>
                        <c:pt idx="3">
                          <c:v>5.4851661985960138</c:v>
                        </c:pt>
                        <c:pt idx="4">
                          <c:v>10.31130800581786</c:v>
                        </c:pt>
                        <c:pt idx="5">
                          <c:v>8.2083875392146339</c:v>
                        </c:pt>
                        <c:pt idx="6">
                          <c:v>5.5726184183370169</c:v>
                        </c:pt>
                        <c:pt idx="7">
                          <c:v>5.3358103795981036</c:v>
                        </c:pt>
                        <c:pt idx="8">
                          <c:v>5.6410100782847001</c:v>
                        </c:pt>
                        <c:pt idx="9">
                          <c:v>10.69876265594641</c:v>
                        </c:pt>
                      </c:numCache>
                    </c:numRef>
                  </c:plus>
                  <c:minus>
                    <c:numRef>
                      <c:extLst xmlns:c15="http://schemas.microsoft.com/office/drawing/2012/chart">
                        <c:ext xmlns:c15="http://schemas.microsoft.com/office/drawing/2012/chart" uri="{02D57815-91ED-43cb-92C2-25804820EDAC}">
                          <c15:formulaRef>
                            <c15:sqref>[1]Tabell_83A!$BS$39:$BS$48</c15:sqref>
                          </c15:formulaRef>
                        </c:ext>
                      </c:extLst>
                      <c:numCache>
                        <c:formatCode>General</c:formatCode>
                        <c:ptCount val="10"/>
                        <c:pt idx="0">
                          <c:v>8.3403881815702245</c:v>
                        </c:pt>
                        <c:pt idx="1">
                          <c:v>6.5854121455453214</c:v>
                        </c:pt>
                        <c:pt idx="2">
                          <c:v>5.6556309402667866</c:v>
                        </c:pt>
                        <c:pt idx="3">
                          <c:v>5.4851661985960138</c:v>
                        </c:pt>
                        <c:pt idx="4">
                          <c:v>10.31130800581786</c:v>
                        </c:pt>
                        <c:pt idx="5">
                          <c:v>8.2083875392146339</c:v>
                        </c:pt>
                        <c:pt idx="6">
                          <c:v>5.5726184183370169</c:v>
                        </c:pt>
                        <c:pt idx="7">
                          <c:v>5.3358103795981036</c:v>
                        </c:pt>
                        <c:pt idx="8">
                          <c:v>5.6410100782847001</c:v>
                        </c:pt>
                        <c:pt idx="9">
                          <c:v>10.69876265594641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[1]Tabell_83A!$BR$39:$BR$48</c15:sqref>
                        </c15:formulaRef>
                      </c:ext>
                    </c:extLst>
                    <c:numCache>
                      <c:formatCode>0</c:formatCode>
                      <c:ptCount val="10"/>
                      <c:pt idx="0">
                        <c:v>75.028495746722669</c:v>
                      </c:pt>
                      <c:pt idx="1">
                        <c:v>73.164894545757093</c:v>
                      </c:pt>
                      <c:pt idx="2">
                        <c:v>69.15849678551217</c:v>
                      </c:pt>
                      <c:pt idx="3">
                        <c:v>55.400603453226203</c:v>
                      </c:pt>
                      <c:pt idx="4">
                        <c:v>37.758683664236223</c:v>
                      </c:pt>
                      <c:pt idx="5">
                        <c:v>74.452808324524753</c:v>
                      </c:pt>
                      <c:pt idx="6">
                        <c:v>74.578981613556465</c:v>
                      </c:pt>
                      <c:pt idx="7">
                        <c:v>68.399425070533908</c:v>
                      </c:pt>
                      <c:pt idx="8">
                        <c:v>49.678261175077587</c:v>
                      </c:pt>
                      <c:pt idx="9">
                        <c:v>28.48344081997131</c:v>
                      </c:pt>
                    </c:numCache>
                  </c:numRef>
                </c:val>
                <c:extLst xmlns:c15="http://schemas.microsoft.com/office/drawing/2012/chart">
                  <c:ext xmlns:c16="http://schemas.microsoft.com/office/drawing/2014/chart" uri="{C3380CC4-5D6E-409C-BE32-E72D297353CC}">
                    <c16:uniqueId val="{0000000D-E03D-4A0D-834A-30B1FC19C5AF}"/>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'[orebro-lan-2022-2022.12.01.xlsx]Tabell_83A'!$AQ$84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a:t>
            </a:r>
            <a:r>
              <a:rPr lang="en-US" sz="1400" dirty="0" err="1"/>
              <a:t>besväras</a:t>
            </a:r>
            <a:r>
              <a:rPr lang="en-US" sz="1400" dirty="0"/>
              <a:t> av </a:t>
            </a:r>
            <a:r>
              <a:rPr lang="en-US" sz="1400" dirty="0" err="1"/>
              <a:t>ensamhet</a:t>
            </a:r>
            <a:r>
              <a:rPr lang="en-US" sz="1400" dirty="0"/>
              <a:t> och </a:t>
            </a:r>
            <a:r>
              <a:rPr lang="en-US" sz="1400" dirty="0" err="1"/>
              <a:t>isolering</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'[orebro-lan-2022-2022.12.01.xlsx]Tabell_64A'!$AT$38</c:f>
              <c:strCache>
                <c:ptCount val="1"/>
                <c:pt idx="0">
                  <c:v>Örebro län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[2]Tabell_64A!$AP$39:$AQ$48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[2]Tabell_64A!$AT$39:$AT$48</c:f>
              <c:numCache>
                <c:formatCode>0</c:formatCode>
                <c:ptCount val="10"/>
                <c:pt idx="0">
                  <c:v>34.729075132492383</c:v>
                </c:pt>
                <c:pt idx="1">
                  <c:v>19.4811527565926</c:v>
                </c:pt>
                <c:pt idx="2">
                  <c:v>13.60689823136115</c:v>
                </c:pt>
                <c:pt idx="3">
                  <c:v>14.58839969014775</c:v>
                </c:pt>
                <c:pt idx="4">
                  <c:v>26.507486812778971</c:v>
                </c:pt>
                <c:pt idx="5">
                  <c:v>39.332230106460138</c:v>
                </c:pt>
                <c:pt idx="6">
                  <c:v>24.47974002312715</c:v>
                </c:pt>
                <c:pt idx="7">
                  <c:v>20.838525853544731</c:v>
                </c:pt>
                <c:pt idx="8">
                  <c:v>23.96887326310965</c:v>
                </c:pt>
                <c:pt idx="9">
                  <c:v>34.159443062963312</c:v>
                </c:pt>
              </c:numCache>
            </c:numRef>
          </c:val>
          <c:extLst>
            <c:ext xmlns:c16="http://schemas.microsoft.com/office/drawing/2014/chart" uri="{C3380CC4-5D6E-409C-BE32-E72D297353CC}">
              <c16:uniqueId val="{00000000-C2F1-4066-9525-01E729B45EED}"/>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'[orebro-lan-2022-2022.12.01.xlsx]Tabell_64A'!$AR$38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[2]Tabell_64A!$AS$39:$AS$48</c15:sqref>
                          </c15:formulaRef>
                        </c:ext>
                      </c:extLst>
                      <c:numCache>
                        <c:formatCode>General</c:formatCode>
                        <c:ptCount val="10"/>
                        <c:pt idx="0">
                          <c:v>3.1084490289418949</c:v>
                        </c:pt>
                        <c:pt idx="1">
                          <c:v>1.916754612811564</c:v>
                        </c:pt>
                        <c:pt idx="2">
                          <c:v>1.2353978011904601</c:v>
                        </c:pt>
                        <c:pt idx="3">
                          <c:v>1.244088366472748</c:v>
                        </c:pt>
                        <c:pt idx="4">
                          <c:v>2.779894951934653</c:v>
                        </c:pt>
                        <c:pt idx="5">
                          <c:v>2.6756945049598189</c:v>
                        </c:pt>
                        <c:pt idx="6">
                          <c:v>1.7049647010535569</c:v>
                        </c:pt>
                        <c:pt idx="7">
                          <c:v>1.2959735008382021</c:v>
                        </c:pt>
                        <c:pt idx="8">
                          <c:v>1.4644383391600471</c:v>
                        </c:pt>
                        <c:pt idx="9">
                          <c:v>3.39701266149171</c:v>
                        </c:pt>
                      </c:numCache>
                    </c:numRef>
                  </c:plus>
                  <c:minus>
                    <c:numRef>
                      <c:extLst>
                        <c:ext uri="{02D57815-91ED-43cb-92C2-25804820EDAC}">
                          <c15:formulaRef>
                            <c15:sqref>[2]Tabell_64A!$AS$39:$AS$48</c15:sqref>
                          </c15:formulaRef>
                        </c:ext>
                      </c:extLst>
                      <c:numCache>
                        <c:formatCode>General</c:formatCode>
                        <c:ptCount val="10"/>
                        <c:pt idx="0">
                          <c:v>3.1084490289418949</c:v>
                        </c:pt>
                        <c:pt idx="1">
                          <c:v>1.916754612811564</c:v>
                        </c:pt>
                        <c:pt idx="2">
                          <c:v>1.2353978011904601</c:v>
                        </c:pt>
                        <c:pt idx="3">
                          <c:v>1.244088366472748</c:v>
                        </c:pt>
                        <c:pt idx="4">
                          <c:v>2.779894951934653</c:v>
                        </c:pt>
                        <c:pt idx="5">
                          <c:v>2.6756945049598189</c:v>
                        </c:pt>
                        <c:pt idx="6">
                          <c:v>1.7049647010535569</c:v>
                        </c:pt>
                        <c:pt idx="7">
                          <c:v>1.2959735008382021</c:v>
                        </c:pt>
                        <c:pt idx="8">
                          <c:v>1.4644383391600471</c:v>
                        </c:pt>
                        <c:pt idx="9">
                          <c:v>3.39701266149171</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[2]Tabell_64A!$AR$39:$AR$48</c15:sqref>
                        </c15:formulaRef>
                      </c:ext>
                    </c:extLst>
                    <c:numCache>
                      <c:formatCode>0</c:formatCode>
                      <c:ptCount val="10"/>
                      <c:pt idx="0">
                        <c:v>36.584961970558368</c:v>
                      </c:pt>
                      <c:pt idx="1">
                        <c:v>22.701784255852619</c:v>
                      </c:pt>
                      <c:pt idx="2">
                        <c:v>14.00746819718389</c:v>
                      </c:pt>
                      <c:pt idx="3">
                        <c:v>14.12985351173444</c:v>
                      </c:pt>
                      <c:pt idx="4">
                        <c:v>25.398993716831729</c:v>
                      </c:pt>
                      <c:pt idx="5">
                        <c:v>37.781408021137928</c:v>
                      </c:pt>
                      <c:pt idx="6">
                        <c:v>23.601235413620451</c:v>
                      </c:pt>
                      <c:pt idx="7">
                        <c:v>18.889289124907631</c:v>
                      </c:pt>
                      <c:pt idx="8">
                        <c:v>23.851957886588451</c:v>
                      </c:pt>
                      <c:pt idx="9">
                        <c:v>40.234526090216917</c:v>
                      </c:pt>
                    </c:numCache>
                  </c:numRef>
                </c:val>
                <c:extLst>
                  <c:ext xmlns:c16="http://schemas.microsoft.com/office/drawing/2014/chart" uri="{C3380CC4-5D6E-409C-BE32-E72D297353CC}">
                    <c16:uniqueId val="{00000001-C2F1-4066-9525-01E729B45EE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'[orebro-lan-2022-2022.12.01.xlsx]Tabell_64A'!$AV$38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[2]Tabell_64A!$AW$39:$AW$48</c15:sqref>
                          </c15:formulaRef>
                        </c:ext>
                      </c:extLst>
                      <c:numCache>
                        <c:formatCode>General</c:formatCode>
                        <c:ptCount val="10"/>
                        <c:pt idx="0">
                          <c:v>22.202193815876679</c:v>
                        </c:pt>
                        <c:pt idx="1">
                          <c:v>14.952176639304509</c:v>
                        </c:pt>
                        <c:pt idx="2">
                          <c:v>7.5095677054689141</c:v>
                        </c:pt>
                        <c:pt idx="3">
                          <c:v>6.2507830895044192</c:v>
                        </c:pt>
                        <c:pt idx="4">
                          <c:v>0</c:v>
                        </c:pt>
                        <c:pt idx="5">
                          <c:v>20.34290663423241</c:v>
                        </c:pt>
                        <c:pt idx="6">
                          <c:v>10.928696574072029</c:v>
                        </c:pt>
                        <c:pt idx="7">
                          <c:v>9.7387598506657493</c:v>
                        </c:pt>
                        <c:pt idx="8">
                          <c:v>11.12727330136328</c:v>
                        </c:pt>
                        <c:pt idx="9">
                          <c:v>0</c:v>
                        </c:pt>
                      </c:numCache>
                    </c:numRef>
                  </c:plus>
                  <c:minus>
                    <c:numRef>
                      <c:extLst xmlns:c15="http://schemas.microsoft.com/office/drawing/2012/chart">
                        <c:ext xmlns:c15="http://schemas.microsoft.com/office/drawing/2012/chart" uri="{02D57815-91ED-43cb-92C2-25804820EDAC}">
                          <c15:formulaRef>
                            <c15:sqref>[2]Tabell_64A!$AW$39:$AW$48</c15:sqref>
                          </c15:formulaRef>
                        </c:ext>
                      </c:extLst>
                      <c:numCache>
                        <c:formatCode>General</c:formatCode>
                        <c:ptCount val="10"/>
                        <c:pt idx="0">
                          <c:v>22.202193815876679</c:v>
                        </c:pt>
                        <c:pt idx="1">
                          <c:v>14.952176639304509</c:v>
                        </c:pt>
                        <c:pt idx="2">
                          <c:v>7.5095677054689141</c:v>
                        </c:pt>
                        <c:pt idx="3">
                          <c:v>6.2507830895044192</c:v>
                        </c:pt>
                        <c:pt idx="4">
                          <c:v>0</c:v>
                        </c:pt>
                        <c:pt idx="5">
                          <c:v>20.34290663423241</c:v>
                        </c:pt>
                        <c:pt idx="6">
                          <c:v>10.928696574072029</c:v>
                        </c:pt>
                        <c:pt idx="7">
                          <c:v>9.7387598506657493</c:v>
                        </c:pt>
                        <c:pt idx="8">
                          <c:v>11.12727330136328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[2]Tabell_64A!$AV$39:$AV$48</c15:sqref>
                        </c15:formulaRef>
                      </c:ext>
                    </c:extLst>
                    <c:numCache>
                      <c:formatCode>0</c:formatCode>
                      <c:ptCount val="10"/>
                      <c:pt idx="0">
                        <c:v>34.323733465842317</c:v>
                      </c:pt>
                      <c:pt idx="1">
                        <c:v>19.644675211318841</c:v>
                      </c:pt>
                      <c:pt idx="2">
                        <c:v>9.3534380480828396</c:v>
                      </c:pt>
                      <c:pt idx="3">
                        <c:v>7.2120125973981901</c:v>
                      </c:pt>
                      <c:pt idx="4">
                        <c:v>0</c:v>
                      </c:pt>
                      <c:pt idx="5">
                        <c:v>54.810153024473408</c:v>
                      </c:pt>
                      <c:pt idx="6">
                        <c:v>21.31510957661116</c:v>
                      </c:pt>
                      <c:pt idx="7">
                        <c:v>18.627546375094841</c:v>
                      </c:pt>
                      <c:pt idx="8">
                        <c:v>28.253214774950699</c:v>
                      </c:pt>
                      <c:pt idx="9">
                        <c:v>0</c:v>
                      </c:pt>
                    </c:numCache>
                  </c:numRef>
                </c:val>
                <c:extLst xmlns:c15="http://schemas.microsoft.com/office/drawing/2012/chart">
                  <c:ext xmlns:c16="http://schemas.microsoft.com/office/drawing/2014/chart" uri="{C3380CC4-5D6E-409C-BE32-E72D297353CC}">
                    <c16:uniqueId val="{00000002-C2F1-4066-9525-01E729B45EE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'[orebro-lan-2022-2022.12.01.xlsx]Tabell_64A'!$AX$38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[2]Tabell_64A!$AY$39:$AY$48</c15:sqref>
                          </c15:formulaRef>
                        </c:ext>
                      </c:extLst>
                      <c:numCache>
                        <c:formatCode>General</c:formatCode>
                        <c:ptCount val="10"/>
                        <c:pt idx="0">
                          <c:v>0</c:v>
                        </c:pt>
                        <c:pt idx="1">
                          <c:v>16.783169837317988</c:v>
                        </c:pt>
                        <c:pt idx="2">
                          <c:v>8.1190728630881779</c:v>
                        </c:pt>
                        <c:pt idx="3">
                          <c:v>7.1306945165301174</c:v>
                        </c:pt>
                        <c:pt idx="4">
                          <c:v>17.77600946295918</c:v>
                        </c:pt>
                        <c:pt idx="5">
                          <c:v>15.85325666236667</c:v>
                        </c:pt>
                        <c:pt idx="6">
                          <c:v>12.515741023427401</c:v>
                        </c:pt>
                        <c:pt idx="7">
                          <c:v>9.5057862390029744</c:v>
                        </c:pt>
                        <c:pt idx="8">
                          <c:v>9.6424743875950316</c:v>
                        </c:pt>
                        <c:pt idx="9">
                          <c:v>0</c:v>
                        </c:pt>
                      </c:numCache>
                    </c:numRef>
                  </c:plus>
                  <c:minus>
                    <c:numRef>
                      <c:extLst xmlns:c15="http://schemas.microsoft.com/office/drawing/2012/chart">
                        <c:ext xmlns:c15="http://schemas.microsoft.com/office/drawing/2012/chart" uri="{02D57815-91ED-43cb-92C2-25804820EDAC}">
                          <c15:formulaRef>
                            <c15:sqref>[2]Tabell_64A!$AY$39:$AY$48</c15:sqref>
                          </c15:formulaRef>
                        </c:ext>
                      </c:extLst>
                      <c:numCache>
                        <c:formatCode>General</c:formatCode>
                        <c:ptCount val="10"/>
                        <c:pt idx="0">
                          <c:v>0</c:v>
                        </c:pt>
                        <c:pt idx="1">
                          <c:v>16.783169837317988</c:v>
                        </c:pt>
                        <c:pt idx="2">
                          <c:v>8.1190728630881779</c:v>
                        </c:pt>
                        <c:pt idx="3">
                          <c:v>7.1306945165301174</c:v>
                        </c:pt>
                        <c:pt idx="4">
                          <c:v>17.77600946295918</c:v>
                        </c:pt>
                        <c:pt idx="5">
                          <c:v>15.85325666236667</c:v>
                        </c:pt>
                        <c:pt idx="6">
                          <c:v>12.515741023427401</c:v>
                        </c:pt>
                        <c:pt idx="7">
                          <c:v>9.5057862390029744</c:v>
                        </c:pt>
                        <c:pt idx="8">
                          <c:v>9.6424743875950316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[2]Tabell_64A!$AX$39:$AX$48</c15:sqref>
                        </c15:formulaRef>
                      </c:ext>
                    </c:extLst>
                    <c:numCache>
                      <c:formatCode>0</c:formatCode>
                      <c:ptCount val="10"/>
                      <c:pt idx="0">
                        <c:v>0</c:v>
                      </c:pt>
                      <c:pt idx="1">
                        <c:v>24.519846449297422</c:v>
                      </c:pt>
                      <c:pt idx="2">
                        <c:v>9.4368139971040765</c:v>
                      </c:pt>
                      <c:pt idx="3">
                        <c:v>11.10961073417387</c:v>
                      </c:pt>
                      <c:pt idx="4">
                        <c:v>18.260950235135059</c:v>
                      </c:pt>
                      <c:pt idx="5">
                        <c:v>16.15461097162272</c:v>
                      </c:pt>
                      <c:pt idx="6">
                        <c:v>21.899705552163219</c:v>
                      </c:pt>
                      <c:pt idx="7">
                        <c:v>18.446527005692388</c:v>
                      </c:pt>
                      <c:pt idx="8">
                        <c:v>21.1677836708696</c:v>
                      </c:pt>
                      <c:pt idx="9">
                        <c:v>0</c:v>
                      </c:pt>
                    </c:numCache>
                  </c:numRef>
                </c:val>
                <c:extLst xmlns:c15="http://schemas.microsoft.com/office/drawing/2012/chart">
                  <c:ext xmlns:c16="http://schemas.microsoft.com/office/drawing/2014/chart" uri="{C3380CC4-5D6E-409C-BE32-E72D297353CC}">
                    <c16:uniqueId val="{00000003-C2F1-4066-9525-01E729B45EE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'[orebro-lan-2022-2022.12.01.xlsx]Tabell_64A'!$AZ$38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[2]Tabell_64A!$BA$39:$BA$48</c15:sqref>
                          </c15:formulaRef>
                        </c:ext>
                      </c:extLst>
                      <c:numCache>
                        <c:formatCode>General</c:formatCode>
                        <c:ptCount val="10"/>
                        <c:pt idx="0">
                          <c:v>21.555052750914999</c:v>
                        </c:pt>
                        <c:pt idx="1">
                          <c:v>13.69326660658869</c:v>
                        </c:pt>
                        <c:pt idx="2">
                          <c:v>8.6105617944580626</c:v>
                        </c:pt>
                        <c:pt idx="3">
                          <c:v>7.3909934836404041</c:v>
                        </c:pt>
                        <c:pt idx="4">
                          <c:v>23.943915267421289</c:v>
                        </c:pt>
                        <c:pt idx="5">
                          <c:v>16.956777391519552</c:v>
                        </c:pt>
                        <c:pt idx="6">
                          <c:v>11.63922609266149</c:v>
                        </c:pt>
                        <c:pt idx="7">
                          <c:v>9.6363300983361349</c:v>
                        </c:pt>
                        <c:pt idx="8">
                          <c:v>10.417133894515469</c:v>
                        </c:pt>
                        <c:pt idx="9">
                          <c:v>0</c:v>
                        </c:pt>
                      </c:numCache>
                    </c:numRef>
                  </c:plus>
                  <c:minus>
                    <c:numRef>
                      <c:extLst xmlns:c15="http://schemas.microsoft.com/office/drawing/2012/chart">
                        <c:ext xmlns:c15="http://schemas.microsoft.com/office/drawing/2012/chart" uri="{02D57815-91ED-43cb-92C2-25804820EDAC}">
                          <c15:formulaRef>
                            <c15:sqref>[2]Tabell_64A!$BA$39:$BA$48</c15:sqref>
                          </c15:formulaRef>
                        </c:ext>
                      </c:extLst>
                      <c:numCache>
                        <c:formatCode>General</c:formatCode>
                        <c:ptCount val="10"/>
                        <c:pt idx="0">
                          <c:v>21.555052750914999</c:v>
                        </c:pt>
                        <c:pt idx="1">
                          <c:v>13.69326660658869</c:v>
                        </c:pt>
                        <c:pt idx="2">
                          <c:v>8.6105617944580626</c:v>
                        </c:pt>
                        <c:pt idx="3">
                          <c:v>7.3909934836404041</c:v>
                        </c:pt>
                        <c:pt idx="4">
                          <c:v>23.943915267421289</c:v>
                        </c:pt>
                        <c:pt idx="5">
                          <c:v>16.956777391519552</c:v>
                        </c:pt>
                        <c:pt idx="6">
                          <c:v>11.63922609266149</c:v>
                        </c:pt>
                        <c:pt idx="7">
                          <c:v>9.6363300983361349</c:v>
                        </c:pt>
                        <c:pt idx="8">
                          <c:v>10.417133894515469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[2]Tabell_64A!$AZ$39:$AZ$48</c15:sqref>
                        </c15:formulaRef>
                      </c:ext>
                    </c:extLst>
                    <c:numCache>
                      <c:formatCode>0</c:formatCode>
                      <c:ptCount val="10"/>
                      <c:pt idx="0">
                        <c:v>32.386360500969658</c:v>
                      </c:pt>
                      <c:pt idx="1">
                        <c:v>20.94007024651415</c:v>
                      </c:pt>
                      <c:pt idx="2">
                        <c:v>10.37896607364123</c:v>
                      </c:pt>
                      <c:pt idx="3">
                        <c:v>12.614227491176999</c:v>
                      </c:pt>
                      <c:pt idx="4">
                        <c:v>46.893777248614143</c:v>
                      </c:pt>
                      <c:pt idx="5">
                        <c:v>40.671022225072043</c:v>
                      </c:pt>
                      <c:pt idx="6">
                        <c:v>21.981901352693662</c:v>
                      </c:pt>
                      <c:pt idx="7">
                        <c:v>17.701354250445089</c:v>
                      </c:pt>
                      <c:pt idx="8">
                        <c:v>25.617137143984539</c:v>
                      </c:pt>
                      <c:pt idx="9">
                        <c:v>0</c:v>
                      </c:pt>
                    </c:numCache>
                  </c:numRef>
                </c:val>
                <c:extLst xmlns:c15="http://schemas.microsoft.com/office/drawing/2012/chart">
                  <c:ext xmlns:c16="http://schemas.microsoft.com/office/drawing/2014/chart" uri="{C3380CC4-5D6E-409C-BE32-E72D297353CC}">
                    <c16:uniqueId val="{00000004-C2F1-4066-9525-01E729B45EE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'[orebro-lan-2022-2022.12.01.xlsx]Tabell_64A'!$BB$38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[2]Tabell_64A!$BC$39:$BC$48</c15:sqref>
                          </c15:formulaRef>
                        </c:ext>
                      </c:extLst>
                      <c:numCache>
                        <c:formatCode>General</c:formatCode>
                        <c:ptCount val="10"/>
                        <c:pt idx="0">
                          <c:v>0</c:v>
                        </c:pt>
                        <c:pt idx="1">
                          <c:v>19.308452755220131</c:v>
                        </c:pt>
                        <c:pt idx="2">
                          <c:v>10.363573439962421</c:v>
                        </c:pt>
                        <c:pt idx="3">
                          <c:v>7.9510691091169292</c:v>
                        </c:pt>
                        <c:pt idx="4">
                          <c:v>13.835387078367569</c:v>
                        </c:pt>
                        <c:pt idx="5">
                          <c:v>17.307129510291819</c:v>
                        </c:pt>
                        <c:pt idx="6">
                          <c:v>10.033877171938711</c:v>
                        </c:pt>
                        <c:pt idx="7">
                          <c:v>11.94386830013571</c:v>
                        </c:pt>
                        <c:pt idx="8">
                          <c:v>10.579941670267941</c:v>
                        </c:pt>
                        <c:pt idx="9">
                          <c:v>24.809785320140229</c:v>
                        </c:pt>
                      </c:numCache>
                    </c:numRef>
                  </c:plus>
                  <c:minus>
                    <c:numRef>
                      <c:extLst xmlns:c15="http://schemas.microsoft.com/office/drawing/2012/chart">
                        <c:ext xmlns:c15="http://schemas.microsoft.com/office/drawing/2012/chart" uri="{02D57815-91ED-43cb-92C2-25804820EDAC}">
                          <c15:formulaRef>
                            <c15:sqref>[2]Tabell_64A!$BC$39:$BC$48</c15:sqref>
                          </c15:formulaRef>
                        </c:ext>
                      </c:extLst>
                      <c:numCache>
                        <c:formatCode>General</c:formatCode>
                        <c:ptCount val="10"/>
                        <c:pt idx="0">
                          <c:v>0</c:v>
                        </c:pt>
                        <c:pt idx="1">
                          <c:v>19.308452755220131</c:v>
                        </c:pt>
                        <c:pt idx="2">
                          <c:v>10.363573439962421</c:v>
                        </c:pt>
                        <c:pt idx="3">
                          <c:v>7.9510691091169292</c:v>
                        </c:pt>
                        <c:pt idx="4">
                          <c:v>13.835387078367569</c:v>
                        </c:pt>
                        <c:pt idx="5">
                          <c:v>17.307129510291819</c:v>
                        </c:pt>
                        <c:pt idx="6">
                          <c:v>10.033877171938711</c:v>
                        </c:pt>
                        <c:pt idx="7">
                          <c:v>11.94386830013571</c:v>
                        </c:pt>
                        <c:pt idx="8">
                          <c:v>10.579941670267941</c:v>
                        </c:pt>
                        <c:pt idx="9">
                          <c:v>24.809785320140229</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[2]Tabell_64A!$BB$39:$BB$48</c15:sqref>
                        </c15:formulaRef>
                      </c:ext>
                    </c:extLst>
                    <c:numCache>
                      <c:formatCode>0</c:formatCode>
                      <c:ptCount val="10"/>
                      <c:pt idx="0">
                        <c:v>0</c:v>
                      </c:pt>
                      <c:pt idx="1">
                        <c:v>31.131001746053698</c:v>
                      </c:pt>
                      <c:pt idx="2">
                        <c:v>17.887874212420279</c:v>
                      </c:pt>
                      <c:pt idx="3">
                        <c:v>15.92928748355842</c:v>
                      </c:pt>
                      <c:pt idx="4">
                        <c:v>9.7599810817665951</c:v>
                      </c:pt>
                      <c:pt idx="5">
                        <c:v>42.670239219162262</c:v>
                      </c:pt>
                      <c:pt idx="6">
                        <c:v>14.59098766088518</c:v>
                      </c:pt>
                      <c:pt idx="7">
                        <c:v>26.193324938645041</c:v>
                      </c:pt>
                      <c:pt idx="8">
                        <c:v>28.48480343415979</c:v>
                      </c:pt>
                      <c:pt idx="9">
                        <c:v>48.730948542445567</c:v>
                      </c:pt>
                    </c:numCache>
                  </c:numRef>
                </c:val>
                <c:extLst xmlns:c15="http://schemas.microsoft.com/office/drawing/2012/chart">
                  <c:ext xmlns:c16="http://schemas.microsoft.com/office/drawing/2014/chart" uri="{C3380CC4-5D6E-409C-BE32-E72D297353CC}">
                    <c16:uniqueId val="{00000005-C2F1-4066-9525-01E729B45EE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'[orebro-lan-2022-2022.12.01.xlsx]Tabell_64A'!$BD$38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[2]Tabell_64A!$BE$39:$BE$48</c15:sqref>
                          </c15:formulaRef>
                        </c:ext>
                      </c:extLst>
                      <c:numCache>
                        <c:formatCode>General</c:formatCode>
                        <c:ptCount val="10"/>
                        <c:pt idx="0">
                          <c:v>21.54490520082701</c:v>
                        </c:pt>
                        <c:pt idx="1">
                          <c:v>16.638300220712669</c:v>
                        </c:pt>
                        <c:pt idx="2">
                          <c:v>8.8282204247516347</c:v>
                        </c:pt>
                        <c:pt idx="3">
                          <c:v>5.864402566435575</c:v>
                        </c:pt>
                        <c:pt idx="4">
                          <c:v>0</c:v>
                        </c:pt>
                        <c:pt idx="5">
                          <c:v>18.5511510048667</c:v>
                        </c:pt>
                        <c:pt idx="6">
                          <c:v>13.15617927195771</c:v>
                        </c:pt>
                        <c:pt idx="7">
                          <c:v>11.065221425979191</c:v>
                        </c:pt>
                        <c:pt idx="8">
                          <c:v>9.0378401338310823</c:v>
                        </c:pt>
                        <c:pt idx="9">
                          <c:v>0</c:v>
                        </c:pt>
                      </c:numCache>
                    </c:numRef>
                  </c:plus>
                  <c:minus>
                    <c:numRef>
                      <c:extLst xmlns:c15="http://schemas.microsoft.com/office/drawing/2012/chart">
                        <c:ext xmlns:c15="http://schemas.microsoft.com/office/drawing/2012/chart" uri="{02D57815-91ED-43cb-92C2-25804820EDAC}">
                          <c15:formulaRef>
                            <c15:sqref>[2]Tabell_64A!$BE$39:$BE$48</c15:sqref>
                          </c15:formulaRef>
                        </c:ext>
                      </c:extLst>
                      <c:numCache>
                        <c:formatCode>General</c:formatCode>
                        <c:ptCount val="10"/>
                        <c:pt idx="0">
                          <c:v>21.54490520082701</c:v>
                        </c:pt>
                        <c:pt idx="1">
                          <c:v>16.638300220712669</c:v>
                        </c:pt>
                        <c:pt idx="2">
                          <c:v>8.8282204247516347</c:v>
                        </c:pt>
                        <c:pt idx="3">
                          <c:v>5.864402566435575</c:v>
                        </c:pt>
                        <c:pt idx="4">
                          <c:v>0</c:v>
                        </c:pt>
                        <c:pt idx="5">
                          <c:v>18.5511510048667</c:v>
                        </c:pt>
                        <c:pt idx="6">
                          <c:v>13.15617927195771</c:v>
                        </c:pt>
                        <c:pt idx="7">
                          <c:v>11.065221425979191</c:v>
                        </c:pt>
                        <c:pt idx="8">
                          <c:v>9.0378401338310823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[2]Tabell_64A!$BD$39:$BD$48</c15:sqref>
                        </c15:formulaRef>
                      </c:ext>
                    </c:extLst>
                    <c:numCache>
                      <c:formatCode>0</c:formatCode>
                      <c:ptCount val="10"/>
                      <c:pt idx="0">
                        <c:v>39.487699966123188</c:v>
                      </c:pt>
                      <c:pt idx="1">
                        <c:v>22.602697185262759</c:v>
                      </c:pt>
                      <c:pt idx="2">
                        <c:v>13.59257780836489</c:v>
                      </c:pt>
                      <c:pt idx="3">
                        <c:v>7.0894824421178342</c:v>
                      </c:pt>
                      <c:pt idx="4">
                        <c:v>0</c:v>
                      </c:pt>
                      <c:pt idx="5">
                        <c:v>52.706451305667812</c:v>
                      </c:pt>
                      <c:pt idx="6">
                        <c:v>24.05564285689514</c:v>
                      </c:pt>
                      <c:pt idx="7">
                        <c:v>22.99185925578243</c:v>
                      </c:pt>
                      <c:pt idx="8">
                        <c:v>20.159227618474389</c:v>
                      </c:pt>
                      <c:pt idx="9">
                        <c:v>0</c:v>
                      </c:pt>
                    </c:numCache>
                  </c:numRef>
                </c:val>
                <c:extLst xmlns:c15="http://schemas.microsoft.com/office/drawing/2012/chart">
                  <c:ext xmlns:c16="http://schemas.microsoft.com/office/drawing/2014/chart" uri="{C3380CC4-5D6E-409C-BE32-E72D297353CC}">
                    <c16:uniqueId val="{00000006-C2F1-4066-9525-01E729B45EE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'[orebro-lan-2022-2022.12.01.xlsx]Tabell_64A'!$BF$38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[2]Tabell_64A!$BG$39:$BG$48</c15:sqref>
                          </c15:formulaRef>
                        </c:ext>
                      </c:extLst>
                      <c:numCache>
                        <c:formatCode>General</c:formatCode>
                        <c:ptCount val="10"/>
                        <c:pt idx="0">
                          <c:v>23.125875994834239</c:v>
                        </c:pt>
                        <c:pt idx="1">
                          <c:v>13.872091414453219</c:v>
                        </c:pt>
                        <c:pt idx="2">
                          <c:v>8.8470436604382332</c:v>
                        </c:pt>
                        <c:pt idx="3">
                          <c:v>9.7642999144309552</c:v>
                        </c:pt>
                        <c:pt idx="4">
                          <c:v>0</c:v>
                        </c:pt>
                        <c:pt idx="5">
                          <c:v>14.988836263164639</c:v>
                        </c:pt>
                        <c:pt idx="6">
                          <c:v>14.249326450973109</c:v>
                        </c:pt>
                        <c:pt idx="7">
                          <c:v>8.6303050217517239</c:v>
                        </c:pt>
                        <c:pt idx="8">
                          <c:v>9.6929781005565783</c:v>
                        </c:pt>
                        <c:pt idx="9">
                          <c:v>0</c:v>
                        </c:pt>
                      </c:numCache>
                    </c:numRef>
                  </c:plus>
                  <c:minus>
                    <c:numRef>
                      <c:extLst xmlns:c15="http://schemas.microsoft.com/office/drawing/2012/chart">
                        <c:ext xmlns:c15="http://schemas.microsoft.com/office/drawing/2012/chart" uri="{02D57815-91ED-43cb-92C2-25804820EDAC}">
                          <c15:formulaRef>
                            <c15:sqref>[2]Tabell_64A!$BG$39:$BG$48</c15:sqref>
                          </c15:formulaRef>
                        </c:ext>
                      </c:extLst>
                      <c:numCache>
                        <c:formatCode>General</c:formatCode>
                        <c:ptCount val="10"/>
                        <c:pt idx="0">
                          <c:v>23.125875994834239</c:v>
                        </c:pt>
                        <c:pt idx="1">
                          <c:v>13.872091414453219</c:v>
                        </c:pt>
                        <c:pt idx="2">
                          <c:v>8.8470436604382332</c:v>
                        </c:pt>
                        <c:pt idx="3">
                          <c:v>9.7642999144309552</c:v>
                        </c:pt>
                        <c:pt idx="4">
                          <c:v>0</c:v>
                        </c:pt>
                        <c:pt idx="5">
                          <c:v>14.988836263164639</c:v>
                        </c:pt>
                        <c:pt idx="6">
                          <c:v>14.249326450973109</c:v>
                        </c:pt>
                        <c:pt idx="7">
                          <c:v>8.6303050217517239</c:v>
                        </c:pt>
                        <c:pt idx="8">
                          <c:v>9.6929781005565783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[2]Tabell_64A!$BF$39:$BF$48</c15:sqref>
                        </c15:formulaRef>
                      </c:ext>
                    </c:extLst>
                    <c:numCache>
                      <c:formatCode>0</c:formatCode>
                      <c:ptCount val="10"/>
                      <c:pt idx="0">
                        <c:v>47.671514137185959</c:v>
                      </c:pt>
                      <c:pt idx="1">
                        <c:v>21.457334885756179</c:v>
                      </c:pt>
                      <c:pt idx="2">
                        <c:v>10.01108234898178</c:v>
                      </c:pt>
                      <c:pt idx="3">
                        <c:v>22.91360684495335</c:v>
                      </c:pt>
                      <c:pt idx="4">
                        <c:v>0</c:v>
                      </c:pt>
                      <c:pt idx="5">
                        <c:v>44.736891815751378</c:v>
                      </c:pt>
                      <c:pt idx="6">
                        <c:v>29.795009804773422</c:v>
                      </c:pt>
                      <c:pt idx="7">
                        <c:v>16.58059870533274</c:v>
                      </c:pt>
                      <c:pt idx="8">
                        <c:v>22.24754550018848</c:v>
                      </c:pt>
                      <c:pt idx="9">
                        <c:v>0</c:v>
                      </c:pt>
                    </c:numCache>
                  </c:numRef>
                </c:val>
                <c:extLst xmlns:c15="http://schemas.microsoft.com/office/drawing/2012/chart">
                  <c:ext xmlns:c16="http://schemas.microsoft.com/office/drawing/2014/chart" uri="{C3380CC4-5D6E-409C-BE32-E72D297353CC}">
                    <c16:uniqueId val="{00000007-C2F1-4066-9525-01E729B45EE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'[orebro-lan-2022-2022.12.01.xlsx]Tabell_64A'!$BH$38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[2]Tabell_64A!$BI$39:$BI$48</c15:sqref>
                          </c15:formulaRef>
                        </c:ext>
                      </c:extLst>
                      <c:numCache>
                        <c:formatCode>General</c:formatCode>
                        <c:ptCount val="10"/>
                        <c:pt idx="0">
                          <c:v>23.19755877426493</c:v>
                        </c:pt>
                        <c:pt idx="1">
                          <c:v>17.314621275975181</c:v>
                        </c:pt>
                        <c:pt idx="2">
                          <c:v>10.529586766985149</c:v>
                        </c:pt>
                        <c:pt idx="3">
                          <c:v>11.841270695356689</c:v>
                        </c:pt>
                        <c:pt idx="4">
                          <c:v>19.05288230020691</c:v>
                        </c:pt>
                        <c:pt idx="5">
                          <c:v>23.733450189061589</c:v>
                        </c:pt>
                        <c:pt idx="6">
                          <c:v>15.392246412301199</c:v>
                        </c:pt>
                        <c:pt idx="7">
                          <c:v>8.9010355110206838</c:v>
                        </c:pt>
                        <c:pt idx="8">
                          <c:v>10.957214080290489</c:v>
                        </c:pt>
                        <c:pt idx="9">
                          <c:v>21.381956541002811</c:v>
                        </c:pt>
                      </c:numCache>
                    </c:numRef>
                  </c:plus>
                  <c:minus>
                    <c:numRef>
                      <c:extLst xmlns:c15="http://schemas.microsoft.com/office/drawing/2012/chart">
                        <c:ext xmlns:c15="http://schemas.microsoft.com/office/drawing/2012/chart" uri="{02D57815-91ED-43cb-92C2-25804820EDAC}">
                          <c15:formulaRef>
                            <c15:sqref>[2]Tabell_64A!$BI$39:$BI$48</c15:sqref>
                          </c15:formulaRef>
                        </c:ext>
                      </c:extLst>
                      <c:numCache>
                        <c:formatCode>General</c:formatCode>
                        <c:ptCount val="10"/>
                        <c:pt idx="0">
                          <c:v>23.19755877426493</c:v>
                        </c:pt>
                        <c:pt idx="1">
                          <c:v>17.314621275975181</c:v>
                        </c:pt>
                        <c:pt idx="2">
                          <c:v>10.529586766985149</c:v>
                        </c:pt>
                        <c:pt idx="3">
                          <c:v>11.841270695356689</c:v>
                        </c:pt>
                        <c:pt idx="4">
                          <c:v>19.05288230020691</c:v>
                        </c:pt>
                        <c:pt idx="5">
                          <c:v>23.733450189061589</c:v>
                        </c:pt>
                        <c:pt idx="6">
                          <c:v>15.392246412301199</c:v>
                        </c:pt>
                        <c:pt idx="7">
                          <c:v>8.9010355110206838</c:v>
                        </c:pt>
                        <c:pt idx="8">
                          <c:v>10.957214080290489</c:v>
                        </c:pt>
                        <c:pt idx="9">
                          <c:v>21.381956541002811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[2]Tabell_64A!$BH$39:$BH$48</c15:sqref>
                        </c15:formulaRef>
                      </c:ext>
                    </c:extLst>
                    <c:numCache>
                      <c:formatCode>0</c:formatCode>
                      <c:ptCount val="10"/>
                      <c:pt idx="0">
                        <c:v>36.225402643525378</c:v>
                      </c:pt>
                      <c:pt idx="1">
                        <c:v>22.84936205440588</c:v>
                      </c:pt>
                      <c:pt idx="2">
                        <c:v>18.301066686125559</c:v>
                      </c:pt>
                      <c:pt idx="3">
                        <c:v>21.921347684520249</c:v>
                      </c:pt>
                      <c:pt idx="4">
                        <c:v>26.495179716499841</c:v>
                      </c:pt>
                      <c:pt idx="5">
                        <c:v>43.610701032153372</c:v>
                      </c:pt>
                      <c:pt idx="6">
                        <c:v>33.627470972922822</c:v>
                      </c:pt>
                      <c:pt idx="7">
                        <c:v>10.99610661110574</c:v>
                      </c:pt>
                      <c:pt idx="8">
                        <c:v>31.81383142935778</c:v>
                      </c:pt>
                      <c:pt idx="9">
                        <c:v>30.34520459679549</c:v>
                      </c:pt>
                    </c:numCache>
                  </c:numRef>
                </c:val>
                <c:extLst xmlns:c15="http://schemas.microsoft.com/office/drawing/2012/chart">
                  <c:ext xmlns:c16="http://schemas.microsoft.com/office/drawing/2014/chart" uri="{C3380CC4-5D6E-409C-BE32-E72D297353CC}">
                    <c16:uniqueId val="{00000008-C2F1-4066-9525-01E729B45EED}"/>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'[orebro-lan-2022-2022.12.01.xlsx]Tabell_64A'!$BJ$38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[2]Tabell_64A!$BJ$39:$BJ$48</c15:sqref>
                        </c15:formulaRef>
                      </c:ext>
                    </c:extLst>
                    <c:numCache>
                      <c:formatCode>0</c:formatCode>
                      <c:ptCount val="10"/>
                      <c:pt idx="0">
                        <c:v>30.76852963042812</c:v>
                      </c:pt>
                      <c:pt idx="1">
                        <c:v>13.659319173726811</c:v>
                      </c:pt>
                      <c:pt idx="2">
                        <c:v>14.547921742316319</c:v>
                      </c:pt>
                      <c:pt idx="3">
                        <c:v>19.07941974734609</c:v>
                      </c:pt>
                      <c:pt idx="4">
                        <c:v>0</c:v>
                      </c:pt>
                      <c:pt idx="5">
                        <c:v>28.469318495694001</c:v>
                      </c:pt>
                      <c:pt idx="6">
                        <c:v>22.228635595232209</c:v>
                      </c:pt>
                      <c:pt idx="7">
                        <c:v>18.59887972292799</c:v>
                      </c:pt>
                      <c:pt idx="8">
                        <c:v>16.683220095157669</c:v>
                      </c:pt>
                      <c:pt idx="9">
                        <c:v>0</c:v>
                      </c:pt>
                    </c:numCache>
                  </c:numRef>
                </c:val>
                <c:extLst xmlns:c15="http://schemas.microsoft.com/office/drawing/2012/chart">
                  <c:ext xmlns:c16="http://schemas.microsoft.com/office/drawing/2014/chart" uri="{C3380CC4-5D6E-409C-BE32-E72D297353CC}">
                    <c16:uniqueId val="{00000009-C2F1-4066-9525-01E729B45EED}"/>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'[orebro-lan-2022-2022.12.01.xlsx]Tabell_64A'!$BL$38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[2]Tabell_64A!$BM$39:$BM$48</c15:sqref>
                          </c15:formulaRef>
                        </c:ext>
                      </c:extLst>
                      <c:numCache>
                        <c:formatCode>General</c:formatCode>
                        <c:ptCount val="10"/>
                        <c:pt idx="0">
                          <c:v>21.09233582985269</c:v>
                        </c:pt>
                        <c:pt idx="1">
                          <c:v>10.99899560336193</c:v>
                        </c:pt>
                        <c:pt idx="2">
                          <c:v>9.5787700450703674</c:v>
                        </c:pt>
                        <c:pt idx="3">
                          <c:v>8.6703294181645241</c:v>
                        </c:pt>
                        <c:pt idx="4">
                          <c:v>16.90684560580247</c:v>
                        </c:pt>
                        <c:pt idx="5">
                          <c:v>18.44438733473989</c:v>
                        </c:pt>
                        <c:pt idx="6">
                          <c:v>12.55567885609182</c:v>
                        </c:pt>
                        <c:pt idx="7">
                          <c:v>11.163816360464059</c:v>
                        </c:pt>
                        <c:pt idx="8">
                          <c:v>10.732681423569829</c:v>
                        </c:pt>
                        <c:pt idx="9">
                          <c:v>0</c:v>
                        </c:pt>
                      </c:numCache>
                    </c:numRef>
                  </c:plus>
                  <c:minus>
                    <c:numRef>
                      <c:extLst xmlns:c15="http://schemas.microsoft.com/office/drawing/2012/chart">
                        <c:ext xmlns:c15="http://schemas.microsoft.com/office/drawing/2012/chart" uri="{02D57815-91ED-43cb-92C2-25804820EDAC}">
                          <c15:formulaRef>
                            <c15:sqref>[2]Tabell_64A!$BM$39:$BM$48</c15:sqref>
                          </c15:formulaRef>
                        </c:ext>
                      </c:extLst>
                      <c:numCache>
                        <c:formatCode>General</c:formatCode>
                        <c:ptCount val="10"/>
                        <c:pt idx="0">
                          <c:v>21.09233582985269</c:v>
                        </c:pt>
                        <c:pt idx="1">
                          <c:v>10.99899560336193</c:v>
                        </c:pt>
                        <c:pt idx="2">
                          <c:v>9.5787700450703674</c:v>
                        </c:pt>
                        <c:pt idx="3">
                          <c:v>8.6703294181645241</c:v>
                        </c:pt>
                        <c:pt idx="4">
                          <c:v>16.90684560580247</c:v>
                        </c:pt>
                        <c:pt idx="5">
                          <c:v>18.44438733473989</c:v>
                        </c:pt>
                        <c:pt idx="6">
                          <c:v>12.55567885609182</c:v>
                        </c:pt>
                        <c:pt idx="7">
                          <c:v>11.163816360464059</c:v>
                        </c:pt>
                        <c:pt idx="8">
                          <c:v>10.732681423569829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[2]Tabell_64A!$BL$39:$BL$48</c15:sqref>
                        </c15:formulaRef>
                      </c:ext>
                    </c:extLst>
                    <c:numCache>
                      <c:formatCode>0</c:formatCode>
                      <c:ptCount val="10"/>
                      <c:pt idx="0">
                        <c:v>38.361375412467318</c:v>
                      </c:pt>
                      <c:pt idx="1">
                        <c:v>11.4071744303871</c:v>
                      </c:pt>
                      <c:pt idx="2">
                        <c:v>14.50881246494955</c:v>
                      </c:pt>
                      <c:pt idx="3">
                        <c:v>16.046433289603339</c:v>
                      </c:pt>
                      <c:pt idx="4">
                        <c:v>15.289456114132159</c:v>
                      </c:pt>
                      <c:pt idx="5">
                        <c:v>30.14601951767504</c:v>
                      </c:pt>
                      <c:pt idx="6">
                        <c:v>18.690188188536592</c:v>
                      </c:pt>
                      <c:pt idx="7">
                        <c:v>23.500092874565311</c:v>
                      </c:pt>
                      <c:pt idx="8">
                        <c:v>22.327311091049051</c:v>
                      </c:pt>
                      <c:pt idx="9">
                        <c:v>0</c:v>
                      </c:pt>
                    </c:numCache>
                  </c:numRef>
                </c:val>
                <c:extLst xmlns:c15="http://schemas.microsoft.com/office/drawing/2012/chart">
                  <c:ext xmlns:c16="http://schemas.microsoft.com/office/drawing/2014/chart" uri="{C3380CC4-5D6E-409C-BE32-E72D297353CC}">
                    <c16:uniqueId val="{0000000A-C2F1-4066-9525-01E729B45EED}"/>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'[orebro-lan-2022-2022.12.01.xlsx]Tabell_64A'!$BN$38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[2]Tabell_64A!$BO$39:$BO$48</c15:sqref>
                          </c15:formulaRef>
                        </c:ext>
                      </c:extLst>
                      <c:numCache>
                        <c:formatCode>General</c:formatCode>
                        <c:ptCount val="10"/>
                        <c:pt idx="0">
                          <c:v>22.458357568740691</c:v>
                        </c:pt>
                        <c:pt idx="1">
                          <c:v>7.2543719667261266</c:v>
                        </c:pt>
                        <c:pt idx="2">
                          <c:v>10.36377048663314</c:v>
                        </c:pt>
                        <c:pt idx="3">
                          <c:v>10.278795382439039</c:v>
                        </c:pt>
                        <c:pt idx="4">
                          <c:v>0</c:v>
                        </c:pt>
                        <c:pt idx="5">
                          <c:v>19.02346390054414</c:v>
                        </c:pt>
                        <c:pt idx="6">
                          <c:v>16.387175418062899</c:v>
                        </c:pt>
                        <c:pt idx="7">
                          <c:v>8.6568661505776436</c:v>
                        </c:pt>
                        <c:pt idx="8">
                          <c:v>9.7641821283288301</c:v>
                        </c:pt>
                        <c:pt idx="9">
                          <c:v>0</c:v>
                        </c:pt>
                      </c:numCache>
                    </c:numRef>
                  </c:plus>
                  <c:minus>
                    <c:numRef>
                      <c:extLst xmlns:c15="http://schemas.microsoft.com/office/drawing/2012/chart">
                        <c:ext xmlns:c15="http://schemas.microsoft.com/office/drawing/2012/chart" uri="{02D57815-91ED-43cb-92C2-25804820EDAC}">
                          <c15:formulaRef>
                            <c15:sqref>[2]Tabell_64A!$BO$39:$BO$48</c15:sqref>
                          </c15:formulaRef>
                        </c:ext>
                      </c:extLst>
                      <c:numCache>
                        <c:formatCode>General</c:formatCode>
                        <c:ptCount val="10"/>
                        <c:pt idx="0">
                          <c:v>22.458357568740691</c:v>
                        </c:pt>
                        <c:pt idx="1">
                          <c:v>7.2543719667261266</c:v>
                        </c:pt>
                        <c:pt idx="2">
                          <c:v>10.36377048663314</c:v>
                        </c:pt>
                        <c:pt idx="3">
                          <c:v>10.278795382439039</c:v>
                        </c:pt>
                        <c:pt idx="4">
                          <c:v>0</c:v>
                        </c:pt>
                        <c:pt idx="5">
                          <c:v>19.02346390054414</c:v>
                        </c:pt>
                        <c:pt idx="6">
                          <c:v>16.387175418062899</c:v>
                        </c:pt>
                        <c:pt idx="7">
                          <c:v>8.6568661505776436</c:v>
                        </c:pt>
                        <c:pt idx="8">
                          <c:v>9.7641821283288301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[2]Tabell_64A!$BN$39:$BN$48</c15:sqref>
                        </c15:formulaRef>
                      </c:ext>
                    </c:extLst>
                    <c:numCache>
                      <c:formatCode>0</c:formatCode>
                      <c:ptCount val="10"/>
                      <c:pt idx="0">
                        <c:v>34.348000859527893</c:v>
                      </c:pt>
                      <c:pt idx="1">
                        <c:v>3.5196978488933821</c:v>
                      </c:pt>
                      <c:pt idx="2">
                        <c:v>13.355537476875909</c:v>
                      </c:pt>
                      <c:pt idx="3">
                        <c:v>19.94630470984368</c:v>
                      </c:pt>
                      <c:pt idx="4">
                        <c:v>0</c:v>
                      </c:pt>
                      <c:pt idx="5">
                        <c:v>33.556138990539473</c:v>
                      </c:pt>
                      <c:pt idx="6">
                        <c:v>37.972551486333742</c:v>
                      </c:pt>
                      <c:pt idx="7">
                        <c:v>15.015667489196961</c:v>
                      </c:pt>
                      <c:pt idx="8">
                        <c:v>23.522325621824411</c:v>
                      </c:pt>
                      <c:pt idx="9">
                        <c:v>0</c:v>
                      </c:pt>
                    </c:numCache>
                  </c:numRef>
                </c:val>
                <c:extLst xmlns:c15="http://schemas.microsoft.com/office/drawing/2012/chart">
                  <c:ext xmlns:c16="http://schemas.microsoft.com/office/drawing/2014/chart" uri="{C3380CC4-5D6E-409C-BE32-E72D297353CC}">
                    <c16:uniqueId val="{0000000B-C2F1-4066-9525-01E729B45EED}"/>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'[orebro-lan-2022-2022.12.01.xlsx]Tabell_64A'!$BP$38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[2]Tabell_64A!$BQ$39:$BQ$48</c15:sqref>
                          </c15:formulaRef>
                        </c:ext>
                      </c:extLst>
                      <c:numCache>
                        <c:formatCode>General</c:formatCode>
                        <c:ptCount val="10"/>
                        <c:pt idx="0">
                          <c:v>0</c:v>
                        </c:pt>
                        <c:pt idx="1">
                          <c:v>15.34016798304914</c:v>
                        </c:pt>
                        <c:pt idx="2">
                          <c:v>12.18337114945435</c:v>
                        </c:pt>
                        <c:pt idx="3">
                          <c:v>8.7218174221076357</c:v>
                        </c:pt>
                        <c:pt idx="4">
                          <c:v>0</c:v>
                        </c:pt>
                        <c:pt idx="5">
                          <c:v>15.316315081281569</c:v>
                        </c:pt>
                        <c:pt idx="6">
                          <c:v>12.25141928815294</c:v>
                        </c:pt>
                        <c:pt idx="7">
                          <c:v>8.8613908197778528</c:v>
                        </c:pt>
                        <c:pt idx="8">
                          <c:v>10.18324027951302</c:v>
                        </c:pt>
                        <c:pt idx="9">
                          <c:v>22.62544389750413</c:v>
                        </c:pt>
                      </c:numCache>
                    </c:numRef>
                  </c:plus>
                  <c:minus>
                    <c:numRef>
                      <c:extLst xmlns:c15="http://schemas.microsoft.com/office/drawing/2012/chart">
                        <c:ext xmlns:c15="http://schemas.microsoft.com/office/drawing/2012/chart" uri="{02D57815-91ED-43cb-92C2-25804820EDAC}">
                          <c15:formulaRef>
                            <c15:sqref>[2]Tabell_64A!$BQ$39:$BQ$48</c15:sqref>
                          </c15:formulaRef>
                        </c:ext>
                      </c:extLst>
                      <c:numCache>
                        <c:formatCode>General</c:formatCode>
                        <c:ptCount val="10"/>
                        <c:pt idx="0">
                          <c:v>0</c:v>
                        </c:pt>
                        <c:pt idx="1">
                          <c:v>15.34016798304914</c:v>
                        </c:pt>
                        <c:pt idx="2">
                          <c:v>12.18337114945435</c:v>
                        </c:pt>
                        <c:pt idx="3">
                          <c:v>8.7218174221076357</c:v>
                        </c:pt>
                        <c:pt idx="4">
                          <c:v>0</c:v>
                        </c:pt>
                        <c:pt idx="5">
                          <c:v>15.316315081281569</c:v>
                        </c:pt>
                        <c:pt idx="6">
                          <c:v>12.25141928815294</c:v>
                        </c:pt>
                        <c:pt idx="7">
                          <c:v>8.8613908197778528</c:v>
                        </c:pt>
                        <c:pt idx="8">
                          <c:v>10.18324027951302</c:v>
                        </c:pt>
                        <c:pt idx="9">
                          <c:v>22.62544389750413</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[2]Tabell_64A!$BP$39:$BP$48</c15:sqref>
                        </c15:formulaRef>
                      </c:ext>
                    </c:extLst>
                    <c:numCache>
                      <c:formatCode>0</c:formatCode>
                      <c:ptCount val="10"/>
                      <c:pt idx="0">
                        <c:v>0</c:v>
                      </c:pt>
                      <c:pt idx="1">
                        <c:v>26.987781018074251</c:v>
                      </c:pt>
                      <c:pt idx="2">
                        <c:v>25.465892044582201</c:v>
                      </c:pt>
                      <c:pt idx="3">
                        <c:v>16.319802734171962</c:v>
                      </c:pt>
                      <c:pt idx="4">
                        <c:v>0</c:v>
                      </c:pt>
                      <c:pt idx="5">
                        <c:v>37.684058417672333</c:v>
                      </c:pt>
                      <c:pt idx="6">
                        <c:v>23.312642070343401</c:v>
                      </c:pt>
                      <c:pt idx="7">
                        <c:v>14.613964324217539</c:v>
                      </c:pt>
                      <c:pt idx="8">
                        <c:v>23.420203024252849</c:v>
                      </c:pt>
                      <c:pt idx="9">
                        <c:v>37.215961776034952</c:v>
                      </c:pt>
                    </c:numCache>
                  </c:numRef>
                </c:val>
                <c:extLst xmlns:c15="http://schemas.microsoft.com/office/drawing/2012/chart">
                  <c:ext xmlns:c16="http://schemas.microsoft.com/office/drawing/2014/chart" uri="{C3380CC4-5D6E-409C-BE32-E72D297353CC}">
                    <c16:uniqueId val="{0000000C-C2F1-4066-9525-01E729B45EED}"/>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'[orebro-lan-2022-2022.12.01.xlsx]Tabell_64A'!$BR$38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[2]Tabell_64A!$BS$39:$BS$48</c15:sqref>
                          </c15:formulaRef>
                        </c:ext>
                      </c:extLst>
                      <c:numCache>
                        <c:formatCode>General</c:formatCode>
                        <c:ptCount val="10"/>
                        <c:pt idx="0">
                          <c:v>9.5054767325734861</c:v>
                        </c:pt>
                        <c:pt idx="1">
                          <c:v>5.9579217170117271</c:v>
                        </c:pt>
                        <c:pt idx="2">
                          <c:v>4.4069170676883207</c:v>
                        </c:pt>
                        <c:pt idx="3">
                          <c:v>3.9411273841117369</c:v>
                        </c:pt>
                        <c:pt idx="4">
                          <c:v>9.5336620122981941</c:v>
                        </c:pt>
                        <c:pt idx="5">
                          <c:v>8.8825736950169993</c:v>
                        </c:pt>
                        <c:pt idx="6">
                          <c:v>5.7754441670117247</c:v>
                        </c:pt>
                        <c:pt idx="7">
                          <c:v>4.875354964888448</c:v>
                        </c:pt>
                        <c:pt idx="8">
                          <c:v>5.0154221879048482</c:v>
                        </c:pt>
                        <c:pt idx="9">
                          <c:v>10.268007305240451</c:v>
                        </c:pt>
                      </c:numCache>
                    </c:numRef>
                  </c:plus>
                  <c:minus>
                    <c:numRef>
                      <c:extLst xmlns:c15="http://schemas.microsoft.com/office/drawing/2012/chart">
                        <c:ext xmlns:c15="http://schemas.microsoft.com/office/drawing/2012/chart" uri="{02D57815-91ED-43cb-92C2-25804820EDAC}">
                          <c15:formulaRef>
                            <c15:sqref>[2]Tabell_64A!$BS$39:$BS$48</c15:sqref>
                          </c15:formulaRef>
                        </c:ext>
                      </c:extLst>
                      <c:numCache>
                        <c:formatCode>General</c:formatCode>
                        <c:ptCount val="10"/>
                        <c:pt idx="0">
                          <c:v>9.5054767325734861</c:v>
                        </c:pt>
                        <c:pt idx="1">
                          <c:v>5.9579217170117271</c:v>
                        </c:pt>
                        <c:pt idx="2">
                          <c:v>4.4069170676883207</c:v>
                        </c:pt>
                        <c:pt idx="3">
                          <c:v>3.9411273841117369</c:v>
                        </c:pt>
                        <c:pt idx="4">
                          <c:v>9.5336620122981941</c:v>
                        </c:pt>
                        <c:pt idx="5">
                          <c:v>8.8825736950169993</c:v>
                        </c:pt>
                        <c:pt idx="6">
                          <c:v>5.7754441670117247</c:v>
                        </c:pt>
                        <c:pt idx="7">
                          <c:v>4.875354964888448</c:v>
                        </c:pt>
                        <c:pt idx="8">
                          <c:v>5.0154221879048482</c:v>
                        </c:pt>
                        <c:pt idx="9">
                          <c:v>10.268007305240451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[2]Tabell_64A!$BR$39:$BR$48</c15:sqref>
                        </c15:formulaRef>
                      </c:ext>
                    </c:extLst>
                    <c:numCache>
                      <c:formatCode>0</c:formatCode>
                      <c:ptCount val="10"/>
                      <c:pt idx="0">
                        <c:v>32.73940805047593</c:v>
                      </c:pt>
                      <c:pt idx="1">
                        <c:v>19.262302023210339</c:v>
                      </c:pt>
                      <c:pt idx="2">
                        <c:v>13.60438649074811</c:v>
                      </c:pt>
                      <c:pt idx="3">
                        <c:v>15.125493572075561</c:v>
                      </c:pt>
                      <c:pt idx="4">
                        <c:v>25.734059597745489</c:v>
                      </c:pt>
                      <c:pt idx="5">
                        <c:v>38.17541335757489</c:v>
                      </c:pt>
                      <c:pt idx="6">
                        <c:v>24.98841239950524</c:v>
                      </c:pt>
                      <c:pt idx="7">
                        <c:v>22.57695696785748</c:v>
                      </c:pt>
                      <c:pt idx="8">
                        <c:v>24.865096908821151</c:v>
                      </c:pt>
                      <c:pt idx="9">
                        <c:v>27.27750685006243</c:v>
                      </c:pt>
                    </c:numCache>
                  </c:numRef>
                </c:val>
                <c:extLst xmlns:c15="http://schemas.microsoft.com/office/drawing/2012/chart">
                  <c:ext xmlns:c16="http://schemas.microsoft.com/office/drawing/2014/chart" uri="{C3380CC4-5D6E-409C-BE32-E72D297353CC}">
                    <c16:uniqueId val="{0000000D-C2F1-4066-9525-01E729B45EED}"/>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'[orebro-lan-2022-2022.12.01.xlsx]Tabell_64A'!$AQ$84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Fysisk aktiv minst 60 minuter/dag</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4.2164758618404866E-2"/>
          <c:y val="0.10949314417498436"/>
          <c:w val="0.9324343954062172"/>
          <c:h val="0.73919185102827711"/>
        </c:manualLayout>
      </c:layout>
      <c:barChart>
        <c:barDir val="col"/>
        <c:grouping val="clustered"/>
        <c:varyColors val="0"/>
        <c:ser>
          <c:idx val="0"/>
          <c:order val="0"/>
          <c:tx>
            <c:strRef>
              <c:f>'Aktiv 60 min om dagen			'!$C$55</c:f>
              <c:strCache>
                <c:ptCount val="1"/>
                <c:pt idx="0">
                  <c:v>Åk 7</c:v>
                </c:pt>
              </c:strCache>
            </c:strRef>
          </c:tx>
          <c:spPr>
            <a:solidFill>
              <a:srgbClr val="0070C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'!$D$55:$O$55</c:f>
              <c:numCache>
                <c:formatCode>0%</c:formatCode>
                <c:ptCount val="12"/>
                <c:pt idx="0">
                  <c:v>0.37</c:v>
                </c:pt>
                <c:pt idx="1">
                  <c:v>0.49</c:v>
                </c:pt>
                <c:pt idx="2">
                  <c:v>0.35</c:v>
                </c:pt>
                <c:pt idx="3">
                  <c:v>0.46</c:v>
                </c:pt>
                <c:pt idx="4">
                  <c:v>0.45</c:v>
                </c:pt>
                <c:pt idx="5">
                  <c:v>0.56999999999999995</c:v>
                </c:pt>
                <c:pt idx="6">
                  <c:v>0.5</c:v>
                </c:pt>
                <c:pt idx="7">
                  <c:v>0.62</c:v>
                </c:pt>
                <c:pt idx="8">
                  <c:v>0.52</c:v>
                </c:pt>
                <c:pt idx="9">
                  <c:v>0.42</c:v>
                </c:pt>
                <c:pt idx="10">
                  <c:v>0.46</c:v>
                </c:pt>
                <c:pt idx="11">
                  <c:v>0.57999999999999996</c:v>
                </c:pt>
              </c:numCache>
            </c:numRef>
          </c:val>
          <c:extLst>
            <c:ext xmlns:c16="http://schemas.microsoft.com/office/drawing/2014/chart" uri="{C3380CC4-5D6E-409C-BE32-E72D297353CC}">
              <c16:uniqueId val="{00000000-A5BD-4E11-818E-A924A6BA4520}"/>
            </c:ext>
          </c:extLst>
        </c:ser>
        <c:ser>
          <c:idx val="1"/>
          <c:order val="1"/>
          <c:tx>
            <c:strRef>
              <c:f>'Aktiv 60 min om dagen			'!$C$56</c:f>
              <c:strCache>
                <c:ptCount val="1"/>
                <c:pt idx="0">
                  <c:v>Åk 9</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'!$D$56:$O$56</c:f>
              <c:numCache>
                <c:formatCode>0%</c:formatCode>
                <c:ptCount val="12"/>
                <c:pt idx="0">
                  <c:v>0.39</c:v>
                </c:pt>
                <c:pt idx="1">
                  <c:v>0.32</c:v>
                </c:pt>
                <c:pt idx="2">
                  <c:v>0.39</c:v>
                </c:pt>
                <c:pt idx="3">
                  <c:v>0.49</c:v>
                </c:pt>
                <c:pt idx="4">
                  <c:v>0.45</c:v>
                </c:pt>
                <c:pt idx="5">
                  <c:v>0.55000000000000004</c:v>
                </c:pt>
                <c:pt idx="6">
                  <c:v>0.41</c:v>
                </c:pt>
                <c:pt idx="7">
                  <c:v>0.41</c:v>
                </c:pt>
                <c:pt idx="8">
                  <c:v>0.33</c:v>
                </c:pt>
                <c:pt idx="9">
                  <c:v>0.59</c:v>
                </c:pt>
                <c:pt idx="10">
                  <c:v>0.39</c:v>
                </c:pt>
                <c:pt idx="11">
                  <c:v>0.54</c:v>
                </c:pt>
              </c:numCache>
            </c:numRef>
          </c:val>
          <c:extLst>
            <c:ext xmlns:c16="http://schemas.microsoft.com/office/drawing/2014/chart" uri="{C3380CC4-5D6E-409C-BE32-E72D297353CC}">
              <c16:uniqueId val="{00000001-A5BD-4E11-818E-A924A6BA4520}"/>
            </c:ext>
          </c:extLst>
        </c:ser>
        <c:ser>
          <c:idx val="2"/>
          <c:order val="2"/>
          <c:tx>
            <c:strRef>
              <c:f>'Aktiv 60 min om dagen			'!$C$57</c:f>
              <c:strCache>
                <c:ptCount val="1"/>
                <c:pt idx="0">
                  <c:v>Gy 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'!$D$57:$O$57</c:f>
              <c:numCache>
                <c:formatCode>0%</c:formatCode>
                <c:ptCount val="12"/>
                <c:pt idx="0">
                  <c:v>0.21</c:v>
                </c:pt>
                <c:pt idx="1">
                  <c:v>0.42</c:v>
                </c:pt>
                <c:pt idx="2">
                  <c:v>0.32</c:v>
                </c:pt>
                <c:pt idx="3">
                  <c:v>0.54</c:v>
                </c:pt>
                <c:pt idx="4">
                  <c:v>0.41</c:v>
                </c:pt>
                <c:pt idx="5">
                  <c:v>0.54</c:v>
                </c:pt>
                <c:pt idx="7">
                  <c:v>0.48</c:v>
                </c:pt>
                <c:pt idx="8">
                  <c:v>0.32</c:v>
                </c:pt>
                <c:pt idx="9">
                  <c:v>0.43</c:v>
                </c:pt>
                <c:pt idx="10">
                  <c:v>0.36</c:v>
                </c:pt>
                <c:pt idx="11">
                  <c:v>0.53</c:v>
                </c:pt>
              </c:numCache>
            </c:numRef>
          </c:val>
          <c:extLst>
            <c:ext xmlns:c16="http://schemas.microsoft.com/office/drawing/2014/chart" uri="{C3380CC4-5D6E-409C-BE32-E72D297353CC}">
              <c16:uniqueId val="{00000002-A5BD-4E11-818E-A924A6BA4520}"/>
            </c:ext>
          </c:extLst>
        </c:ser>
        <c:dLbls>
          <c:showLegendKey val="0"/>
          <c:showVal val="0"/>
          <c:showCatName val="0"/>
          <c:showSerName val="0"/>
          <c:showPercent val="0"/>
          <c:showBubbleSize val="0"/>
        </c:dLbls>
        <c:gapWidth val="75"/>
        <c:overlap val="-25"/>
        <c:axId val="931321656"/>
        <c:axId val="931320056"/>
      </c:barChart>
      <c:catAx>
        <c:axId val="93132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31320056"/>
        <c:crosses val="autoZero"/>
        <c:auto val="1"/>
        <c:lblAlgn val="ctr"/>
        <c:lblOffset val="100"/>
        <c:noMultiLvlLbl val="0"/>
      </c:catAx>
      <c:valAx>
        <c:axId val="931320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31321656"/>
        <c:crosses val="autoZero"/>
        <c:crossBetween val="between"/>
      </c:valAx>
      <c:spPr>
        <a:noFill/>
        <a:ln>
          <a:noFill/>
        </a:ln>
        <a:effectLst/>
      </c:spPr>
    </c:plotArea>
    <c:legend>
      <c:legendPos val="b"/>
      <c:layout>
        <c:manualLayout>
          <c:xMode val="edge"/>
          <c:yMode val="edge"/>
          <c:x val="0.4284657466265871"/>
          <c:y val="0.9476721286438301"/>
          <c:w val="0.14306841625464067"/>
          <c:h val="5.23278713561699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som når upp till minst 150 aktivitetsminuter per vecka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Sheet1!$F$34</c:f>
              <c:strCache>
                <c:ptCount val="1"/>
                <c:pt idx="0">
                  <c:v>Regelbundet deltagande med flera</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Sheet1!$D$35:$E$44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Sheet1!$F$35:$F$44</c:f>
              <c:numCache>
                <c:formatCode>0</c:formatCode>
                <c:ptCount val="10"/>
                <c:pt idx="0">
                  <c:v>84.381903865814678</c:v>
                </c:pt>
                <c:pt idx="1">
                  <c:v>79.132563973420773</c:v>
                </c:pt>
                <c:pt idx="2">
                  <c:v>73.490584254515923</c:v>
                </c:pt>
                <c:pt idx="3">
                  <c:v>60.788909943098858</c:v>
                </c:pt>
                <c:pt idx="4">
                  <c:v>38.134685506749626</c:v>
                </c:pt>
                <c:pt idx="5">
                  <c:v>81.937235592965962</c:v>
                </c:pt>
                <c:pt idx="6">
                  <c:v>74.225013968085491</c:v>
                </c:pt>
                <c:pt idx="7">
                  <c:v>74.859006117573088</c:v>
                </c:pt>
                <c:pt idx="8">
                  <c:v>70.076473569214102</c:v>
                </c:pt>
                <c:pt idx="9">
                  <c:v>33.363779947658792</c:v>
                </c:pt>
              </c:numCache>
            </c:numRef>
          </c:val>
          <c:extLst>
            <c:ext xmlns:c16="http://schemas.microsoft.com/office/drawing/2014/chart" uri="{C3380CC4-5D6E-409C-BE32-E72D297353CC}">
              <c16:uniqueId val="{00000000-F96F-474D-8E3C-4B3149EF99E3}"/>
            </c:ext>
          </c:extLst>
        </c:ser>
        <c:ser>
          <c:idx val="1"/>
          <c:order val="1"/>
          <c:tx>
            <c:strRef>
              <c:f>Sheet1!$G$34</c:f>
              <c:strCache>
                <c:ptCount val="1"/>
                <c:pt idx="0">
                  <c:v>Ej Regelbundet deltagande med flera</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Sheet1!$D$35:$E$44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Sheet1!$G$35:$G$44</c:f>
              <c:numCache>
                <c:formatCode>0</c:formatCode>
                <c:ptCount val="10"/>
                <c:pt idx="0">
                  <c:v>61.615566253720502</c:v>
                </c:pt>
                <c:pt idx="1">
                  <c:v>52.030129569140456</c:v>
                </c:pt>
                <c:pt idx="2">
                  <c:v>55.503131190623165</c:v>
                </c:pt>
                <c:pt idx="3">
                  <c:v>40.779753651132353</c:v>
                </c:pt>
                <c:pt idx="4">
                  <c:v>19.625752925382649</c:v>
                </c:pt>
                <c:pt idx="5">
                  <c:v>59.122021067195575</c:v>
                </c:pt>
                <c:pt idx="6">
                  <c:v>54.23920985519036</c:v>
                </c:pt>
                <c:pt idx="7">
                  <c:v>57.816107433391508</c:v>
                </c:pt>
                <c:pt idx="8">
                  <c:v>46.888876677590794</c:v>
                </c:pt>
                <c:pt idx="9">
                  <c:v>31.457336479355412</c:v>
                </c:pt>
              </c:numCache>
            </c:numRef>
          </c:val>
          <c:extLst>
            <c:ext xmlns:c16="http://schemas.microsoft.com/office/drawing/2014/chart" uri="{C3380CC4-5D6E-409C-BE32-E72D297353CC}">
              <c16:uniqueId val="{00000001-F96F-474D-8E3C-4B3149EF99E3}"/>
            </c:ext>
          </c:extLst>
        </c:ser>
        <c:dLbls>
          <c:showLegendKey val="0"/>
          <c:showVal val="0"/>
          <c:showCatName val="0"/>
          <c:showSerName val="0"/>
          <c:showPercent val="0"/>
          <c:showBubbleSize val="0"/>
        </c:dLbls>
        <c:gapWidth val="219"/>
        <c:overlap val="-27"/>
        <c:axId val="1540583040"/>
        <c:axId val="1540579296"/>
      </c:barChart>
      <c:catAx>
        <c:axId val="154058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540579296"/>
        <c:crosses val="autoZero"/>
        <c:auto val="1"/>
        <c:lblAlgn val="ctr"/>
        <c:lblOffset val="100"/>
        <c:noMultiLvlLbl val="0"/>
      </c:catAx>
      <c:valAx>
        <c:axId val="15405792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540583040"/>
        <c:crosses val="autoZero"/>
        <c:crossBetween val="between"/>
      </c:valAx>
      <c:spPr>
        <a:noFill/>
        <a:ln>
          <a:noFill/>
        </a:ln>
        <a:effectLst/>
      </c:spPr>
    </c:plotArea>
    <c:legend>
      <c:legendPos val="b"/>
      <c:layout>
        <c:manualLayout>
          <c:xMode val="edge"/>
          <c:yMode val="edge"/>
          <c:x val="0.18854118218329782"/>
          <c:y val="0.95016314137203439"/>
          <c:w val="0.66122838655703087"/>
          <c:h val="3.67649632031290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dirty="0"/>
              <a:t>Andel som bedömer sitt allmänna hälsotillstånd som bra eller mycket bra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Sheet1!$S$34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Sheet1!$Q$35:$R$44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Sheet1!$S$35:$S$44</c:f>
              <c:numCache>
                <c:formatCode>0</c:formatCode>
                <c:ptCount val="10"/>
                <c:pt idx="0">
                  <c:v>76.584831269937183</c:v>
                </c:pt>
                <c:pt idx="1">
                  <c:v>77</c:v>
                </c:pt>
                <c:pt idx="2">
                  <c:v>73</c:v>
                </c:pt>
                <c:pt idx="3">
                  <c:v>60</c:v>
                </c:pt>
                <c:pt idx="4">
                  <c:v>38</c:v>
                </c:pt>
                <c:pt idx="5">
                  <c:v>89</c:v>
                </c:pt>
                <c:pt idx="6">
                  <c:v>84</c:v>
                </c:pt>
                <c:pt idx="7">
                  <c:v>75</c:v>
                </c:pt>
                <c:pt idx="8">
                  <c:v>69</c:v>
                </c:pt>
                <c:pt idx="9">
                  <c:v>39</c:v>
                </c:pt>
              </c:numCache>
            </c:numRef>
          </c:val>
          <c:extLst>
            <c:ext xmlns:c16="http://schemas.microsoft.com/office/drawing/2014/chart" uri="{C3380CC4-5D6E-409C-BE32-E72D297353CC}">
              <c16:uniqueId val="{00000000-A5E3-4BA3-8C2A-1CFE70DFB1D5}"/>
            </c:ext>
          </c:extLst>
        </c:ser>
        <c:ser>
          <c:idx val="1"/>
          <c:order val="1"/>
          <c:tx>
            <c:strRef>
              <c:f>Sheet1!$T$34</c:f>
              <c:strCache>
                <c:ptCount val="1"/>
                <c:pt idx="0">
                  <c:v>Ej Regelbundet deltagande med flera</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Sheet1!$Q$35:$R$44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Sheet1!$T$35:$T$44</c:f>
              <c:numCache>
                <c:formatCode>0</c:formatCode>
                <c:ptCount val="10"/>
                <c:pt idx="0">
                  <c:v>68</c:v>
                </c:pt>
                <c:pt idx="1">
                  <c:v>65</c:v>
                </c:pt>
                <c:pt idx="2">
                  <c:v>60</c:v>
                </c:pt>
                <c:pt idx="3">
                  <c:v>46</c:v>
                </c:pt>
                <c:pt idx="4">
                  <c:v>27</c:v>
                </c:pt>
                <c:pt idx="5">
                  <c:v>72</c:v>
                </c:pt>
                <c:pt idx="6">
                  <c:v>70</c:v>
                </c:pt>
                <c:pt idx="7">
                  <c:v>64</c:v>
                </c:pt>
                <c:pt idx="8">
                  <c:v>52</c:v>
                </c:pt>
                <c:pt idx="9">
                  <c:v>41</c:v>
                </c:pt>
              </c:numCache>
            </c:numRef>
          </c:val>
          <c:extLst>
            <c:ext xmlns:c16="http://schemas.microsoft.com/office/drawing/2014/chart" uri="{C3380CC4-5D6E-409C-BE32-E72D297353CC}">
              <c16:uniqueId val="{00000001-A5E3-4BA3-8C2A-1CFE70DFB1D5}"/>
            </c:ext>
          </c:extLst>
        </c:ser>
        <c:dLbls>
          <c:showLegendKey val="0"/>
          <c:showVal val="0"/>
          <c:showCatName val="0"/>
          <c:showSerName val="0"/>
          <c:showPercent val="0"/>
          <c:showBubbleSize val="0"/>
        </c:dLbls>
        <c:gapWidth val="219"/>
        <c:overlap val="-27"/>
        <c:axId val="356710271"/>
        <c:axId val="356711935"/>
      </c:barChart>
      <c:catAx>
        <c:axId val="356710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56711935"/>
        <c:crosses val="autoZero"/>
        <c:auto val="1"/>
        <c:lblAlgn val="ctr"/>
        <c:lblOffset val="100"/>
        <c:noMultiLvlLbl val="0"/>
      </c:catAx>
      <c:valAx>
        <c:axId val="3567119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56710271"/>
        <c:crosses val="autoZero"/>
        <c:crossBetween val="between"/>
      </c:valAx>
      <c:spPr>
        <a:noFill/>
        <a:ln>
          <a:noFill/>
        </a:ln>
        <a:effectLst/>
      </c:spPr>
    </c:plotArea>
    <c:legend>
      <c:legendPos val="b"/>
      <c:layout>
        <c:manualLayout>
          <c:xMode val="edge"/>
          <c:yMode val="edge"/>
          <c:x val="0.24858578914342863"/>
          <c:y val="0.94126867137850379"/>
          <c:w val="0.57189218754961157"/>
          <c:h val="4.54354470993167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1800" dirty="0"/>
              <a:t>Andel som ser mycket optimistiskt eller ganska optimistiskt på framtiden för sin personliga del</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Sheet1!$Y$34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Sheet1!$W$35:$X$44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Sheet1!$Y$35:$Y$44</c:f>
              <c:numCache>
                <c:formatCode>0</c:formatCode>
                <c:ptCount val="10"/>
                <c:pt idx="0">
                  <c:v>75</c:v>
                </c:pt>
                <c:pt idx="1">
                  <c:v>85</c:v>
                </c:pt>
                <c:pt idx="2">
                  <c:v>77</c:v>
                </c:pt>
                <c:pt idx="3">
                  <c:v>62</c:v>
                </c:pt>
                <c:pt idx="4">
                  <c:v>44</c:v>
                </c:pt>
                <c:pt idx="5">
                  <c:v>79</c:v>
                </c:pt>
                <c:pt idx="6">
                  <c:v>79</c:v>
                </c:pt>
                <c:pt idx="7">
                  <c:v>78</c:v>
                </c:pt>
                <c:pt idx="8">
                  <c:v>69</c:v>
                </c:pt>
                <c:pt idx="9">
                  <c:v>49</c:v>
                </c:pt>
              </c:numCache>
            </c:numRef>
          </c:val>
          <c:extLst>
            <c:ext xmlns:c16="http://schemas.microsoft.com/office/drawing/2014/chart" uri="{C3380CC4-5D6E-409C-BE32-E72D297353CC}">
              <c16:uniqueId val="{00000000-2D32-46D4-87D1-C460E25B6248}"/>
            </c:ext>
          </c:extLst>
        </c:ser>
        <c:ser>
          <c:idx val="1"/>
          <c:order val="1"/>
          <c:tx>
            <c:strRef>
              <c:f>Sheet1!$Z$34</c:f>
              <c:strCache>
                <c:ptCount val="1"/>
                <c:pt idx="0">
                  <c:v>Ej Regelbundet deltagande med flera</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Sheet1!$W$35:$X$44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Sheet1!$Z$35:$Z$44</c:f>
              <c:numCache>
                <c:formatCode>0</c:formatCode>
                <c:ptCount val="10"/>
                <c:pt idx="0">
                  <c:v>62</c:v>
                </c:pt>
                <c:pt idx="1">
                  <c:v>62</c:v>
                </c:pt>
                <c:pt idx="2">
                  <c:v>58</c:v>
                </c:pt>
                <c:pt idx="3">
                  <c:v>45</c:v>
                </c:pt>
                <c:pt idx="4">
                  <c:v>25</c:v>
                </c:pt>
                <c:pt idx="5">
                  <c:v>57</c:v>
                </c:pt>
                <c:pt idx="6">
                  <c:v>66</c:v>
                </c:pt>
                <c:pt idx="7">
                  <c:v>61</c:v>
                </c:pt>
                <c:pt idx="8">
                  <c:v>47</c:v>
                </c:pt>
                <c:pt idx="9">
                  <c:v>38</c:v>
                </c:pt>
              </c:numCache>
            </c:numRef>
          </c:val>
          <c:extLst>
            <c:ext xmlns:c16="http://schemas.microsoft.com/office/drawing/2014/chart" uri="{C3380CC4-5D6E-409C-BE32-E72D297353CC}">
              <c16:uniqueId val="{00000001-2D32-46D4-87D1-C460E25B6248}"/>
            </c:ext>
          </c:extLst>
        </c:ser>
        <c:dLbls>
          <c:showLegendKey val="0"/>
          <c:showVal val="0"/>
          <c:showCatName val="0"/>
          <c:showSerName val="0"/>
          <c:showPercent val="0"/>
          <c:showBubbleSize val="0"/>
        </c:dLbls>
        <c:gapWidth val="219"/>
        <c:overlap val="-27"/>
        <c:axId val="423863231"/>
        <c:axId val="423864479"/>
      </c:barChart>
      <c:catAx>
        <c:axId val="42386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3864479"/>
        <c:crosses val="autoZero"/>
        <c:auto val="1"/>
        <c:lblAlgn val="ctr"/>
        <c:lblOffset val="100"/>
        <c:noMultiLvlLbl val="0"/>
      </c:catAx>
      <c:valAx>
        <c:axId val="42386447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3863231"/>
        <c:crosses val="autoZero"/>
        <c:crossBetween val="between"/>
      </c:valAx>
      <c:spPr>
        <a:noFill/>
        <a:ln>
          <a:noFill/>
        </a:ln>
        <a:effectLst/>
      </c:spPr>
    </c:plotArea>
    <c:legend>
      <c:legendPos val="b"/>
      <c:layout>
        <c:manualLayout>
          <c:xMode val="edge"/>
          <c:yMode val="edge"/>
          <c:x val="0.24830148452167072"/>
          <c:y val="0.94179189549916353"/>
          <c:w val="0.59372753152830393"/>
          <c:h val="4.5030672979382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som upplever lätta besvär eller svåra besvär av ensamhet och isolering</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Sheet1!$L$34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Sheet1!$J$35:$K$44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Sheet1!$L$35:$L$44</c:f>
              <c:numCache>
                <c:formatCode>0</c:formatCode>
                <c:ptCount val="10"/>
                <c:pt idx="0">
                  <c:v>34.520415580733278</c:v>
                </c:pt>
                <c:pt idx="1">
                  <c:v>19.901822372984391</c:v>
                </c:pt>
                <c:pt idx="2">
                  <c:v>19.061633260761813</c:v>
                </c:pt>
                <c:pt idx="3">
                  <c:v>22.121736289996242</c:v>
                </c:pt>
                <c:pt idx="4">
                  <c:v>34.754557485930725</c:v>
                </c:pt>
                <c:pt idx="5">
                  <c:v>29.37675369260435</c:v>
                </c:pt>
                <c:pt idx="6">
                  <c:v>17.101250910530513</c:v>
                </c:pt>
                <c:pt idx="7">
                  <c:v>7.7112197421741113</c:v>
                </c:pt>
                <c:pt idx="8">
                  <c:v>11.196118353523568</c:v>
                </c:pt>
                <c:pt idx="9">
                  <c:v>24.410802755753817</c:v>
                </c:pt>
              </c:numCache>
            </c:numRef>
          </c:val>
          <c:extLst>
            <c:ext xmlns:c16="http://schemas.microsoft.com/office/drawing/2014/chart" uri="{C3380CC4-5D6E-409C-BE32-E72D297353CC}">
              <c16:uniqueId val="{00000000-3BEA-4C46-89C3-1ABEA72749E9}"/>
            </c:ext>
          </c:extLst>
        </c:ser>
        <c:ser>
          <c:idx val="1"/>
          <c:order val="1"/>
          <c:tx>
            <c:strRef>
              <c:f>Sheet1!$M$34</c:f>
              <c:strCache>
                <c:ptCount val="1"/>
                <c:pt idx="0">
                  <c:v>Ej Regelbundet deltagande med flera</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Sheet1!$J$35:$K$44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Sheet1!$M$35:$M$44</c:f>
              <c:numCache>
                <c:formatCode>0</c:formatCode>
                <c:ptCount val="10"/>
                <c:pt idx="0">
                  <c:v>43.622855554086456</c:v>
                </c:pt>
                <c:pt idx="1">
                  <c:v>28.911287329851689</c:v>
                </c:pt>
                <c:pt idx="2">
                  <c:v>22.587992547084731</c:v>
                </c:pt>
                <c:pt idx="3">
                  <c:v>24.420622433736479</c:v>
                </c:pt>
                <c:pt idx="4">
                  <c:v>34.561310575012655</c:v>
                </c:pt>
                <c:pt idx="5">
                  <c:v>41.595025422421543</c:v>
                </c:pt>
                <c:pt idx="6">
                  <c:v>22.174717736948786</c:v>
                </c:pt>
                <c:pt idx="7">
                  <c:v>18.761895290435497</c:v>
                </c:pt>
                <c:pt idx="8">
                  <c:v>16.404373945874919</c:v>
                </c:pt>
                <c:pt idx="9">
                  <c:v>26.821273357477516</c:v>
                </c:pt>
              </c:numCache>
            </c:numRef>
          </c:val>
          <c:extLst>
            <c:ext xmlns:c16="http://schemas.microsoft.com/office/drawing/2014/chart" uri="{C3380CC4-5D6E-409C-BE32-E72D297353CC}">
              <c16:uniqueId val="{00000001-3BEA-4C46-89C3-1ABEA72749E9}"/>
            </c:ext>
          </c:extLst>
        </c:ser>
        <c:dLbls>
          <c:showLegendKey val="0"/>
          <c:showVal val="0"/>
          <c:showCatName val="0"/>
          <c:showSerName val="0"/>
          <c:showPercent val="0"/>
          <c:showBubbleSize val="0"/>
        </c:dLbls>
        <c:gapWidth val="219"/>
        <c:overlap val="-27"/>
        <c:axId val="288024400"/>
        <c:axId val="288019408"/>
      </c:barChart>
      <c:catAx>
        <c:axId val="28802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88019408"/>
        <c:crosses val="autoZero"/>
        <c:auto val="1"/>
        <c:lblAlgn val="ctr"/>
        <c:lblOffset val="100"/>
        <c:noMultiLvlLbl val="0"/>
      </c:catAx>
      <c:valAx>
        <c:axId val="2880194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88024400"/>
        <c:crosses val="autoZero"/>
        <c:crossBetween val="between"/>
      </c:valAx>
      <c:spPr>
        <a:noFill/>
        <a:ln>
          <a:noFill/>
        </a:ln>
        <a:effectLst/>
      </c:spPr>
    </c:plotArea>
    <c:legend>
      <c:legendPos val="b"/>
      <c:layout>
        <c:manualLayout>
          <c:xMode val="edge"/>
          <c:yMode val="edge"/>
          <c:x val="0.20906891127760335"/>
          <c:y val="0.9448082205156072"/>
          <c:w val="0.6524384951340183"/>
          <c:h val="4.437136546979255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'Största Ungdomsföreningarna'!$D$6</c:f>
              <c:strCache>
                <c:ptCount val="1"/>
                <c:pt idx="0">
                  <c:v>Deltagartillfällen pojkar</c:v>
                </c:pt>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1F-47D3-801A-A419DA465B9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Askersund</c:v>
                </c:pt>
                <c:pt idx="1">
                  <c:v>Skyllbergs Idrottsklubb</c:v>
                </c:pt>
                <c:pt idx="2">
                  <c:v>Åsbro Gymnastik O IF</c:v>
                </c:pt>
                <c:pt idx="3">
                  <c:v>Askersunds Innebandyklubb</c:v>
                </c:pt>
                <c:pt idx="4">
                  <c:v>Åmmebergs Idrottsförening</c:v>
                </c:pt>
              </c:strCache>
            </c:strRef>
          </c:cat>
          <c:val>
            <c:numRef>
              <c:f>'Största Ungdomsföreningarna'!$D$7:$D$11</c:f>
              <c:numCache>
                <c:formatCode>[$-1041D]#\ ##0;\(#\ ##0\)</c:formatCode>
                <c:ptCount val="5"/>
                <c:pt idx="0">
                  <c:v>2991</c:v>
                </c:pt>
                <c:pt idx="1">
                  <c:v>4195</c:v>
                </c:pt>
                <c:pt idx="2">
                  <c:v>2467</c:v>
                </c:pt>
                <c:pt idx="3">
                  <c:v>1083</c:v>
                </c:pt>
                <c:pt idx="4">
                  <c:v>1529</c:v>
                </c:pt>
              </c:numCache>
            </c:numRef>
          </c:val>
          <c:extLst>
            <c:ext xmlns:c16="http://schemas.microsoft.com/office/drawing/2014/chart" uri="{C3380CC4-5D6E-409C-BE32-E72D297353CC}">
              <c16:uniqueId val="{00000001-0D1F-47D3-801A-A419DA465B9B}"/>
            </c:ext>
          </c:extLst>
        </c:ser>
        <c:ser>
          <c:idx val="0"/>
          <c:order val="1"/>
          <c:tx>
            <c:strRef>
              <c:f>'Största Ungdomsföreningarna'!$C$6</c:f>
              <c:strCache>
                <c:ptCount val="1"/>
                <c:pt idx="0">
                  <c:v>Deltagartillfällen flickor</c:v>
                </c:pt>
              </c:strCache>
            </c:strRef>
          </c:tx>
          <c:spPr>
            <a:solidFill>
              <a:srgbClr val="FFC000"/>
            </a:solidFill>
            <a:ln>
              <a:no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1F-47D3-801A-A419DA465B9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Askersund</c:v>
                </c:pt>
                <c:pt idx="1">
                  <c:v>Skyllbergs Idrottsklubb</c:v>
                </c:pt>
                <c:pt idx="2">
                  <c:v>Åsbro Gymnastik O IF</c:v>
                </c:pt>
                <c:pt idx="3">
                  <c:v>Askersunds Innebandyklubb</c:v>
                </c:pt>
                <c:pt idx="4">
                  <c:v>Åmmebergs Idrottsförening</c:v>
                </c:pt>
              </c:strCache>
            </c:strRef>
          </c:cat>
          <c:val>
            <c:numRef>
              <c:f>'Största Ungdomsföreningarna'!$C$7:$C$11</c:f>
              <c:numCache>
                <c:formatCode>[$-1041D]#\ ##0;\(#\ ##0\)</c:formatCode>
                <c:ptCount val="5"/>
                <c:pt idx="0">
                  <c:v>3030</c:v>
                </c:pt>
                <c:pt idx="1">
                  <c:v>462</c:v>
                </c:pt>
                <c:pt idx="2">
                  <c:v>1102</c:v>
                </c:pt>
                <c:pt idx="3">
                  <c:v>1090</c:v>
                </c:pt>
                <c:pt idx="4">
                  <c:v>0</c:v>
                </c:pt>
              </c:numCache>
            </c:numRef>
          </c:val>
          <c:extLst>
            <c:ext xmlns:c16="http://schemas.microsoft.com/office/drawing/2014/chart" uri="{C3380CC4-5D6E-409C-BE32-E72D297353CC}">
              <c16:uniqueId val="{00000003-0D1F-47D3-801A-A419DA465B9B}"/>
            </c:ext>
          </c:extLst>
        </c:ser>
        <c:dLbls>
          <c:showLegendKey val="0"/>
          <c:showVal val="0"/>
          <c:showCatName val="0"/>
          <c:showSerName val="0"/>
          <c:showPercent val="0"/>
          <c:showBubbleSize val="0"/>
        </c:dLbls>
        <c:gapWidth val="150"/>
        <c:overlap val="100"/>
        <c:axId val="541691224"/>
        <c:axId val="541684336"/>
      </c:barChart>
      <c:catAx>
        <c:axId val="5416912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1684336"/>
        <c:crosses val="autoZero"/>
        <c:auto val="1"/>
        <c:lblAlgn val="ctr"/>
        <c:lblOffset val="100"/>
        <c:noMultiLvlLbl val="0"/>
      </c:catAx>
      <c:valAx>
        <c:axId val="54168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1041D]#\ ##0;\(#\ ##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1691224"/>
        <c:crosses val="autoZero"/>
        <c:crossBetween val="between"/>
        <c:majorUnit val="10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 idrott uppdelat på kön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1"/>
          <c:order val="0"/>
          <c:tx>
            <c:strRef>
              <c:f>'Deltagartillfällen Idrott'!$D$22</c:f>
              <c:strCache>
                <c:ptCount val="1"/>
                <c:pt idx="0">
                  <c:v>Deltagartillfällen pojkar</c:v>
                </c:pt>
              </c:strCache>
            </c:strRef>
          </c:tx>
          <c:spPr>
            <a:solidFill>
              <a:srgbClr val="0070C0"/>
            </a:solidFill>
            <a:ln>
              <a:noFill/>
            </a:ln>
            <a:effectLst/>
          </c:spPr>
          <c:invertIfNegative val="0"/>
          <c:dLbls>
            <c:dLbl>
              <c:idx val="5"/>
              <c:layout>
                <c:manualLayout>
                  <c:x val="3.6636931613705383E-2"/>
                  <c:y val="-7.3392855388529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FB-40A2-888E-D4B4E116F11E}"/>
                </c:ext>
              </c:extLst>
            </c:dLbl>
            <c:dLbl>
              <c:idx val="6"/>
              <c:layout>
                <c:manualLayout>
                  <c:x val="3.4805085033019982E-2"/>
                  <c:y val="-7.33928553885275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FB-40A2-888E-D4B4E116F11E}"/>
                </c:ext>
              </c:extLst>
            </c:dLbl>
            <c:dLbl>
              <c:idx val="7"/>
              <c:layout>
                <c:manualLayout>
                  <c:x val="2.3814005548908501E-2"/>
                  <c:y val="-1.22321425647548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FB-40A2-888E-D4B4E116F11E}"/>
                </c:ext>
              </c:extLst>
            </c:dLbl>
            <c:dLbl>
              <c:idx val="8"/>
              <c:layout>
                <c:manualLayout>
                  <c:x val="3.2057315161992214E-2"/>
                  <c:y val="-9.78571405180379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FB-40A2-888E-D4B4E116F11E}"/>
                </c:ext>
              </c:extLst>
            </c:dLbl>
            <c:dLbl>
              <c:idx val="9"/>
              <c:layout>
                <c:manualLayout>
                  <c:x val="3.1141391871649445E-2"/>
                  <c:y val="-1.22321425647547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FB-40A2-888E-D4B4E116F1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Idrott'!$B$23:$B$32</c:f>
              <c:strCache>
                <c:ptCount val="10"/>
                <c:pt idx="0">
                  <c:v>Fotboll</c:v>
                </c:pt>
                <c:pt idx="1">
                  <c:v>Innebandy</c:v>
                </c:pt>
                <c:pt idx="2">
                  <c:v>Friidrott</c:v>
                </c:pt>
                <c:pt idx="3">
                  <c:v>Gymnastik</c:v>
                </c:pt>
                <c:pt idx="4">
                  <c:v>Skidor</c:v>
                </c:pt>
                <c:pt idx="5">
                  <c:v>Orientering</c:v>
                </c:pt>
                <c:pt idx="6">
                  <c:v>Segling</c:v>
                </c:pt>
                <c:pt idx="7">
                  <c:v>Ridsport</c:v>
                </c:pt>
                <c:pt idx="8">
                  <c:v>Skyttesport</c:v>
                </c:pt>
                <c:pt idx="9">
                  <c:v>Bilsport</c:v>
                </c:pt>
              </c:strCache>
            </c:strRef>
          </c:cat>
          <c:val>
            <c:numRef>
              <c:f>'Deltagartillfällen Idrott'!$D$23:$D$32</c:f>
              <c:numCache>
                <c:formatCode>General</c:formatCode>
                <c:ptCount val="10"/>
                <c:pt idx="0">
                  <c:v>8715</c:v>
                </c:pt>
                <c:pt idx="1">
                  <c:v>2518</c:v>
                </c:pt>
                <c:pt idx="2">
                  <c:v>1041</c:v>
                </c:pt>
                <c:pt idx="3">
                  <c:v>7</c:v>
                </c:pt>
                <c:pt idx="4">
                  <c:v>527</c:v>
                </c:pt>
                <c:pt idx="5">
                  <c:v>198</c:v>
                </c:pt>
                <c:pt idx="6">
                  <c:v>185</c:v>
                </c:pt>
                <c:pt idx="7">
                  <c:v>0</c:v>
                </c:pt>
                <c:pt idx="8">
                  <c:v>110</c:v>
                </c:pt>
                <c:pt idx="9">
                  <c:v>91</c:v>
                </c:pt>
              </c:numCache>
            </c:numRef>
          </c:val>
          <c:extLst>
            <c:ext xmlns:c16="http://schemas.microsoft.com/office/drawing/2014/chart" uri="{C3380CC4-5D6E-409C-BE32-E72D297353CC}">
              <c16:uniqueId val="{00000005-23FB-40A2-888E-D4B4E116F11E}"/>
            </c:ext>
          </c:extLst>
        </c:ser>
        <c:ser>
          <c:idx val="0"/>
          <c:order val="1"/>
          <c:tx>
            <c:strRef>
              <c:f>'Deltagartillfällen Idrott'!$C$22</c:f>
              <c:strCache>
                <c:ptCount val="1"/>
                <c:pt idx="0">
                  <c:v>Deltagartillfällen flickor</c:v>
                </c:pt>
              </c:strCache>
            </c:strRef>
          </c:tx>
          <c:spPr>
            <a:solidFill>
              <a:srgbClr val="FFC000"/>
            </a:solidFill>
            <a:ln>
              <a:noFill/>
            </a:ln>
            <a:effectLst/>
          </c:spPr>
          <c:invertIfNegative val="0"/>
          <c:dLbls>
            <c:dLbl>
              <c:idx val="5"/>
              <c:layout>
                <c:manualLayout>
                  <c:x val="1.8318465806853364E-3"/>
                  <c:y val="-4.64821417460680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FB-40A2-888E-D4B4E116F11E}"/>
                </c:ext>
              </c:extLst>
            </c:dLbl>
            <c:dLbl>
              <c:idx val="6"/>
              <c:layout>
                <c:manualLayout>
                  <c:x val="0"/>
                  <c:y val="-5.8714284310822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FB-40A2-888E-D4B4E116F11E}"/>
                </c:ext>
              </c:extLst>
            </c:dLbl>
            <c:dLbl>
              <c:idx val="7"/>
              <c:layout>
                <c:manualLayout>
                  <c:x val="9.1592329034263461E-4"/>
                  <c:y val="-3.91428562072153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3FB-40A2-888E-D4B4E116F11E}"/>
                </c:ext>
              </c:extLst>
            </c:dLbl>
            <c:dLbl>
              <c:idx val="8"/>
              <c:layout>
                <c:manualLayout>
                  <c:x val="-2.747769871027904E-3"/>
                  <c:y val="-5.13749987719698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FB-40A2-888E-D4B4E116F11E}"/>
                </c:ext>
              </c:extLst>
            </c:dLbl>
            <c:dLbl>
              <c:idx val="9"/>
              <c:layout>
                <c:manualLayout>
                  <c:x val="-9.1592329034263461E-4"/>
                  <c:y val="-4.15892847201662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3FB-40A2-888E-D4B4E116F1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Idrott'!$B$23:$B$32</c:f>
              <c:strCache>
                <c:ptCount val="10"/>
                <c:pt idx="0">
                  <c:v>Fotboll</c:v>
                </c:pt>
                <c:pt idx="1">
                  <c:v>Innebandy</c:v>
                </c:pt>
                <c:pt idx="2">
                  <c:v>Friidrott</c:v>
                </c:pt>
                <c:pt idx="3">
                  <c:v>Gymnastik</c:v>
                </c:pt>
                <c:pt idx="4">
                  <c:v>Skidor</c:v>
                </c:pt>
                <c:pt idx="5">
                  <c:v>Orientering</c:v>
                </c:pt>
                <c:pt idx="6">
                  <c:v>Segling</c:v>
                </c:pt>
                <c:pt idx="7">
                  <c:v>Ridsport</c:v>
                </c:pt>
                <c:pt idx="8">
                  <c:v>Skyttesport</c:v>
                </c:pt>
                <c:pt idx="9">
                  <c:v>Bilsport</c:v>
                </c:pt>
              </c:strCache>
            </c:strRef>
          </c:cat>
          <c:val>
            <c:numRef>
              <c:f>'Deltagartillfällen Idrott'!$C$23:$C$32</c:f>
              <c:numCache>
                <c:formatCode>General</c:formatCode>
                <c:ptCount val="10"/>
                <c:pt idx="0">
                  <c:v>3492</c:v>
                </c:pt>
                <c:pt idx="1">
                  <c:v>1206</c:v>
                </c:pt>
                <c:pt idx="2">
                  <c:v>996</c:v>
                </c:pt>
                <c:pt idx="3">
                  <c:v>1521</c:v>
                </c:pt>
                <c:pt idx="4">
                  <c:v>769</c:v>
                </c:pt>
                <c:pt idx="5">
                  <c:v>285</c:v>
                </c:pt>
                <c:pt idx="6">
                  <c:v>108</c:v>
                </c:pt>
                <c:pt idx="7">
                  <c:v>121</c:v>
                </c:pt>
                <c:pt idx="8">
                  <c:v>1</c:v>
                </c:pt>
                <c:pt idx="9">
                  <c:v>13</c:v>
                </c:pt>
              </c:numCache>
            </c:numRef>
          </c:val>
          <c:extLst>
            <c:ext xmlns:c16="http://schemas.microsoft.com/office/drawing/2014/chart" uri="{C3380CC4-5D6E-409C-BE32-E72D297353CC}">
              <c16:uniqueId val="{0000000B-23FB-40A2-888E-D4B4E116F11E}"/>
            </c:ext>
          </c:extLst>
        </c:ser>
        <c:dLbls>
          <c:dLblPos val="ctr"/>
          <c:showLegendKey val="0"/>
          <c:showVal val="1"/>
          <c:showCatName val="0"/>
          <c:showSerName val="0"/>
          <c:showPercent val="0"/>
          <c:showBubbleSize val="0"/>
        </c:dLbls>
        <c:gapWidth val="150"/>
        <c:overlap val="100"/>
        <c:axId val="775657936"/>
        <c:axId val="775658264"/>
      </c:barChart>
      <c:catAx>
        <c:axId val="77565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658264"/>
        <c:crosses val="autoZero"/>
        <c:auto val="1"/>
        <c:lblAlgn val="ctr"/>
        <c:lblOffset val="100"/>
        <c:noMultiLvlLbl val="0"/>
      </c:catAx>
      <c:valAx>
        <c:axId val="775658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657936"/>
        <c:crosses val="autoZero"/>
        <c:crossBetween val="between"/>
      </c:valAx>
      <c:spPr>
        <a:noFill/>
        <a:ln>
          <a:noFill/>
        </a:ln>
        <a:effectLst/>
      </c:spPr>
    </c:plotArea>
    <c:legend>
      <c:legendPos val="b"/>
      <c:layout>
        <c:manualLayout>
          <c:xMode val="edge"/>
          <c:yMode val="edge"/>
          <c:x val="0.35448377486940569"/>
          <c:y val="0.94424881275049644"/>
          <c:w val="0.38104535899613323"/>
          <c:h val="4.47591895612140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'Folkbildningsrapporterande IF'!$B$8:$B$13</c:f>
              <c:strCache>
                <c:ptCount val="6"/>
                <c:pt idx="0">
                  <c:v>Åsbro Gymnastik O IF</c:v>
                </c:pt>
                <c:pt idx="1">
                  <c:v>Askersunds Innebandyklubb</c:v>
                </c:pt>
                <c:pt idx="2">
                  <c:v>RF-SISU Örebro län</c:v>
                </c:pt>
                <c:pt idx="3">
                  <c:v>Askersunds Segel o MBS</c:v>
                </c:pt>
                <c:pt idx="4">
                  <c:v>Askersunds Orienteringsklubb</c:v>
                </c:pt>
                <c:pt idx="5">
                  <c:v>Askersunds Bridgeklubb Singelton</c:v>
                </c:pt>
              </c:strCache>
            </c:strRef>
          </c:cat>
          <c:val>
            <c:numRef>
              <c:f>'Folkbildningsrapporterande IF'!$C$8:$C$13</c:f>
              <c:numCache>
                <c:formatCode>General</c:formatCode>
                <c:ptCount val="6"/>
                <c:pt idx="0">
                  <c:v>236</c:v>
                </c:pt>
                <c:pt idx="1">
                  <c:v>132</c:v>
                </c:pt>
                <c:pt idx="2">
                  <c:v>75</c:v>
                </c:pt>
                <c:pt idx="3">
                  <c:v>71</c:v>
                </c:pt>
                <c:pt idx="4">
                  <c:v>70</c:v>
                </c:pt>
                <c:pt idx="5">
                  <c:v>70</c:v>
                </c:pt>
              </c:numCache>
            </c:numRef>
          </c:val>
          <c:extLst>
            <c:ext xmlns:c16="http://schemas.microsoft.com/office/drawing/2014/chart" uri="{C3380CC4-5D6E-409C-BE32-E72D297353CC}">
              <c16:uniqueId val="{00000000-424E-4D42-9F0A-9B89D2074C53}"/>
            </c:ext>
          </c:extLst>
        </c:ser>
        <c:dLbls>
          <c:showLegendKey val="0"/>
          <c:showVal val="0"/>
          <c:showCatName val="0"/>
          <c:showSerName val="0"/>
          <c:showPercent val="0"/>
          <c:showBubbleSize val="0"/>
        </c:dLbls>
        <c:gapWidth val="219"/>
        <c:overlap val="-27"/>
        <c:axId val="1524984704"/>
        <c:axId val="1524988864"/>
      </c:barChart>
      <c:catAx>
        <c:axId val="152498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1524988864"/>
        <c:crosses val="autoZero"/>
        <c:auto val="1"/>
        <c:lblAlgn val="ctr"/>
        <c:lblOffset val="100"/>
        <c:noMultiLvlLbl val="0"/>
      </c:catAx>
      <c:valAx>
        <c:axId val="1524988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sv-SE" sz="1800"/>
                  <a:t>Folkbildningstimmar</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1524984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antal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'LOK-STÖD Antal delt.'!$E$6</c:f>
              <c:strCache>
                <c:ptCount val="1"/>
                <c:pt idx="0">
                  <c:v>Totalt</c:v>
                </c:pt>
              </c:strCache>
            </c:strRef>
          </c:tx>
          <c:spPr>
            <a:ln w="28575" cap="rnd">
              <a:solidFill>
                <a:srgbClr val="002060"/>
              </a:solidFill>
              <a:round/>
            </a:ln>
            <a:effectLst/>
          </c:spPr>
          <c:marker>
            <c:symbol val="circle"/>
            <c:size val="5"/>
            <c:spPr>
              <a:solidFill>
                <a:srgbClr val="002060"/>
              </a:solidFill>
              <a:ln w="2857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delt.'!$E$7:$E$13</c:f>
              <c:numCache>
                <c:formatCode>General</c:formatCode>
                <c:ptCount val="7"/>
                <c:pt idx="0">
                  <c:v>31265</c:v>
                </c:pt>
                <c:pt idx="1">
                  <c:v>30473</c:v>
                </c:pt>
                <c:pt idx="2">
                  <c:v>31203</c:v>
                </c:pt>
                <c:pt idx="3">
                  <c:v>26850</c:v>
                </c:pt>
                <c:pt idx="4">
                  <c:v>27394</c:v>
                </c:pt>
                <c:pt idx="5">
                  <c:v>26169</c:v>
                </c:pt>
                <c:pt idx="6">
                  <c:v>21904</c:v>
                </c:pt>
              </c:numCache>
            </c:numRef>
          </c:val>
          <c:smooth val="0"/>
          <c:extLst>
            <c:ext xmlns:c16="http://schemas.microsoft.com/office/drawing/2014/chart" uri="{C3380CC4-5D6E-409C-BE32-E72D297353CC}">
              <c16:uniqueId val="{00000000-0512-46D7-B6E7-0DB831E2C94D}"/>
            </c:ext>
          </c:extLst>
        </c:ser>
        <c:ser>
          <c:idx val="1"/>
          <c:order val="1"/>
          <c:tx>
            <c:strRef>
              <c:f>'LOK-STÖD Antal delt.'!$D$6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delt.'!$D$7:$D$13</c:f>
              <c:numCache>
                <c:formatCode>General</c:formatCode>
                <c:ptCount val="7"/>
                <c:pt idx="0">
                  <c:v>17452</c:v>
                </c:pt>
                <c:pt idx="1">
                  <c:v>18638</c:v>
                </c:pt>
                <c:pt idx="2">
                  <c:v>17843</c:v>
                </c:pt>
                <c:pt idx="3">
                  <c:v>15393</c:v>
                </c:pt>
                <c:pt idx="4">
                  <c:v>15899</c:v>
                </c:pt>
                <c:pt idx="5">
                  <c:v>16662</c:v>
                </c:pt>
                <c:pt idx="6" formatCode="0">
                  <c:v>13392</c:v>
                </c:pt>
              </c:numCache>
            </c:numRef>
          </c:val>
          <c:smooth val="0"/>
          <c:extLst>
            <c:ext xmlns:c16="http://schemas.microsoft.com/office/drawing/2014/chart" uri="{C3380CC4-5D6E-409C-BE32-E72D297353CC}">
              <c16:uniqueId val="{00000001-0512-46D7-B6E7-0DB831E2C94D}"/>
            </c:ext>
          </c:extLst>
        </c:ser>
        <c:ser>
          <c:idx val="0"/>
          <c:order val="2"/>
          <c:tx>
            <c:strRef>
              <c:f>'LOK-STÖD Antal delt.'!$C$6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delt.'!$C$7:$C$13</c:f>
              <c:numCache>
                <c:formatCode>General</c:formatCode>
                <c:ptCount val="7"/>
                <c:pt idx="0">
                  <c:v>13813</c:v>
                </c:pt>
                <c:pt idx="1">
                  <c:v>11835</c:v>
                </c:pt>
                <c:pt idx="2">
                  <c:v>13360</c:v>
                </c:pt>
                <c:pt idx="3">
                  <c:v>11457</c:v>
                </c:pt>
                <c:pt idx="4">
                  <c:v>11495</c:v>
                </c:pt>
                <c:pt idx="5">
                  <c:v>9507</c:v>
                </c:pt>
                <c:pt idx="6" formatCode="0">
                  <c:v>8512</c:v>
                </c:pt>
              </c:numCache>
            </c:numRef>
          </c:val>
          <c:smooth val="0"/>
          <c:extLst>
            <c:ext xmlns:c16="http://schemas.microsoft.com/office/drawing/2014/chart" uri="{C3380CC4-5D6E-409C-BE32-E72D297353CC}">
              <c16:uniqueId val="{00000002-0512-46D7-B6E7-0DB831E2C94D}"/>
            </c:ext>
          </c:extLst>
        </c:ser>
        <c:dLbls>
          <c:dLblPos val="t"/>
          <c:showLegendKey val="0"/>
          <c:showVal val="1"/>
          <c:showCatName val="0"/>
          <c:showSerName val="0"/>
          <c:showPercent val="0"/>
          <c:showBubbleSize val="0"/>
        </c:dLbls>
        <c:marker val="1"/>
        <c:smooth val="0"/>
        <c:axId val="555051480"/>
        <c:axId val="555049184"/>
      </c:lineChart>
      <c:catAx>
        <c:axId val="5550514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49184"/>
        <c:crosses val="autoZero"/>
        <c:auto val="1"/>
        <c:lblAlgn val="ctr"/>
        <c:lblOffset val="100"/>
        <c:noMultiLvlLbl val="0"/>
      </c:catAx>
      <c:valAx>
        <c:axId val="555049184"/>
        <c:scaling>
          <c:orientation val="minMax"/>
          <c:max val="35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51480"/>
        <c:crosses val="autoZero"/>
        <c:crossBetween val="between"/>
        <c:majorUnit val="5000"/>
      </c:valAx>
      <c:spPr>
        <a:noFill/>
        <a:ln>
          <a:noFill/>
        </a:ln>
        <a:effectLst/>
      </c:spPr>
    </c:plotArea>
    <c:legend>
      <c:legendPos val="b"/>
      <c:layout>
        <c:manualLayout>
          <c:xMode val="edge"/>
          <c:yMode val="edge"/>
          <c:x val="0.369056834464419"/>
          <c:y val="0.9197872137656572"/>
          <c:w val="0.3557567308007894"/>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andel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3454186740346016"/>
          <c:y val="0.10765838904877639"/>
          <c:w val="0.84876637230949414"/>
          <c:h val="0.66432881739972438"/>
        </c:manualLayout>
      </c:layout>
      <c:lineChart>
        <c:grouping val="standard"/>
        <c:varyColors val="0"/>
        <c:ser>
          <c:idx val="1"/>
          <c:order val="1"/>
          <c:tx>
            <c:strRef>
              <c:f>'LOK-STÖD Flickor-Pojkar'!$D$6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Flickor-Pojkar'!$B$7:$B$13</c:f>
              <c:numCache>
                <c:formatCode>General</c:formatCode>
                <c:ptCount val="7"/>
                <c:pt idx="0">
                  <c:v>2015</c:v>
                </c:pt>
                <c:pt idx="1">
                  <c:v>2016</c:v>
                </c:pt>
                <c:pt idx="2">
                  <c:v>2017</c:v>
                </c:pt>
                <c:pt idx="3">
                  <c:v>2018</c:v>
                </c:pt>
                <c:pt idx="4">
                  <c:v>2019</c:v>
                </c:pt>
                <c:pt idx="5">
                  <c:v>2020</c:v>
                </c:pt>
                <c:pt idx="6">
                  <c:v>2021</c:v>
                </c:pt>
              </c:numCache>
            </c:numRef>
          </c:cat>
          <c:val>
            <c:numRef>
              <c:f>'LOK-STÖD Flickor-Pojkar'!$D$7:$D$13</c:f>
              <c:numCache>
                <c:formatCode>0%</c:formatCode>
                <c:ptCount val="7"/>
                <c:pt idx="0">
                  <c:v>0.55819606588837356</c:v>
                </c:pt>
                <c:pt idx="1">
                  <c:v>0.61162340432514029</c:v>
                </c:pt>
                <c:pt idx="2">
                  <c:v>0.57183604140627509</c:v>
                </c:pt>
                <c:pt idx="3">
                  <c:v>0.57329608938547483</c:v>
                </c:pt>
                <c:pt idx="4">
                  <c:v>0.58038256552529754</c:v>
                </c:pt>
                <c:pt idx="5">
                  <c:v>0.63670755474034157</c:v>
                </c:pt>
                <c:pt idx="6">
                  <c:v>0.61139517896274653</c:v>
                </c:pt>
              </c:numCache>
            </c:numRef>
          </c:val>
          <c:smooth val="0"/>
          <c:extLst>
            <c:ext xmlns:c16="http://schemas.microsoft.com/office/drawing/2014/chart" uri="{C3380CC4-5D6E-409C-BE32-E72D297353CC}">
              <c16:uniqueId val="{00000000-2AC4-43F6-846A-671AA64A9D03}"/>
            </c:ext>
          </c:extLst>
        </c:ser>
        <c:ser>
          <c:idx val="0"/>
          <c:order val="2"/>
          <c:tx>
            <c:strRef>
              <c:f>'LOK-STÖD Flickor-Pojkar'!$C$6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Flickor-Pojkar'!$B$7:$B$13</c:f>
              <c:numCache>
                <c:formatCode>General</c:formatCode>
                <c:ptCount val="7"/>
                <c:pt idx="0">
                  <c:v>2015</c:v>
                </c:pt>
                <c:pt idx="1">
                  <c:v>2016</c:v>
                </c:pt>
                <c:pt idx="2">
                  <c:v>2017</c:v>
                </c:pt>
                <c:pt idx="3">
                  <c:v>2018</c:v>
                </c:pt>
                <c:pt idx="4">
                  <c:v>2019</c:v>
                </c:pt>
                <c:pt idx="5">
                  <c:v>2020</c:v>
                </c:pt>
                <c:pt idx="6">
                  <c:v>2021</c:v>
                </c:pt>
              </c:numCache>
            </c:numRef>
          </c:cat>
          <c:val>
            <c:numRef>
              <c:f>'LOK-STÖD Flickor-Pojkar'!$C$7:$C$13</c:f>
              <c:numCache>
                <c:formatCode>0%</c:formatCode>
                <c:ptCount val="7"/>
                <c:pt idx="0">
                  <c:v>0.44180393411162644</c:v>
                </c:pt>
                <c:pt idx="1">
                  <c:v>0.38837659567485971</c:v>
                </c:pt>
                <c:pt idx="2">
                  <c:v>0.42816395859372497</c:v>
                </c:pt>
                <c:pt idx="3">
                  <c:v>0.42670391061452512</c:v>
                </c:pt>
                <c:pt idx="4">
                  <c:v>0.41961743447470251</c:v>
                </c:pt>
                <c:pt idx="5">
                  <c:v>0.36329244525965837</c:v>
                </c:pt>
                <c:pt idx="6">
                  <c:v>0.38860482103725347</c:v>
                </c:pt>
              </c:numCache>
            </c:numRef>
          </c:val>
          <c:smooth val="0"/>
          <c:extLst>
            <c:ext xmlns:c16="http://schemas.microsoft.com/office/drawing/2014/chart" uri="{C3380CC4-5D6E-409C-BE32-E72D297353CC}">
              <c16:uniqueId val="{00000001-2AC4-43F6-846A-671AA64A9D03}"/>
            </c:ext>
          </c:extLst>
        </c:ser>
        <c:dLbls>
          <c:dLblPos val="t"/>
          <c:showLegendKey val="0"/>
          <c:showVal val="1"/>
          <c:showCatName val="0"/>
          <c:showSerName val="0"/>
          <c:showPercent val="0"/>
          <c:showBubbleSize val="0"/>
        </c:dLbls>
        <c:marker val="1"/>
        <c:smooth val="0"/>
        <c:axId val="555051480"/>
        <c:axId val="555049184"/>
        <c:extLst>
          <c:ext xmlns:c15="http://schemas.microsoft.com/office/drawing/2012/chart" uri="{02D57815-91ED-43cb-92C2-25804820EDAC}">
            <c15:filteredLineSeries>
              <c15:ser>
                <c:idx val="2"/>
                <c:order val="0"/>
                <c:tx>
                  <c:strRef>
                    <c:extLst>
                      <c:ext uri="{02D57815-91ED-43cb-92C2-25804820EDAC}">
                        <c15:formulaRef>
                          <c15:sqref>'LOK-STÖD Flickor-Pojkar'!$E$6</c15:sqref>
                        </c15:formulaRef>
                      </c:ext>
                    </c:extLst>
                    <c:strCache>
                      <c:ptCount val="1"/>
                      <c:pt idx="0">
                        <c:v>Totalt</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'LOK-STÖD Flickor-Pojkar'!$B$7:$B$13</c15:sqref>
                        </c15:formulaRef>
                      </c:ext>
                    </c:extLst>
                    <c:numCache>
                      <c:formatCode>General</c:formatCode>
                      <c:ptCount val="7"/>
                      <c:pt idx="0">
                        <c:v>2015</c:v>
                      </c:pt>
                      <c:pt idx="1">
                        <c:v>2016</c:v>
                      </c:pt>
                      <c:pt idx="2">
                        <c:v>2017</c:v>
                      </c:pt>
                      <c:pt idx="3">
                        <c:v>2018</c:v>
                      </c:pt>
                      <c:pt idx="4">
                        <c:v>2019</c:v>
                      </c:pt>
                      <c:pt idx="5">
                        <c:v>2020</c:v>
                      </c:pt>
                      <c:pt idx="6">
                        <c:v>2021</c:v>
                      </c:pt>
                    </c:numCache>
                  </c:numRef>
                </c:cat>
                <c:val>
                  <c:numRef>
                    <c:extLst>
                      <c:ext uri="{02D57815-91ED-43cb-92C2-25804820EDAC}">
                        <c15:formulaRef>
                          <c15:sqref>'LOK-STÖD Flickor-Pojkar'!$E$7:$E$10</c15:sqref>
                        </c15:formulaRef>
                      </c:ext>
                    </c:extLst>
                    <c:numCache>
                      <c:formatCode>0.0%</c:formatCode>
                      <c:ptCount val="4"/>
                      <c:pt idx="0">
                        <c:v>1</c:v>
                      </c:pt>
                      <c:pt idx="1">
                        <c:v>1</c:v>
                      </c:pt>
                      <c:pt idx="2">
                        <c:v>1</c:v>
                      </c:pt>
                      <c:pt idx="3">
                        <c:v>1</c:v>
                      </c:pt>
                    </c:numCache>
                  </c:numRef>
                </c:val>
                <c:smooth val="0"/>
                <c:extLst>
                  <c:ext xmlns:c16="http://schemas.microsoft.com/office/drawing/2014/chart" uri="{C3380CC4-5D6E-409C-BE32-E72D297353CC}">
                    <c16:uniqueId val="{00000002-2AC4-43F6-846A-671AA64A9D03}"/>
                  </c:ext>
                </c:extLst>
              </c15:ser>
            </c15:filteredLineSeries>
          </c:ext>
        </c:extLst>
      </c:lineChart>
      <c:catAx>
        <c:axId val="5550514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49184"/>
        <c:crosses val="autoZero"/>
        <c:auto val="1"/>
        <c:lblAlgn val="ctr"/>
        <c:lblOffset val="100"/>
        <c:noMultiLvlLbl val="0"/>
      </c:catAx>
      <c:valAx>
        <c:axId val="5550491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Fördelning 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51480"/>
        <c:crosses val="autoZero"/>
        <c:crossBetween val="between"/>
        <c:majorUnit val="0.1"/>
      </c:valAx>
      <c:spPr>
        <a:noFill/>
        <a:ln>
          <a:noFill/>
        </a:ln>
        <a:effectLst/>
      </c:spPr>
    </c:plotArea>
    <c:legend>
      <c:legendPos val="b"/>
      <c:layout>
        <c:manualLayout>
          <c:xMode val="edge"/>
          <c:yMode val="edge"/>
          <c:x val="0.42884449207177805"/>
          <c:y val="0.91689716977774105"/>
          <c:w val="0.24109316738278269"/>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'!$E$6</c:f>
              <c:strCache>
                <c:ptCount val="1"/>
                <c:pt idx="0">
                  <c:v>2019</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dLbl>
              <c:idx val="2"/>
              <c:layout>
                <c:manualLayout>
                  <c:x val="-3.7632747175155142E-2"/>
                  <c:y val="-8.9670277234337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86-4CA6-B70E-2AD80736C2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'!$E$7:$E$10</c:f>
              <c:numCache>
                <c:formatCode>General</c:formatCode>
                <c:ptCount val="4"/>
                <c:pt idx="0">
                  <c:v>5655</c:v>
                </c:pt>
                <c:pt idx="1">
                  <c:v>4352</c:v>
                </c:pt>
                <c:pt idx="2">
                  <c:v>1074</c:v>
                </c:pt>
                <c:pt idx="3">
                  <c:v>414</c:v>
                </c:pt>
              </c:numCache>
            </c:numRef>
          </c:val>
          <c:smooth val="0"/>
          <c:extLst>
            <c:ext xmlns:c16="http://schemas.microsoft.com/office/drawing/2014/chart" uri="{C3380CC4-5D6E-409C-BE32-E72D297353CC}">
              <c16:uniqueId val="{00000000-6586-4CA6-B70E-2AD80736C21D}"/>
            </c:ext>
          </c:extLst>
        </c:ser>
        <c:ser>
          <c:idx val="1"/>
          <c:order val="1"/>
          <c:tx>
            <c:strRef>
              <c:f>'LOK-STÖD 2016-2018 åldersgrp. '!$F$6</c:f>
              <c:strCache>
                <c:ptCount val="1"/>
                <c:pt idx="0">
                  <c:v>2020</c:v>
                </c:pt>
              </c:strCache>
            </c:strRef>
          </c:tx>
          <c:spPr>
            <a:ln w="22225" cap="rnd" cmpd="sng" algn="ctr">
              <a:solidFill>
                <a:schemeClr val="accent2"/>
              </a:solidFill>
              <a:round/>
            </a:ln>
            <a:effectLst/>
          </c:spPr>
          <c:marker>
            <c:symbol val="circle"/>
            <c:size val="4"/>
            <c:spPr>
              <a:solidFill>
                <a:schemeClr val="accent2"/>
              </a:solidFill>
              <a:ln w="9525" cap="flat" cmpd="sng" algn="ctr">
                <a:solidFill>
                  <a:schemeClr val="accent2"/>
                </a:solidFill>
                <a:round/>
              </a:ln>
              <a:effectLst/>
            </c:spPr>
          </c:marker>
          <c:dLbls>
            <c:dLbl>
              <c:idx val="2"/>
              <c:layout>
                <c:manualLayout>
                  <c:x val="4.5450177747771913E-3"/>
                  <c:y val="5.0904232476022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86-4CA6-B70E-2AD80736C2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'!$F$7:$F$10</c:f>
              <c:numCache>
                <c:formatCode>General</c:formatCode>
                <c:ptCount val="4"/>
                <c:pt idx="0">
                  <c:v>4444</c:v>
                </c:pt>
                <c:pt idx="1">
                  <c:v>3571</c:v>
                </c:pt>
                <c:pt idx="2">
                  <c:v>1128</c:v>
                </c:pt>
                <c:pt idx="3">
                  <c:v>364</c:v>
                </c:pt>
              </c:numCache>
            </c:numRef>
          </c:val>
          <c:smooth val="0"/>
          <c:extLst xmlns:c15="http://schemas.microsoft.com/office/drawing/2012/chart">
            <c:ext xmlns:c16="http://schemas.microsoft.com/office/drawing/2014/chart" uri="{C3380CC4-5D6E-409C-BE32-E72D297353CC}">
              <c16:uniqueId val="{00000001-6586-4CA6-B70E-2AD80736C21D}"/>
            </c:ext>
          </c:extLst>
        </c:ser>
        <c:ser>
          <c:idx val="2"/>
          <c:order val="2"/>
          <c:tx>
            <c:strRef>
              <c:f>'LOK-STÖD 2016-2018 åldersgrp. '!$G$6</c:f>
              <c:strCache>
                <c:ptCount val="1"/>
                <c:pt idx="0">
                  <c:v>2021</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dLbl>
              <c:idx val="2"/>
              <c:layout>
                <c:manualLayout>
                  <c:x val="1.5771211678476938E-2"/>
                  <c:y val="-0.118758410077778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86-4CA6-B70E-2AD80736C21D}"/>
                </c:ext>
              </c:extLst>
            </c:dLbl>
            <c:dLbl>
              <c:idx val="3"/>
              <c:layout>
                <c:manualLayout>
                  <c:x val="-6.1175939248500996E-2"/>
                  <c:y val="-7.0278188672042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86-4CA6-B70E-2AD80736C2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'!$G$7:$G$10</c:f>
              <c:numCache>
                <c:formatCode>General</c:formatCode>
                <c:ptCount val="4"/>
                <c:pt idx="0">
                  <c:v>4999</c:v>
                </c:pt>
                <c:pt idx="1">
                  <c:v>2170</c:v>
                </c:pt>
                <c:pt idx="2">
                  <c:v>1192</c:v>
                </c:pt>
                <c:pt idx="3">
                  <c:v>151</c:v>
                </c:pt>
              </c:numCache>
            </c:numRef>
          </c:val>
          <c:smooth val="0"/>
          <c:extLst>
            <c:ext xmlns:c16="http://schemas.microsoft.com/office/drawing/2014/chart" uri="{C3380CC4-5D6E-409C-BE32-E72D297353CC}">
              <c16:uniqueId val="{00000002-6586-4CA6-B70E-2AD80736C21D}"/>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555049840"/>
        <c:axId val="555050168"/>
        <c:extLst/>
      </c:lineChart>
      <c:catAx>
        <c:axId val="555049840"/>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555050168"/>
        <c:crosses val="autoZero"/>
        <c:auto val="1"/>
        <c:lblAlgn val="ctr"/>
        <c:lblOffset val="100"/>
        <c:noMultiLvlLbl val="0"/>
      </c:catAx>
      <c:valAx>
        <c:axId val="555050168"/>
        <c:scaling>
          <c:orientation val="minMax"/>
          <c:max val="8000"/>
          <c:min val="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555049840"/>
        <c:crosses val="autoZero"/>
        <c:crossBetween val="between"/>
        <c:majorUnit val="1000"/>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38217398436608468"/>
          <c:y val="0.91783362747759978"/>
          <c:w val="0.4029957392657571"/>
          <c:h val="7.04503525155506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Andel som svarat "ja" på frågan om de "Är medlem i idrottsförening"</a:t>
            </a:r>
            <a:endParaRPr lang="sv-SE" b="1">
              <a:effectLst/>
            </a:endParaRPr>
          </a:p>
        </c:rich>
      </c:tx>
      <c:layout>
        <c:manualLayout>
          <c:xMode val="edge"/>
          <c:yMode val="edge"/>
          <c:x val="0.20816608996539787"/>
          <c:y val="1.487249760956805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 i idrottsförening'!$C$57</c:f>
              <c:strCache>
                <c:ptCount val="1"/>
                <c:pt idx="0">
                  <c:v>Åk 7</c:v>
                </c:pt>
              </c:strCache>
            </c:strRef>
          </c:tx>
          <c:spPr>
            <a:solidFill>
              <a:srgbClr val="0070C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idrottsförening'!$D$57:$O$57</c:f>
              <c:numCache>
                <c:formatCode>0%</c:formatCode>
                <c:ptCount val="12"/>
                <c:pt idx="0">
                  <c:v>0.51</c:v>
                </c:pt>
                <c:pt idx="1">
                  <c:v>0.49</c:v>
                </c:pt>
                <c:pt idx="2">
                  <c:v>0.47</c:v>
                </c:pt>
                <c:pt idx="3">
                  <c:v>0.52</c:v>
                </c:pt>
                <c:pt idx="4">
                  <c:v>0.56999999999999995</c:v>
                </c:pt>
                <c:pt idx="5">
                  <c:v>0.63</c:v>
                </c:pt>
                <c:pt idx="6">
                  <c:v>0.53</c:v>
                </c:pt>
                <c:pt idx="7">
                  <c:v>0.67</c:v>
                </c:pt>
                <c:pt idx="8">
                  <c:v>0.52</c:v>
                </c:pt>
                <c:pt idx="9">
                  <c:v>0.39</c:v>
                </c:pt>
                <c:pt idx="10">
                  <c:v>0.56999999999999995</c:v>
                </c:pt>
                <c:pt idx="11">
                  <c:v>0.6</c:v>
                </c:pt>
              </c:numCache>
            </c:numRef>
          </c:val>
          <c:extLst>
            <c:ext xmlns:c16="http://schemas.microsoft.com/office/drawing/2014/chart" uri="{C3380CC4-5D6E-409C-BE32-E72D297353CC}">
              <c16:uniqueId val="{00000000-B345-4DAB-8B98-71FFB293EDB3}"/>
            </c:ext>
          </c:extLst>
        </c:ser>
        <c:ser>
          <c:idx val="1"/>
          <c:order val="1"/>
          <c:tx>
            <c:strRef>
              <c:f>'Medlem i idrottsförening'!$C$58</c:f>
              <c:strCache>
                <c:ptCount val="1"/>
                <c:pt idx="0">
                  <c:v>Åk 9</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idrottsförening'!$D$58:$O$58</c:f>
              <c:numCache>
                <c:formatCode>0%</c:formatCode>
                <c:ptCount val="12"/>
                <c:pt idx="0">
                  <c:v>0.46</c:v>
                </c:pt>
                <c:pt idx="1">
                  <c:v>0.26</c:v>
                </c:pt>
                <c:pt idx="2">
                  <c:v>0.39</c:v>
                </c:pt>
                <c:pt idx="3">
                  <c:v>0.46</c:v>
                </c:pt>
                <c:pt idx="4">
                  <c:v>0.52</c:v>
                </c:pt>
                <c:pt idx="5">
                  <c:v>0.48</c:v>
                </c:pt>
                <c:pt idx="6">
                  <c:v>0.28999999999999998</c:v>
                </c:pt>
                <c:pt idx="7">
                  <c:v>0.56000000000000005</c:v>
                </c:pt>
                <c:pt idx="8">
                  <c:v>0.33</c:v>
                </c:pt>
                <c:pt idx="9">
                  <c:v>0.61</c:v>
                </c:pt>
                <c:pt idx="10">
                  <c:v>0.44</c:v>
                </c:pt>
                <c:pt idx="11">
                  <c:v>0.51</c:v>
                </c:pt>
              </c:numCache>
            </c:numRef>
          </c:val>
          <c:extLst>
            <c:ext xmlns:c16="http://schemas.microsoft.com/office/drawing/2014/chart" uri="{C3380CC4-5D6E-409C-BE32-E72D297353CC}">
              <c16:uniqueId val="{00000001-B345-4DAB-8B98-71FFB293EDB3}"/>
            </c:ext>
          </c:extLst>
        </c:ser>
        <c:ser>
          <c:idx val="2"/>
          <c:order val="2"/>
          <c:tx>
            <c:strRef>
              <c:f>'Medlem i idrottsförening'!$C$59</c:f>
              <c:strCache>
                <c:ptCount val="1"/>
                <c:pt idx="0">
                  <c:v>Gy 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idrottsförening'!$D$59:$O$59</c:f>
              <c:numCache>
                <c:formatCode>0%</c:formatCode>
                <c:ptCount val="12"/>
                <c:pt idx="0">
                  <c:v>0.39</c:v>
                </c:pt>
                <c:pt idx="1">
                  <c:v>0.34</c:v>
                </c:pt>
                <c:pt idx="2">
                  <c:v>0.37</c:v>
                </c:pt>
                <c:pt idx="3">
                  <c:v>0.45</c:v>
                </c:pt>
                <c:pt idx="4">
                  <c:v>0.45</c:v>
                </c:pt>
                <c:pt idx="5">
                  <c:v>0.48</c:v>
                </c:pt>
                <c:pt idx="7">
                  <c:v>0.38</c:v>
                </c:pt>
                <c:pt idx="8">
                  <c:v>0.28000000000000003</c:v>
                </c:pt>
                <c:pt idx="9">
                  <c:v>0.43</c:v>
                </c:pt>
                <c:pt idx="10">
                  <c:v>0.34</c:v>
                </c:pt>
                <c:pt idx="11">
                  <c:v>0.46</c:v>
                </c:pt>
              </c:numCache>
            </c:numRef>
          </c:val>
          <c:extLst>
            <c:ext xmlns:c16="http://schemas.microsoft.com/office/drawing/2014/chart" uri="{C3380CC4-5D6E-409C-BE32-E72D297353CC}">
              <c16:uniqueId val="{00000002-B345-4DAB-8B98-71FFB293EDB3}"/>
            </c:ext>
          </c:extLst>
        </c:ser>
        <c:dLbls>
          <c:showLegendKey val="0"/>
          <c:showVal val="0"/>
          <c:showCatName val="0"/>
          <c:showSerName val="0"/>
          <c:showPercent val="0"/>
          <c:showBubbleSize val="0"/>
        </c:dLbls>
        <c:gapWidth val="219"/>
        <c:overlap val="-27"/>
        <c:axId val="453376440"/>
        <c:axId val="453380280"/>
      </c:barChart>
      <c:catAx>
        <c:axId val="45337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380280"/>
        <c:crosses val="autoZero"/>
        <c:auto val="1"/>
        <c:lblAlgn val="ctr"/>
        <c:lblOffset val="100"/>
        <c:noMultiLvlLbl val="0"/>
      </c:catAx>
      <c:valAx>
        <c:axId val="453380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376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'!$E$13</c:f>
              <c:strCache>
                <c:ptCount val="1"/>
                <c:pt idx="0">
                  <c:v>2019</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'!$E$14:$E$17</c:f>
              <c:numCache>
                <c:formatCode>General</c:formatCode>
                <c:ptCount val="4"/>
                <c:pt idx="0">
                  <c:v>8569</c:v>
                </c:pt>
                <c:pt idx="1">
                  <c:v>4966</c:v>
                </c:pt>
                <c:pt idx="2">
                  <c:v>1473</c:v>
                </c:pt>
                <c:pt idx="3">
                  <c:v>891</c:v>
                </c:pt>
              </c:numCache>
            </c:numRef>
          </c:val>
          <c:smooth val="0"/>
          <c:extLst xmlns:c15="http://schemas.microsoft.com/office/drawing/2012/chart">
            <c:ext xmlns:c16="http://schemas.microsoft.com/office/drawing/2014/chart" uri="{C3380CC4-5D6E-409C-BE32-E72D297353CC}">
              <c16:uniqueId val="{00000000-5BE2-4260-94B9-0367A3F92174}"/>
            </c:ext>
          </c:extLst>
        </c:ser>
        <c:ser>
          <c:idx val="1"/>
          <c:order val="1"/>
          <c:tx>
            <c:strRef>
              <c:f>'LOK-STÖD 2016-2018 åldersgrp. '!$F$13</c:f>
              <c:strCache>
                <c:ptCount val="1"/>
                <c:pt idx="0">
                  <c:v>2020</c:v>
                </c:pt>
              </c:strCache>
            </c:strRef>
          </c:tx>
          <c:spPr>
            <a:ln w="22225" cap="rnd" cmpd="sng" algn="ctr">
              <a:solidFill>
                <a:schemeClr val="accent2"/>
              </a:solidFill>
              <a:round/>
            </a:ln>
            <a:effectLst/>
          </c:spPr>
          <c:marker>
            <c:symbol val="circle"/>
            <c:size val="4"/>
            <c:spPr>
              <a:solidFill>
                <a:schemeClr val="accent2"/>
              </a:solidFill>
              <a:ln w="9525" cap="flat" cmpd="sng" algn="ctr">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'!$F$14:$F$17</c:f>
              <c:numCache>
                <c:formatCode>General</c:formatCode>
                <c:ptCount val="4"/>
                <c:pt idx="0">
                  <c:v>9188</c:v>
                </c:pt>
                <c:pt idx="1">
                  <c:v>5806</c:v>
                </c:pt>
                <c:pt idx="2">
                  <c:v>900</c:v>
                </c:pt>
                <c:pt idx="3">
                  <c:v>768</c:v>
                </c:pt>
              </c:numCache>
            </c:numRef>
          </c:val>
          <c:smooth val="0"/>
          <c:extLst>
            <c:ext xmlns:c16="http://schemas.microsoft.com/office/drawing/2014/chart" uri="{C3380CC4-5D6E-409C-BE32-E72D297353CC}">
              <c16:uniqueId val="{00000001-5BE2-4260-94B9-0367A3F92174}"/>
            </c:ext>
          </c:extLst>
        </c:ser>
        <c:ser>
          <c:idx val="2"/>
          <c:order val="2"/>
          <c:tx>
            <c:strRef>
              <c:f>'LOK-STÖD 2016-2018 åldersgrp. '!$G$13</c:f>
              <c:strCache>
                <c:ptCount val="1"/>
                <c:pt idx="0">
                  <c:v>2021</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dLbl>
              <c:idx val="2"/>
              <c:layout>
                <c:manualLayout>
                  <c:x val="-6.1623056503602489E-2"/>
                  <c:y val="2.1987686895338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E2-4260-94B9-0367A3F92174}"/>
                </c:ext>
              </c:extLst>
            </c:dLbl>
            <c:dLbl>
              <c:idx val="3"/>
              <c:layout>
                <c:manualLayout>
                  <c:x val="-2.9626469472885855E-2"/>
                  <c:y val="2.4736147757255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E2-4260-94B9-0367A3F921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'!$G$14:$G$17</c:f>
              <c:numCache>
                <c:formatCode>General</c:formatCode>
                <c:ptCount val="4"/>
                <c:pt idx="0">
                  <c:v>7972</c:v>
                </c:pt>
                <c:pt idx="1">
                  <c:v>3877</c:v>
                </c:pt>
                <c:pt idx="2">
                  <c:v>890</c:v>
                </c:pt>
                <c:pt idx="3">
                  <c:v>653</c:v>
                </c:pt>
              </c:numCache>
            </c:numRef>
          </c:val>
          <c:smooth val="0"/>
          <c:extLst>
            <c:ext xmlns:c16="http://schemas.microsoft.com/office/drawing/2014/chart" uri="{C3380CC4-5D6E-409C-BE32-E72D297353CC}">
              <c16:uniqueId val="{00000002-5BE2-4260-94B9-0367A3F92174}"/>
            </c:ext>
          </c:extLst>
        </c:ser>
        <c:dLbls>
          <c:showLegendKey val="0"/>
          <c:showVal val="0"/>
          <c:showCatName val="0"/>
          <c:showSerName val="0"/>
          <c:showPercent val="0"/>
          <c:showBubbleSize val="0"/>
        </c:dLbls>
        <c:dropLines>
          <c:spPr>
            <a:ln w="6350" cap="flat" cmpd="sng" algn="ctr">
              <a:solidFill>
                <a:schemeClr val="dk1">
                  <a:lumMod val="35000"/>
                  <a:lumOff val="65000"/>
                  <a:alpha val="33000"/>
                </a:schemeClr>
              </a:solidFill>
              <a:round/>
            </a:ln>
            <a:effectLst/>
          </c:spPr>
        </c:dropLines>
        <c:marker val="1"/>
        <c:smooth val="0"/>
        <c:axId val="555049840"/>
        <c:axId val="555050168"/>
        <c:extLst/>
      </c:lineChart>
      <c:catAx>
        <c:axId val="555049840"/>
        <c:scaling>
          <c:orientation val="minMax"/>
        </c:scaling>
        <c:delete val="0"/>
        <c:axPos val="b"/>
        <c:title>
          <c:tx>
            <c:rich>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555050168"/>
        <c:crosses val="autoZero"/>
        <c:auto val="1"/>
        <c:lblAlgn val="ctr"/>
        <c:lblOffset val="100"/>
        <c:noMultiLvlLbl val="0"/>
      </c:catAx>
      <c:valAx>
        <c:axId val="555050168"/>
        <c:scaling>
          <c:orientation val="minMax"/>
          <c:max val="1000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en-US"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555049840"/>
        <c:crosses val="autoZero"/>
        <c:crossBetween val="between"/>
        <c:majorUnit val="1000"/>
      </c:valAx>
      <c:spPr>
        <a:gradFill>
          <a:gsLst>
            <a:gs pos="100000">
              <a:schemeClr val="lt1">
                <a:lumMod val="95000"/>
              </a:schemeClr>
            </a:gs>
            <a:gs pos="0">
              <a:schemeClr val="lt1"/>
            </a:gs>
          </a:gsLst>
          <a:lin ang="5400000" scaled="0"/>
        </a:grad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Entry>
      <c:layout>
        <c:manualLayout>
          <c:xMode val="edge"/>
          <c:yMode val="edge"/>
          <c:x val="0.39394462257194496"/>
          <c:y val="0.91356009372780567"/>
          <c:w val="0.40407759524820741"/>
          <c:h val="7.09282932238481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personer med funktionsnedsättning 2010-2021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'LOK-STÖD Funktionsnedsättning'!$C$5</c:f>
              <c:strCache>
                <c:ptCount val="1"/>
                <c:pt idx="0">
                  <c:v>Deltagartillfällen personer med funktionsnedsättning 2009-2018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Funktionsnedsättning'!$C$8:$C$19</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'LOK-STÖD Funktionsnedsättning'!$D$8:$D$19</c:f>
              <c:numCache>
                <c:formatCode>General</c:formatCode>
                <c:ptCount val="12"/>
                <c:pt idx="0">
                  <c:v>0</c:v>
                </c:pt>
                <c:pt idx="1">
                  <c:v>0</c:v>
                </c:pt>
                <c:pt idx="2">
                  <c:v>70</c:v>
                </c:pt>
                <c:pt idx="3">
                  <c:v>29</c:v>
                </c:pt>
                <c:pt idx="4">
                  <c:v>12</c:v>
                </c:pt>
                <c:pt idx="5">
                  <c:v>0</c:v>
                </c:pt>
                <c:pt idx="6">
                  <c:v>42</c:v>
                </c:pt>
                <c:pt idx="7">
                  <c:v>127</c:v>
                </c:pt>
                <c:pt idx="8">
                  <c:v>109</c:v>
                </c:pt>
                <c:pt idx="9">
                  <c:v>228</c:v>
                </c:pt>
                <c:pt idx="10">
                  <c:v>136</c:v>
                </c:pt>
                <c:pt idx="11">
                  <c:v>13</c:v>
                </c:pt>
              </c:numCache>
            </c:numRef>
          </c:val>
          <c:extLst>
            <c:ext xmlns:c16="http://schemas.microsoft.com/office/drawing/2014/chart" uri="{C3380CC4-5D6E-409C-BE32-E72D297353CC}">
              <c16:uniqueId val="{00000000-8765-48FD-A982-2AC211BF7CAF}"/>
            </c:ext>
          </c:extLst>
        </c:ser>
        <c:dLbls>
          <c:showLegendKey val="0"/>
          <c:showVal val="0"/>
          <c:showCatName val="0"/>
          <c:showSerName val="0"/>
          <c:showPercent val="0"/>
          <c:showBubbleSize val="0"/>
        </c:dLbls>
        <c:gapWidth val="219"/>
        <c:overlap val="-27"/>
        <c:axId val="592405904"/>
        <c:axId val="592406560"/>
      </c:barChart>
      <c:catAx>
        <c:axId val="5924059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År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92406560"/>
        <c:crosses val="autoZero"/>
        <c:auto val="1"/>
        <c:lblAlgn val="ctr"/>
        <c:lblOffset val="100"/>
        <c:noMultiLvlLbl val="0"/>
      </c:catAx>
      <c:valAx>
        <c:axId val="592406560"/>
        <c:scaling>
          <c:orientation val="minMax"/>
          <c:max val="2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9240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a:t>Andel som</a:t>
            </a:r>
            <a:r>
              <a:rPr lang="sv-SE" sz="1800" b="1" baseline="0"/>
              <a:t> svarat "Mycket bra/Bra" på frågan "Hur mår du rent allmänt?” - Länsnivå</a:t>
            </a:r>
            <a:endParaRPr lang="sv-SE" sz="18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Sheet1!$M$173</c:f>
              <c:strCache>
                <c:ptCount val="1"/>
                <c:pt idx="0">
                  <c:v>Medlem i idrottsförening</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Sheet1!$N$170:$S$172</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Sheet1!$N$173:$S$173</c:f>
              <c:numCache>
                <c:formatCode>###0%</c:formatCode>
                <c:ptCount val="6"/>
                <c:pt idx="0">
                  <c:v>0.74712643678160917</c:v>
                </c:pt>
                <c:pt idx="1">
                  <c:v>0.726078799249531</c:v>
                </c:pt>
                <c:pt idx="2">
                  <c:v>0.69950738916256161</c:v>
                </c:pt>
                <c:pt idx="3">
                  <c:v>0.89926289926289926</c:v>
                </c:pt>
                <c:pt idx="4">
                  <c:v>0.86833855799373039</c:v>
                </c:pt>
                <c:pt idx="5">
                  <c:v>0.83542039355992836</c:v>
                </c:pt>
              </c:numCache>
            </c:numRef>
          </c:val>
          <c:extLst>
            <c:ext xmlns:c16="http://schemas.microsoft.com/office/drawing/2014/chart" uri="{C3380CC4-5D6E-409C-BE32-E72D297353CC}">
              <c16:uniqueId val="{00000000-6FEE-436E-BF57-C749FF5BB83D}"/>
            </c:ext>
          </c:extLst>
        </c:ser>
        <c:ser>
          <c:idx val="1"/>
          <c:order val="1"/>
          <c:tx>
            <c:strRef>
              <c:f>Sheet1!$M$174</c:f>
              <c:strCache>
                <c:ptCount val="1"/>
                <c:pt idx="0">
                  <c:v>Ej medlem i idrottsförening</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Sheet1!$N$170:$S$172</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Sheet1!$N$174:$S$174</c:f>
              <c:numCache>
                <c:formatCode>###0%</c:formatCode>
                <c:ptCount val="6"/>
                <c:pt idx="0">
                  <c:v>0.6872852233676976</c:v>
                </c:pt>
                <c:pt idx="1">
                  <c:v>0.54948301329394389</c:v>
                </c:pt>
                <c:pt idx="2">
                  <c:v>0.62326169405815424</c:v>
                </c:pt>
                <c:pt idx="3">
                  <c:v>0.81021897810218979</c:v>
                </c:pt>
                <c:pt idx="4">
                  <c:v>0.79677419354838708</c:v>
                </c:pt>
                <c:pt idx="5">
                  <c:v>0.74169184290030221</c:v>
                </c:pt>
              </c:numCache>
            </c:numRef>
          </c:val>
          <c:extLst>
            <c:ext xmlns:c16="http://schemas.microsoft.com/office/drawing/2014/chart" uri="{C3380CC4-5D6E-409C-BE32-E72D297353CC}">
              <c16:uniqueId val="{00000001-6FEE-436E-BF57-C749FF5BB83D}"/>
            </c:ext>
          </c:extLst>
        </c:ser>
        <c:dLbls>
          <c:showLegendKey val="0"/>
          <c:showVal val="0"/>
          <c:showCatName val="0"/>
          <c:showSerName val="0"/>
          <c:showPercent val="0"/>
          <c:showBubbleSize val="0"/>
        </c:dLbls>
        <c:gapWidth val="219"/>
        <c:overlap val="-27"/>
        <c:axId val="453868192"/>
        <c:axId val="453869504"/>
      </c:barChart>
      <c:catAx>
        <c:axId val="45386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453869504"/>
        <c:crosses val="autoZero"/>
        <c:auto val="1"/>
        <c:lblAlgn val="ctr"/>
        <c:lblOffset val="100"/>
        <c:noMultiLvlLbl val="0"/>
      </c:catAx>
      <c:valAx>
        <c:axId val="453869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86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r>
              <a:rPr lang="sv-SE" sz="1800" b="1" i="0" baseline="0">
                <a:effectLst/>
              </a:rPr>
              <a:t>Andel med gott psykiskt välbefinnande (Tjejer/Killar) - Länsnivå</a:t>
            </a:r>
            <a:endParaRPr lang="sv-SE" sz="1800" b="1">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800">
                <a:solidFill>
                  <a:sysClr val="windowText" lastClr="000000">
                    <a:lumMod val="65000"/>
                    <a:lumOff val="35000"/>
                  </a:sysClr>
                </a:solidFill>
              </a:defRPr>
            </a:pPr>
            <a:endParaRPr lang="sv-SE" sz="180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endParaRPr lang="sv-SE"/>
        </a:p>
      </c:txPr>
    </c:title>
    <c:autoTitleDeleted val="0"/>
    <c:plotArea>
      <c:layout/>
      <c:barChart>
        <c:barDir val="col"/>
        <c:grouping val="clustered"/>
        <c:varyColors val="0"/>
        <c:ser>
          <c:idx val="0"/>
          <c:order val="0"/>
          <c:tx>
            <c:strRef>
              <c:f>Sheet1!$W$172</c:f>
              <c:strCache>
                <c:ptCount val="1"/>
                <c:pt idx="0">
                  <c:v>Medlem i idrottsförening</c:v>
                </c:pt>
              </c:strCache>
            </c:strRef>
          </c:tx>
          <c:spPr>
            <a:solidFill>
              <a:srgbClr val="0070C0"/>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Sheet1!$X$170:$AA$171</c:f>
              <c:multiLvlStrCache>
                <c:ptCount val="4"/>
                <c:lvl>
                  <c:pt idx="0">
                    <c:v>Åk 9</c:v>
                  </c:pt>
                  <c:pt idx="1">
                    <c:v>Gy 2</c:v>
                  </c:pt>
                  <c:pt idx="2">
                    <c:v>Åk 9</c:v>
                  </c:pt>
                  <c:pt idx="3">
                    <c:v>Gy 2</c:v>
                  </c:pt>
                </c:lvl>
                <c:lvl>
                  <c:pt idx="0">
                    <c:v>Tjejer</c:v>
                  </c:pt>
                  <c:pt idx="2">
                    <c:v>Killar</c:v>
                  </c:pt>
                </c:lvl>
              </c:multiLvlStrCache>
            </c:multiLvlStrRef>
          </c:cat>
          <c:val>
            <c:numRef>
              <c:f>Sheet1!$X$172:$AA$172</c:f>
              <c:numCache>
                <c:formatCode>###0%</c:formatCode>
                <c:ptCount val="4"/>
                <c:pt idx="0">
                  <c:v>0.40789473684210525</c:v>
                </c:pt>
                <c:pt idx="1">
                  <c:v>0.45112781954887216</c:v>
                </c:pt>
                <c:pt idx="2">
                  <c:v>0.56062992125984257</c:v>
                </c:pt>
                <c:pt idx="3">
                  <c:v>0.55268022181146026</c:v>
                </c:pt>
              </c:numCache>
            </c:numRef>
          </c:val>
          <c:extLst>
            <c:ext xmlns:c16="http://schemas.microsoft.com/office/drawing/2014/chart" uri="{C3380CC4-5D6E-409C-BE32-E72D297353CC}">
              <c16:uniqueId val="{00000000-942A-48B0-8D46-E572F7073AEB}"/>
            </c:ext>
          </c:extLst>
        </c:ser>
        <c:ser>
          <c:idx val="1"/>
          <c:order val="1"/>
          <c:tx>
            <c:strRef>
              <c:f>Sheet1!$W$173</c:f>
              <c:strCache>
                <c:ptCount val="1"/>
                <c:pt idx="0">
                  <c:v>Ej medlem i idrottsförening</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Sheet1!$X$170:$AA$171</c:f>
              <c:multiLvlStrCache>
                <c:ptCount val="4"/>
                <c:lvl>
                  <c:pt idx="0">
                    <c:v>Åk 9</c:v>
                  </c:pt>
                  <c:pt idx="1">
                    <c:v>Gy 2</c:v>
                  </c:pt>
                  <c:pt idx="2">
                    <c:v>Åk 9</c:v>
                  </c:pt>
                  <c:pt idx="3">
                    <c:v>Gy 2</c:v>
                  </c:pt>
                </c:lvl>
                <c:lvl>
                  <c:pt idx="0">
                    <c:v>Tjejer</c:v>
                  </c:pt>
                  <c:pt idx="2">
                    <c:v>Killar</c:v>
                  </c:pt>
                </c:lvl>
              </c:multiLvlStrCache>
            </c:multiLvlStrRef>
          </c:cat>
          <c:val>
            <c:numRef>
              <c:f>Sheet1!$X$173:$AA$173</c:f>
              <c:numCache>
                <c:formatCode>###0%</c:formatCode>
                <c:ptCount val="4"/>
                <c:pt idx="0">
                  <c:v>0.29596412556053814</c:v>
                </c:pt>
                <c:pt idx="1">
                  <c:v>0.34282018111254847</c:v>
                </c:pt>
                <c:pt idx="2">
                  <c:v>0.41761827079934749</c:v>
                </c:pt>
                <c:pt idx="3">
                  <c:v>0.42969984202211692</c:v>
                </c:pt>
              </c:numCache>
            </c:numRef>
          </c:val>
          <c:extLst>
            <c:ext xmlns:c16="http://schemas.microsoft.com/office/drawing/2014/chart" uri="{C3380CC4-5D6E-409C-BE32-E72D297353CC}">
              <c16:uniqueId val="{00000001-942A-48B0-8D46-E572F7073AEB}"/>
            </c:ext>
          </c:extLst>
        </c:ser>
        <c:dLbls>
          <c:showLegendKey val="0"/>
          <c:showVal val="0"/>
          <c:showCatName val="0"/>
          <c:showSerName val="0"/>
          <c:showPercent val="0"/>
          <c:showBubbleSize val="0"/>
        </c:dLbls>
        <c:gapWidth val="219"/>
        <c:overlap val="-27"/>
        <c:axId val="1069514080"/>
        <c:axId val="1069512768"/>
      </c:barChart>
      <c:catAx>
        <c:axId val="106951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1069512768"/>
        <c:crosses val="autoZero"/>
        <c:auto val="1"/>
        <c:lblAlgn val="ctr"/>
        <c:lblOffset val="100"/>
        <c:noMultiLvlLbl val="0"/>
      </c:catAx>
      <c:valAx>
        <c:axId val="1069512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06951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b="1" noProof="0"/>
              <a:t>Andel som röker dagligen eller någon gång ibland utifrån medlemskap</a:t>
            </a:r>
            <a:r>
              <a:rPr lang="sv-SE" sz="1800" b="1" baseline="0" noProof="0"/>
              <a:t> i idrottsförening (Tjejer/Killar)- Länsnivå</a:t>
            </a:r>
            <a:r>
              <a:rPr lang="sv-SE" sz="1800" b="1" noProof="0"/>
              <a: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Sheet1!$Z$544</c:f>
              <c:strCache>
                <c:ptCount val="1"/>
                <c:pt idx="0">
                  <c:v>Medlem i idrottsförening</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Sheet1!$AA$541:$AF$543</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Sheet1!$AA$544:$AF$544</c:f>
              <c:numCache>
                <c:formatCode>###0%</c:formatCode>
                <c:ptCount val="6"/>
                <c:pt idx="0">
                  <c:v>1.1688311688311687E-2</c:v>
                </c:pt>
                <c:pt idx="1">
                  <c:v>4.7348484848484848E-2</c:v>
                </c:pt>
                <c:pt idx="2">
                  <c:v>8.6633663366336627E-2</c:v>
                </c:pt>
                <c:pt idx="3">
                  <c:v>1.7565872020075281E-2</c:v>
                </c:pt>
                <c:pt idx="4">
                  <c:v>4.8231511254019289E-2</c:v>
                </c:pt>
                <c:pt idx="5">
                  <c:v>9.6539162112932606E-2</c:v>
                </c:pt>
              </c:numCache>
            </c:numRef>
          </c:val>
          <c:extLst>
            <c:ext xmlns:c16="http://schemas.microsoft.com/office/drawing/2014/chart" uri="{C3380CC4-5D6E-409C-BE32-E72D297353CC}">
              <c16:uniqueId val="{00000000-BBAD-48C3-A695-5821F1E375F1}"/>
            </c:ext>
          </c:extLst>
        </c:ser>
        <c:ser>
          <c:idx val="1"/>
          <c:order val="1"/>
          <c:tx>
            <c:strRef>
              <c:f>Sheet1!$Z$545</c:f>
              <c:strCache>
                <c:ptCount val="1"/>
                <c:pt idx="0">
                  <c:v>Ej medlem i idrottsförening</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Sheet1!$AA$541:$AF$543</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Sheet1!$AA$545:$AF$545</c:f>
              <c:numCache>
                <c:formatCode>###0%</c:formatCode>
                <c:ptCount val="6"/>
                <c:pt idx="0">
                  <c:v>3.4904013961605584E-2</c:v>
                </c:pt>
                <c:pt idx="1">
                  <c:v>0.11343283582089551</c:v>
                </c:pt>
                <c:pt idx="2">
                  <c:v>0.23341836734693877</c:v>
                </c:pt>
                <c:pt idx="3">
                  <c:v>3.9106145251396648E-2</c:v>
                </c:pt>
                <c:pt idx="4">
                  <c:v>7.0957095709570955E-2</c:v>
                </c:pt>
                <c:pt idx="5">
                  <c:v>0.17511520737327188</c:v>
                </c:pt>
              </c:numCache>
            </c:numRef>
          </c:val>
          <c:extLst>
            <c:ext xmlns:c16="http://schemas.microsoft.com/office/drawing/2014/chart" uri="{C3380CC4-5D6E-409C-BE32-E72D297353CC}">
              <c16:uniqueId val="{00000001-BBAD-48C3-A695-5821F1E375F1}"/>
            </c:ext>
          </c:extLst>
        </c:ser>
        <c:dLbls>
          <c:showLegendKey val="0"/>
          <c:showVal val="0"/>
          <c:showCatName val="0"/>
          <c:showSerName val="0"/>
          <c:showPercent val="0"/>
          <c:showBubbleSize val="0"/>
        </c:dLbls>
        <c:gapWidth val="219"/>
        <c:overlap val="-27"/>
        <c:axId val="700936096"/>
        <c:axId val="700935768"/>
      </c:barChart>
      <c:catAx>
        <c:axId val="70093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00935768"/>
        <c:crosses val="autoZero"/>
        <c:auto val="1"/>
        <c:lblAlgn val="ctr"/>
        <c:lblOffset val="100"/>
        <c:noMultiLvlLbl val="0"/>
      </c:catAx>
      <c:valAx>
        <c:axId val="70093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0093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Andel som snusar dagligen eller någon gång ibland (Tjejer/Killar) - Länsnivå</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Sheet1!$Y$509</c:f>
              <c:strCache>
                <c:ptCount val="1"/>
                <c:pt idx="0">
                  <c:v>Medlem i idrottsförening</c:v>
                </c:pt>
              </c:strCache>
            </c:strRef>
          </c:tx>
          <c:spPr>
            <a:solidFill>
              <a:srgbClr val="006BB1"/>
            </a:solidFill>
            <a:ln w="1270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Sheet1!$Z$506:$AE$508</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Sheet1!$Z$509:$AE$509</c:f>
              <c:numCache>
                <c:formatCode>###0%</c:formatCode>
                <c:ptCount val="6"/>
                <c:pt idx="0">
                  <c:v>3.8961038961038957E-3</c:v>
                </c:pt>
                <c:pt idx="1">
                  <c:v>0.02</c:v>
                </c:pt>
                <c:pt idx="2">
                  <c:v>0.11881188118811883</c:v>
                </c:pt>
                <c:pt idx="3">
                  <c:v>2.1329987452948555E-2</c:v>
                </c:pt>
                <c:pt idx="4">
                  <c:v>0.10932475884244372</c:v>
                </c:pt>
                <c:pt idx="5">
                  <c:v>0.26047358834244078</c:v>
                </c:pt>
              </c:numCache>
            </c:numRef>
          </c:val>
          <c:extLst>
            <c:ext xmlns:c16="http://schemas.microsoft.com/office/drawing/2014/chart" uri="{C3380CC4-5D6E-409C-BE32-E72D297353CC}">
              <c16:uniqueId val="{00000000-B1A7-408C-B165-25351ED7138B}"/>
            </c:ext>
          </c:extLst>
        </c:ser>
        <c:ser>
          <c:idx val="1"/>
          <c:order val="1"/>
          <c:tx>
            <c:strRef>
              <c:f>Sheet1!$Y$510</c:f>
              <c:strCache>
                <c:ptCount val="1"/>
                <c:pt idx="0">
                  <c:v>Ej medlem i idrottsförening</c:v>
                </c:pt>
              </c:strCache>
            </c:strRef>
          </c:tx>
          <c:spPr>
            <a:solidFill>
              <a:srgbClr val="92D050"/>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Sheet1!$Z$506:$AE$508</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Sheet1!$Z$510:$AE$510</c:f>
              <c:numCache>
                <c:formatCode>###0%</c:formatCode>
                <c:ptCount val="6"/>
                <c:pt idx="0">
                  <c:v>8.7260034904013961E-3</c:v>
                </c:pt>
                <c:pt idx="1">
                  <c:v>4.6337817638266068E-2</c:v>
                </c:pt>
                <c:pt idx="2">
                  <c:v>0.12611464968152869</c:v>
                </c:pt>
                <c:pt idx="3">
                  <c:v>3.7174721189591073E-2</c:v>
                </c:pt>
                <c:pt idx="4">
                  <c:v>0.13696369636963696</c:v>
                </c:pt>
                <c:pt idx="5">
                  <c:v>0.25806451612903225</c:v>
                </c:pt>
              </c:numCache>
            </c:numRef>
          </c:val>
          <c:extLst>
            <c:ext xmlns:c16="http://schemas.microsoft.com/office/drawing/2014/chart" uri="{C3380CC4-5D6E-409C-BE32-E72D297353CC}">
              <c16:uniqueId val="{00000001-B1A7-408C-B165-25351ED7138B}"/>
            </c:ext>
          </c:extLst>
        </c:ser>
        <c:dLbls>
          <c:showLegendKey val="0"/>
          <c:showVal val="0"/>
          <c:showCatName val="0"/>
          <c:showSerName val="0"/>
          <c:showPercent val="0"/>
          <c:showBubbleSize val="0"/>
        </c:dLbls>
        <c:gapWidth val="219"/>
        <c:overlap val="-27"/>
        <c:axId val="744165352"/>
        <c:axId val="744170272"/>
      </c:barChart>
      <c:catAx>
        <c:axId val="74416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44170272"/>
        <c:crosses val="autoZero"/>
        <c:auto val="1"/>
        <c:lblAlgn val="ctr"/>
        <c:lblOffset val="100"/>
        <c:noMultiLvlLbl val="0"/>
      </c:catAx>
      <c:valAx>
        <c:axId val="74417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44165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sv-SE" sz="1800" b="1"/>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Sheet1!$W$593</c:f>
              <c:strCache>
                <c:ptCount val="1"/>
                <c:pt idx="0">
                  <c:v>Medlem i idrottsförening</c:v>
                </c:pt>
              </c:strCache>
            </c:strRef>
          </c:tx>
          <c:spPr>
            <a:solidFill>
              <a:srgbClr val="006BB1"/>
            </a:solidFill>
            <a:ln w="952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Sheet1!$X$591:$AA$592</c:f>
              <c:multiLvlStrCache>
                <c:ptCount val="4"/>
                <c:lvl>
                  <c:pt idx="0">
                    <c:v>Årskurs 9</c:v>
                  </c:pt>
                  <c:pt idx="1">
                    <c:v>Gymnasiet år 2</c:v>
                  </c:pt>
                  <c:pt idx="2">
                    <c:v>Årskurs 9</c:v>
                  </c:pt>
                  <c:pt idx="3">
                    <c:v>Gymnasiet år 2</c:v>
                  </c:pt>
                </c:lvl>
                <c:lvl>
                  <c:pt idx="0">
                    <c:v>Tjejer</c:v>
                  </c:pt>
                  <c:pt idx="2">
                    <c:v>Killar</c:v>
                  </c:pt>
                </c:lvl>
              </c:multiLvlStrCache>
            </c:multiLvlStrRef>
          </c:cat>
          <c:val>
            <c:numRef>
              <c:f>Sheet1!$X$593:$AA$593</c:f>
              <c:numCache>
                <c:formatCode>###0%</c:formatCode>
                <c:ptCount val="4"/>
                <c:pt idx="0" formatCode="0%">
                  <c:v>0.05</c:v>
                </c:pt>
                <c:pt idx="1">
                  <c:v>0.17801047120418848</c:v>
                </c:pt>
                <c:pt idx="2" formatCode="0%">
                  <c:v>0.05</c:v>
                </c:pt>
                <c:pt idx="3">
                  <c:v>0.17567567567567569</c:v>
                </c:pt>
              </c:numCache>
            </c:numRef>
          </c:val>
          <c:extLst>
            <c:ext xmlns:c16="http://schemas.microsoft.com/office/drawing/2014/chart" uri="{C3380CC4-5D6E-409C-BE32-E72D297353CC}">
              <c16:uniqueId val="{00000000-E6F1-4B01-9C3C-90A468D0C99F}"/>
            </c:ext>
          </c:extLst>
        </c:ser>
        <c:ser>
          <c:idx val="1"/>
          <c:order val="1"/>
          <c:tx>
            <c:strRef>
              <c:f>Sheet1!$W$594</c:f>
              <c:strCache>
                <c:ptCount val="1"/>
                <c:pt idx="0">
                  <c:v>Ej medlem i idrottsförening</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Sheet1!$X$591:$AA$592</c:f>
              <c:multiLvlStrCache>
                <c:ptCount val="4"/>
                <c:lvl>
                  <c:pt idx="0">
                    <c:v>Årskurs 9</c:v>
                  </c:pt>
                  <c:pt idx="1">
                    <c:v>Gymnasiet år 2</c:v>
                  </c:pt>
                  <c:pt idx="2">
                    <c:v>Årskurs 9</c:v>
                  </c:pt>
                  <c:pt idx="3">
                    <c:v>Gymnasiet år 2</c:v>
                  </c:pt>
                </c:lvl>
                <c:lvl>
                  <c:pt idx="0">
                    <c:v>Tjejer</c:v>
                  </c:pt>
                  <c:pt idx="2">
                    <c:v>Killar</c:v>
                  </c:pt>
                </c:lvl>
              </c:multiLvlStrCache>
            </c:multiLvlStrRef>
          </c:cat>
          <c:val>
            <c:numRef>
              <c:f>Sheet1!$X$594:$AA$594</c:f>
              <c:numCache>
                <c:formatCode>###0%</c:formatCode>
                <c:ptCount val="4"/>
                <c:pt idx="0" formatCode="0%">
                  <c:v>0.33</c:v>
                </c:pt>
                <c:pt idx="1">
                  <c:v>0.33375474083438683</c:v>
                </c:pt>
                <c:pt idx="2" formatCode="0%">
                  <c:v>0.24</c:v>
                </c:pt>
                <c:pt idx="3">
                  <c:v>0.30559757942511345</c:v>
                </c:pt>
              </c:numCache>
            </c:numRef>
          </c:val>
          <c:extLst>
            <c:ext xmlns:c16="http://schemas.microsoft.com/office/drawing/2014/chart" uri="{C3380CC4-5D6E-409C-BE32-E72D297353CC}">
              <c16:uniqueId val="{00000001-E6F1-4B01-9C3C-90A468D0C99F}"/>
            </c:ext>
          </c:extLst>
        </c:ser>
        <c:dLbls>
          <c:showLegendKey val="0"/>
          <c:showVal val="0"/>
          <c:showCatName val="0"/>
          <c:showSerName val="0"/>
          <c:showPercent val="0"/>
          <c:showBubbleSize val="0"/>
        </c:dLbls>
        <c:gapWidth val="219"/>
        <c:overlap val="-27"/>
        <c:axId val="965009216"/>
        <c:axId val="965006920"/>
      </c:barChart>
      <c:catAx>
        <c:axId val="9650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965006920"/>
        <c:crosses val="autoZero"/>
        <c:auto val="1"/>
        <c:lblAlgn val="ctr"/>
        <c:lblOffset val="100"/>
        <c:noMultiLvlLbl val="0"/>
      </c:catAx>
      <c:valAx>
        <c:axId val="965006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6500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sv-SE" sz="1800" b="1" i="0" baseline="0">
                <a:effectLst/>
              </a:rPr>
              <a:t>Andel med god självskattad hälsa utifrån daglig fysisk aktivitet (tjejer/killar) - Länsnivå</a:t>
            </a:r>
            <a:endParaRPr lang="sv-SE">
              <a:effectLst/>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Sheet1!$O$849</c:f>
              <c:strCache>
                <c:ptCount val="1"/>
                <c:pt idx="0">
                  <c:v>Mindre än 30 minuter</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Sheet1!$P$849:$U$849</c:f>
              <c:numCache>
                <c:formatCode>0%</c:formatCode>
                <c:ptCount val="6"/>
                <c:pt idx="0">
                  <c:v>0.62</c:v>
                </c:pt>
                <c:pt idx="1">
                  <c:v>0.72</c:v>
                </c:pt>
                <c:pt idx="2">
                  <c:v>0.54</c:v>
                </c:pt>
                <c:pt idx="3">
                  <c:v>0.77</c:v>
                </c:pt>
                <c:pt idx="4">
                  <c:v>0.62</c:v>
                </c:pt>
                <c:pt idx="5">
                  <c:v>0.72</c:v>
                </c:pt>
              </c:numCache>
            </c:numRef>
          </c:val>
          <c:extLst>
            <c:ext xmlns:c16="http://schemas.microsoft.com/office/drawing/2014/chart" uri="{C3380CC4-5D6E-409C-BE32-E72D297353CC}">
              <c16:uniqueId val="{00000000-6B89-4009-8A0F-97E1EC20A761}"/>
            </c:ext>
          </c:extLst>
        </c:ser>
        <c:ser>
          <c:idx val="1"/>
          <c:order val="1"/>
          <c:tx>
            <c:strRef>
              <c:f>Sheet1!$O$850</c:f>
              <c:strCache>
                <c:ptCount val="1"/>
                <c:pt idx="0">
                  <c:v>30 till 59 minuter</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Sheet1!$P$850:$U$850</c:f>
              <c:numCache>
                <c:formatCode>0%</c:formatCode>
                <c:ptCount val="6"/>
                <c:pt idx="0">
                  <c:v>0.72</c:v>
                </c:pt>
                <c:pt idx="1">
                  <c:v>0.85</c:v>
                </c:pt>
                <c:pt idx="2">
                  <c:v>0.61</c:v>
                </c:pt>
                <c:pt idx="3">
                  <c:v>0.82</c:v>
                </c:pt>
                <c:pt idx="4">
                  <c:v>0.64</c:v>
                </c:pt>
                <c:pt idx="5">
                  <c:v>0.76</c:v>
                </c:pt>
              </c:numCache>
            </c:numRef>
          </c:val>
          <c:extLst>
            <c:ext xmlns:c16="http://schemas.microsoft.com/office/drawing/2014/chart" uri="{C3380CC4-5D6E-409C-BE32-E72D297353CC}">
              <c16:uniqueId val="{00000001-6B89-4009-8A0F-97E1EC20A761}"/>
            </c:ext>
          </c:extLst>
        </c:ser>
        <c:ser>
          <c:idx val="2"/>
          <c:order val="2"/>
          <c:tx>
            <c:strRef>
              <c:f>Sheet1!$O$851</c:f>
              <c:strCache>
                <c:ptCount val="1"/>
                <c:pt idx="0">
                  <c:v>60 minuter eller mer</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Sheet1!$P$851:$U$851</c:f>
              <c:numCache>
                <c:formatCode>0%</c:formatCode>
                <c:ptCount val="6"/>
                <c:pt idx="0">
                  <c:v>0.75</c:v>
                </c:pt>
                <c:pt idx="1">
                  <c:v>0.89</c:v>
                </c:pt>
                <c:pt idx="2">
                  <c:v>0.69</c:v>
                </c:pt>
                <c:pt idx="3">
                  <c:v>0.86</c:v>
                </c:pt>
                <c:pt idx="4">
                  <c:v>0.68</c:v>
                </c:pt>
                <c:pt idx="5">
                  <c:v>0.82</c:v>
                </c:pt>
              </c:numCache>
            </c:numRef>
          </c:val>
          <c:extLst>
            <c:ext xmlns:c16="http://schemas.microsoft.com/office/drawing/2014/chart" uri="{C3380CC4-5D6E-409C-BE32-E72D297353CC}">
              <c16:uniqueId val="{00000002-6B89-4009-8A0F-97E1EC20A761}"/>
            </c:ext>
          </c:extLst>
        </c:ser>
        <c:dLbls>
          <c:showLegendKey val="0"/>
          <c:showVal val="0"/>
          <c:showCatName val="0"/>
          <c:showSerName val="0"/>
          <c:showPercent val="0"/>
          <c:showBubbleSize val="0"/>
        </c:dLbls>
        <c:gapWidth val="219"/>
        <c:overlap val="-27"/>
        <c:axId val="889198344"/>
        <c:axId val="889198664"/>
      </c:barChart>
      <c:catAx>
        <c:axId val="88919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889198664"/>
        <c:crosses val="autoZero"/>
        <c:auto val="1"/>
        <c:lblAlgn val="ctr"/>
        <c:lblOffset val="100"/>
        <c:noMultiLvlLbl val="0"/>
      </c:catAx>
      <c:valAx>
        <c:axId val="889198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8919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2024-01-09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2024-01-09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a:p>
          <a:p>
            <a:r>
              <a:rPr lang="sv-SE"/>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a:p>
          <a:p>
            <a:r>
              <a:rPr lang="sv-SE"/>
              <a:t>En ny syn på träning och tävling </a:t>
            </a:r>
          </a:p>
          <a:p>
            <a:r>
              <a:rPr lang="sv-SE"/>
              <a:t>Idrottsrörelsen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a:p>
          <a:p>
            <a:r>
              <a:rPr lang="sv-SE"/>
              <a:t>Den moderna föreningen engagerar </a:t>
            </a:r>
          </a:p>
          <a:p>
            <a:r>
              <a:rPr lang="sv-SE"/>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a:p>
          <a:p>
            <a:r>
              <a:rPr lang="sv-SE"/>
              <a:t>Inkluderande idrott för alla </a:t>
            </a:r>
          </a:p>
          <a:p>
            <a:r>
              <a:rPr lang="sv-SE"/>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a:p>
          <a:p>
            <a:r>
              <a:rPr lang="sv-SE"/>
              <a:t>Jämställdhet för en framgångsrik idrott </a:t>
            </a:r>
          </a:p>
          <a:p>
            <a:r>
              <a:rPr lang="sv-SE"/>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a:p>
          <a:p>
            <a:r>
              <a:rPr lang="sv-SE"/>
              <a:t>Ett stärkt ledarskap </a:t>
            </a:r>
          </a:p>
          <a:p>
            <a:r>
              <a:rPr lang="sv-SE"/>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17868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i="0" baseline="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a:p>
          <a:p>
            <a:r>
              <a:rPr lang="sv-SE" b="1" i="0" baseline="0"/>
              <a:t>Kommentar:</a:t>
            </a:r>
            <a:r>
              <a:rPr lang="sv-SE" i="0" baseline="0"/>
              <a:t> Tendensen som visas i resultaten är att ju mer aktiva ungdomarna är desto högre självskattad hälsa. Detta sambandet gäller båda könen och i alla åldersgrupper.</a:t>
            </a:r>
          </a:p>
          <a:p>
            <a:r>
              <a:rPr lang="sv-SE" i="0" baseline="0"/>
              <a:t>Vi ser även att det är en större andra killar än flickor med god hälsa, oavsett aktivitetsnivå</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91575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enligt </a:t>
            </a:r>
            <a:r>
              <a:rPr lang="sv-SE"/>
              <a:t>indexet "Mental Health </a:t>
            </a:r>
            <a:r>
              <a:rPr lang="sv-SE" err="1"/>
              <a:t>Continuum</a:t>
            </a:r>
            <a:r>
              <a:rPr lang="sv-SE"/>
              <a:t> - Short form" (MHC-SF) </a:t>
            </a:r>
            <a:r>
              <a:rPr lang="sv-SE" sz="1200"/>
              <a:t>. </a:t>
            </a:r>
            <a:r>
              <a:rPr lang="sv-SE" sz="1200" i="0" baseline="0"/>
              <a:t>Resultaten</a:t>
            </a:r>
            <a:r>
              <a:rPr lang="sv-SE" i="0" baseline="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a:t>
            </a:r>
            <a:r>
              <a:rPr lang="sv-SE" sz="1200">
                <a:effectLst/>
                <a:latin typeface="Calibri" panose="020F0502020204030204" pitchFamily="34" charset="0"/>
                <a:ea typeface="Calibri" panose="020F0502020204030204" pitchFamily="34" charset="0"/>
              </a:rPr>
              <a:t>Indexet baseras på totalt 14 frågor varav tre frågor kring emotionell välmående, fem frågor kring socialt välmående och sex frågor kring psykologiskt välmående.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Gällande den psykiska hälsan kan det noteras att ju mer fysiskt aktiv eleven är desto bättre är den psykiska hälsan. Detta gäller för både tjejer och killar och för de två skolår som MHC-SF index redovisas för. </a:t>
            </a:r>
            <a:endParaRPr lang="sv-SE"/>
          </a:p>
          <a:p>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173958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indelningen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För vuxna går gränsen för övervikt vid 25 BMI, </a:t>
            </a:r>
            <a:r>
              <a:rPr lang="sv-SE" b="0" baseline="0" dirty="0" err="1"/>
              <a:t>isoBMI</a:t>
            </a:r>
            <a:r>
              <a:rPr lang="sv-SE" b="0" baseline="0" dirty="0"/>
              <a:t> skiljer sig åt för beroende på barnets ålder. Tidigare var resultatet uppdelat med övervikt och fetma var för sig men är nu </a:t>
            </a:r>
            <a:r>
              <a:rPr lang="sv-SE" b="0" baseline="0" dirty="0" err="1"/>
              <a:t>ihopklumpat</a:t>
            </a:r>
            <a:r>
              <a:rPr lang="sv-SE" b="0" baseline="0" dirty="0"/>
              <a:t> dels pga. juridiska skäl med identifieringsrisk samt för att få stabilare siffror.</a:t>
            </a:r>
          </a:p>
          <a:p>
            <a:endParaRPr lang="sv-SE" b="1" baseline="0" dirty="0"/>
          </a:p>
          <a:p>
            <a:r>
              <a:rPr lang="sv-SE" b="1" baseline="0" dirty="0">
                <a:solidFill>
                  <a:srgbClr val="FF0000"/>
                </a:solidFill>
              </a:rPr>
              <a:t>Kommentar: </a:t>
            </a:r>
            <a:r>
              <a:rPr lang="sv-SE" b="0" baseline="0" dirty="0">
                <a:solidFill>
                  <a:srgbClr val="FF0000"/>
                </a:solidFill>
              </a:rPr>
              <a:t>I Askersund kommun ser vi stora skillnader över åren, eftersom det är det är ett litet underlag i kommunen (få barn i varje årsklass). Jämförelse med Regionen på nästa </a:t>
            </a:r>
            <a:r>
              <a:rPr lang="sv-SE" b="0" baseline="0" dirty="0" err="1">
                <a:solidFill>
                  <a:srgbClr val="FF0000"/>
                </a:solidFill>
              </a:rPr>
              <a:t>slide</a:t>
            </a:r>
            <a:r>
              <a:rPr lang="sv-SE" b="0" baseline="0">
                <a:solidFill>
                  <a:srgbClr val="FF0000"/>
                </a:solidFill>
              </a:rPr>
              <a: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3950358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indelningen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För vuxna går gränsen för övervikt vid 25 BMI, </a:t>
            </a:r>
            <a:r>
              <a:rPr lang="sv-SE" b="0" baseline="0" dirty="0" err="1"/>
              <a:t>isoBMI</a:t>
            </a:r>
            <a:r>
              <a:rPr lang="sv-SE" b="0" baseline="0" dirty="0"/>
              <a:t> skiljer sig åt för beroende på barnets ålder. Tidigare var resultatet uppdelat med övervikt och fetma var för sig men är nu </a:t>
            </a:r>
            <a:r>
              <a:rPr lang="sv-SE" b="0" baseline="0" dirty="0" err="1"/>
              <a:t>ihopklumpat</a:t>
            </a:r>
            <a:r>
              <a:rPr lang="sv-SE" b="0" baseline="0" dirty="0"/>
              <a:t> dels pga. juridiska skäl med identifieringsrisk samt för att få stabilare siffror.</a:t>
            </a:r>
          </a:p>
          <a:p>
            <a:endParaRPr lang="sv-SE" b="1" baseline="0" dirty="0"/>
          </a:p>
          <a:p>
            <a:r>
              <a:rPr lang="sv-SE" b="1" baseline="0" dirty="0">
                <a:solidFill>
                  <a:srgbClr val="FF0000"/>
                </a:solidFill>
              </a:rPr>
              <a:t>Kommentar: </a:t>
            </a:r>
            <a:r>
              <a:rPr lang="sv-SE" b="0" baseline="0" dirty="0">
                <a:solidFill>
                  <a:srgbClr val="FF0000"/>
                </a:solidFill>
              </a:rPr>
              <a:t>För Örebro län – Vi ser att övervikten/obesitas har ökat för pojkar i förskolan, åk 4 samt gymnasiet år 1, för åk 7 har det minskat något sedan 2020. För flickorna ser vi inget tydligt mönster över åren. Vi ser att övervikt/obesitas är vanligare hos flickor än pojkar i förskoleåren. I Gymnasiet sticker pojkarnas statistik iväg de senaste året.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14703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svarat ”bra” eller ”mycket bra” på frågan ”Hur bedömer du ditt allmänna hälsotillstånd?” vid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Andelen som bedömer sitt allmänna hälsotillstånd bra eller mycket bra är relativt stabilt över åren för både män och även för kvinnor även om vi kan se en liten minskning de två senaste mätningarna jämfört med 2012. Om vi jämför med 2000 är andelen samma nu som 2000 för män och en procent lägre för kvinnor.</a:t>
            </a:r>
          </a:p>
          <a:p>
            <a:endParaRPr lang="sv-SE" b="0" baseline="0" dirty="0"/>
          </a:p>
          <a:p>
            <a:r>
              <a:rPr lang="sv-SE" b="1" dirty="0"/>
              <a:t>Kommentar </a:t>
            </a:r>
            <a:r>
              <a:rPr lang="sv-SE" b="1" dirty="0" err="1"/>
              <a:t>kommuen</a:t>
            </a:r>
            <a:r>
              <a:rPr lang="sv-SE" b="1" dirty="0"/>
              <a:t>:</a:t>
            </a:r>
            <a:r>
              <a:rPr lang="sv-SE" dirty="0"/>
              <a:t> I tabellen till höger ser vi data för Askersund kommun uppdelat på ålder och kön. Vi kan urskilja att andelen med bra eller mycket bra allmänna hälsotillstånd sjunker stadigt med åldern för båda könen. En lägre andel kvinnor än män anser sig ha ett gott allmänt hälsotillstånd i alla åldrar förutom 50-69 där andelen är större för kvinnor.  Anmärkningsvärt är den stora skillnaden för personer som är 85+ där 53% av männen anser sig ha ett bra eller mycket bra allmänt hälsotillstånd medan endast 11% av kvinnorna gör det. Man ska ha i åtanke att det är mycket litet antal personer som svarar på enkäten i denna åldern. I totalen ser vi att det skiljer 2% mellan män och kvinnor.</a:t>
            </a:r>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354741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a:t>
            </a:r>
            <a:r>
              <a:rPr lang="en-US" dirty="0"/>
              <a:t> </a:t>
            </a:r>
            <a:r>
              <a:rPr lang="sv-SE" dirty="0"/>
              <a:t>Andel 18 år och äldre som bedömer sitt allmänna hälsotillstånd som bra eller mycket bra, år 2022, åldersstandardiserade uppgifter. KI/2 står för halva 95% konfidensintervallets längd.</a:t>
            </a:r>
          </a:p>
          <a:p>
            <a:endParaRPr lang="sv-SE" dirty="0"/>
          </a:p>
          <a:p>
            <a:r>
              <a:rPr lang="sv-SE" b="1" dirty="0"/>
              <a:t>Punktskattningen (P):</a:t>
            </a:r>
            <a:r>
              <a:rPr lang="sv-SE" dirty="0"/>
              <a:t> är det som i dagligt tal kallas undersökningens resultat. Om 100 av 1000 personer svarat ja på en fråga blir punktskattningen 10 procent ja. </a:t>
            </a:r>
            <a:r>
              <a:rPr lang="sv-SE" b="1" i="1" dirty="0"/>
              <a:t>Kan jämföras med andel. </a:t>
            </a:r>
          </a:p>
          <a:p>
            <a:endParaRPr lang="sv-SE" dirty="0"/>
          </a:p>
          <a:p>
            <a:r>
              <a:rPr lang="sv-SE" b="1" dirty="0"/>
              <a:t>KI/2: </a:t>
            </a:r>
            <a:r>
              <a:rPr lang="sv-SE" dirty="0"/>
              <a:t>Felmarginalen ger information om hur precis punktskattningen är. Liv &amp; hälsa är en urvalsundersökning, vi vet inte vilket svar vi hade fått om alla personer 18 år och äldre hade svarat på enkäten. Felmarginalen är en skattning av den osäkerheten. Ju större felmarginal, desto osäkrare skattning. </a:t>
            </a:r>
          </a:p>
          <a:p>
            <a:r>
              <a:rPr lang="sv-SE" dirty="0"/>
              <a:t>Punktskattningen +/- felmarginalen kallas konfidensintervallet. I tabellen ser vi konfidensintervallet delat på 2. </a:t>
            </a:r>
            <a:r>
              <a:rPr lang="sv-SE" b="1" i="1" dirty="0"/>
              <a:t>Kan säga ungefär hur ”stabila” eller ”säkra” siffrorna är, ju lägre siffra desto säkrare.</a:t>
            </a:r>
          </a:p>
          <a:p>
            <a:endParaRPr lang="sv-SE" b="1" i="1" dirty="0"/>
          </a:p>
          <a:p>
            <a:r>
              <a:rPr lang="sv-SE" b="1" i="0" dirty="0"/>
              <a:t>Presentation (ingen tolkning) av data:</a:t>
            </a:r>
            <a:br>
              <a:rPr lang="sv-SE" b="1" i="0" dirty="0"/>
            </a:br>
            <a:r>
              <a:rPr lang="sv-SE" b="0" i="0" dirty="0"/>
              <a:t>Män upplever att de mår bättre än kvinnor</a:t>
            </a:r>
          </a:p>
          <a:p>
            <a:r>
              <a:rPr lang="sv-SE" b="0" i="0" dirty="0"/>
              <a:t>Personer födda utanför Sverige upplever att de mår bättre än de som är födda i Sverige</a:t>
            </a:r>
          </a:p>
          <a:p>
            <a:r>
              <a:rPr lang="sv-SE" b="0" i="0" dirty="0"/>
              <a:t>Personer med eftergymnasial utbildning upplever att de mår bättre än de med gymnasial eller förgymnasial</a:t>
            </a:r>
          </a:p>
          <a:p>
            <a:r>
              <a:rPr lang="sv-SE" b="0" i="0" dirty="0"/>
              <a:t>Personer med medel eller hög inkomstnivå upplever att mår bättre än de med låg.</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328318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angivit att de har en längd och vikt som ger ett BMI på minst 25 vid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Andelen som har ett BMI på minst 25 i region Örebro län har stadigt ökat över åren för både män och kvinnor </a:t>
            </a:r>
          </a:p>
          <a:p>
            <a:endParaRPr lang="sv-SE" b="0" baseline="0" dirty="0"/>
          </a:p>
          <a:p>
            <a:r>
              <a:rPr lang="sv-SE" b="1" dirty="0"/>
              <a:t>Kommentar tabell: </a:t>
            </a:r>
            <a:r>
              <a:rPr lang="sv-SE" dirty="0"/>
              <a:t>till höger ser vi data för kommunen uppdelat på ålder och kön. Totalt ser att större andel män har ett BMI på minst 25 jämfört med kvinnor. Störst andel med övervikt för båda åldrarna ser vi i 50-69års åldern.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3800153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a:t>
            </a:r>
            <a:r>
              <a:rPr lang="en-US" dirty="0"/>
              <a:t> </a:t>
            </a:r>
            <a:r>
              <a:rPr lang="sv-SE" dirty="0"/>
              <a:t>Andel 18 år och äldre som bedömer sitt allmänna hälsotillstånd som bra eller mycket bra, år 2022, </a:t>
            </a:r>
            <a:r>
              <a:rPr lang="sv-SE" dirty="0" err="1"/>
              <a:t>åldersstandardiserat</a:t>
            </a:r>
            <a:r>
              <a:rPr lang="sv-SE" dirty="0"/>
              <a:t>, u</a:t>
            </a:r>
            <a:r>
              <a:rPr lang="sv-SE" i="0" baseline="0" dirty="0"/>
              <a:t>tifrån listade indelningsgrunder.</a:t>
            </a:r>
            <a:r>
              <a:rPr lang="sv-SE" dirty="0"/>
              <a:t> </a:t>
            </a:r>
          </a:p>
          <a:p>
            <a:endParaRPr lang="sv-SE" b="1" i="1" dirty="0"/>
          </a:p>
          <a:p>
            <a:r>
              <a:rPr lang="sv-SE" b="1" i="0" dirty="0"/>
              <a:t>Presentation (ingen tolkning) av data:</a:t>
            </a:r>
            <a:br>
              <a:rPr lang="sv-SE" b="1" i="0" dirty="0"/>
            </a:br>
            <a:r>
              <a:rPr lang="sv-SE" b="0" i="0" dirty="0"/>
              <a:t>Fler män än kvinnor har ett </a:t>
            </a:r>
            <a:r>
              <a:rPr lang="sv-SE" b="0" i="0" dirty="0" err="1"/>
              <a:t>bmi</a:t>
            </a:r>
            <a:r>
              <a:rPr lang="sv-SE" b="0" i="0" dirty="0"/>
              <a:t> på 25 eller mer.</a:t>
            </a:r>
          </a:p>
          <a:p>
            <a:r>
              <a:rPr lang="sv-SE" b="0" i="0" dirty="0"/>
              <a:t>Fler andel födda i övriga norden har ett </a:t>
            </a:r>
            <a:r>
              <a:rPr lang="sv-SE" b="0" i="0" dirty="0" err="1"/>
              <a:t>bmi</a:t>
            </a:r>
            <a:r>
              <a:rPr lang="sv-SE" b="0" i="0" dirty="0"/>
              <a:t> på 25 eller mer jämfört med de födda i Sverige eller övriga världen.</a:t>
            </a:r>
          </a:p>
          <a:p>
            <a:r>
              <a:rPr lang="sv-SE" b="0" i="0" dirty="0"/>
              <a:t>Färre andel har ett </a:t>
            </a:r>
            <a:r>
              <a:rPr lang="sv-SE" b="0" i="0" dirty="0" err="1"/>
              <a:t>bmi</a:t>
            </a:r>
            <a:r>
              <a:rPr lang="sv-SE" b="0" i="0" dirty="0"/>
              <a:t> på 25 eller mer bland personer med eftergymnasial utbildning jämfört med övriga grupper.</a:t>
            </a:r>
          </a:p>
          <a:p>
            <a:r>
              <a:rPr lang="sv-SE" b="0" i="0" dirty="0"/>
              <a:t>Personer med medel eller höginkomst har större risk att ha </a:t>
            </a:r>
            <a:r>
              <a:rPr lang="sv-SE" b="0" i="0" dirty="0" err="1"/>
              <a:t>bmi</a:t>
            </a:r>
            <a:r>
              <a:rPr lang="sv-SE" b="0" i="0" dirty="0"/>
              <a:t> på 25 eller mer jämfört med de med låg inkomst. </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1526684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svarat ” Ja, vid ett tillfälle” eller ”Ja, vid flera tillfällen” på frågan ”Har det under de senaste 12 månaderna hänt att du haft svårigheter att klara de löpande utgifterna för mat, hyra, räkningar med mera?”</a:t>
            </a:r>
          </a:p>
          <a:p>
            <a:r>
              <a:rPr lang="sv-SE" i="0" baseline="0" dirty="0"/>
              <a:t>Diagrammet visar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 som varit i ekonomisk kris har minskat över tid för båda könen. För män har det fått stabilt nedåt, för kvinnor har det också gått ner även om det var en stor andel med ekonomiska svårigheter år 2012. </a:t>
            </a:r>
            <a:endParaRPr lang="sv-SE" b="1" baseline="0" dirty="0"/>
          </a:p>
          <a:p>
            <a:endParaRPr lang="sv-SE" b="1" baseline="0" dirty="0"/>
          </a:p>
          <a:p>
            <a:r>
              <a:rPr lang="sv-SE" b="1" baseline="0" dirty="0"/>
              <a:t>Kommentar tabell:</a:t>
            </a:r>
            <a:endParaRPr lang="sv-SE" b="0" baseline="0" dirty="0"/>
          </a:p>
          <a:p>
            <a:r>
              <a:rPr lang="sv-SE" dirty="0"/>
              <a:t>I tabellen till höger ser vi data för Askersund kommun uppdelat på ålder och kön. Framförallt är det många män och kvinnor i åldrarna </a:t>
            </a:r>
            <a:r>
              <a:rPr lang="sv-SE"/>
              <a:t>18-29 där </a:t>
            </a:r>
            <a:r>
              <a:rPr lang="sv-SE" dirty="0"/>
              <a:t>de har ekonomiska svårigheter, i de äldre åldersspannen är andelen betydligt lägre.</a:t>
            </a:r>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1134682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18-84 år som svarat ”Ja, vid ett tillfälle” eller ”Ja, vid flera tillfällen” på frågan ”Har det under de senaste 12 månaderna hänt att du haft svårigheter att klara de löpande utgifterna för mat, hyra, räkningar med mera?”, </a:t>
            </a:r>
            <a:r>
              <a:rPr lang="sv-SE" i="0" baseline="0" dirty="0" err="1"/>
              <a:t>åldersstandardiserat</a:t>
            </a:r>
            <a:r>
              <a:rPr lang="sv-SE" i="0" baseline="0" dirty="0"/>
              <a:t>, </a:t>
            </a:r>
            <a:r>
              <a:rPr lang="sv-SE" dirty="0"/>
              <a:t>u</a:t>
            </a:r>
            <a:r>
              <a:rPr lang="sv-SE" i="0" baseline="0" dirty="0"/>
              <a:t>tifrån listade indelningsgrunder.</a:t>
            </a:r>
          </a:p>
          <a:p>
            <a:endParaRPr lang="sv-SE" b="1" i="0" dirty="0"/>
          </a:p>
          <a:p>
            <a:r>
              <a:rPr lang="sv-SE" b="1" i="0" dirty="0"/>
              <a:t>Presentation (ingen tolkning) av data:</a:t>
            </a:r>
            <a:br>
              <a:rPr lang="sv-SE" b="1" i="0" dirty="0"/>
            </a:br>
            <a:r>
              <a:rPr lang="sv-SE" b="0" i="0" dirty="0"/>
              <a:t>Större andel kvinnor än män har haft svårt att klara löpande utgifter någon gång under de senaste 12 månaderna.</a:t>
            </a:r>
          </a:p>
          <a:p>
            <a:r>
              <a:rPr lang="sv-SE" b="0" i="0" dirty="0"/>
              <a:t>Personer födda utanför Sverige har i större utsträckning haft svårt att klara löpande utgifter någon gång under de senaste 12 månaderna jämfört med personer födda i Sverige</a:t>
            </a:r>
          </a:p>
          <a:p>
            <a:r>
              <a:rPr lang="sv-SE" b="0" i="0" dirty="0"/>
              <a:t>Desto högre utbildning, desto mindre andel har haft svårt att klara löpande utgifter någon gång under de senaste 12 månaderna.</a:t>
            </a:r>
          </a:p>
          <a:p>
            <a:r>
              <a:rPr lang="sv-SE" b="0" i="0" dirty="0"/>
              <a:t>Personer med medel eller hög inkomstnivå har i mycket lägre grad haft svårt att klara löpande utgifter någon gång under de senaste 12 månaderna.</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147724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Andel barn i hushåll med låg ekonomisk standard</a:t>
            </a:r>
          </a:p>
          <a:p>
            <a:endParaRPr lang="sv-SE" b="0" dirty="0"/>
          </a:p>
          <a:p>
            <a:r>
              <a:rPr lang="sv-SE" b="0" dirty="0"/>
              <a:t>Definition: </a:t>
            </a:r>
          </a:p>
          <a:p>
            <a:pPr marL="285750" indent="-285750">
              <a:buFontTx/>
              <a:buChar char="-"/>
            </a:pPr>
            <a:r>
              <a:rPr lang="sv-SE" sz="1800" b="0" i="0" u="none" strike="noStrike" dirty="0">
                <a:solidFill>
                  <a:srgbClr val="000000"/>
                </a:solidFill>
                <a:effectLst/>
                <a:latin typeface="Calibri" panose="020F0502020204030204" pitchFamily="34" charset="0"/>
              </a:rPr>
              <a:t>Låg ekonomisk standard innebär att den disponibla inkomsten per</a:t>
            </a:r>
            <a:br>
              <a:rPr lang="sv-SE" sz="1800" b="0" i="0" u="none" strike="noStrike" dirty="0">
                <a:solidFill>
                  <a:srgbClr val="000000"/>
                </a:solidFill>
                <a:effectLst/>
                <a:latin typeface="Calibri" panose="020F0502020204030204" pitchFamily="34" charset="0"/>
              </a:rPr>
            </a:br>
            <a:r>
              <a:rPr lang="sv-SE" sz="1800" b="0" i="0" u="none" strike="noStrike" dirty="0">
                <a:solidFill>
                  <a:srgbClr val="000000"/>
                </a:solidFill>
                <a:effectLst/>
                <a:latin typeface="Calibri" panose="020F0502020204030204" pitchFamily="34" charset="0"/>
              </a:rPr>
              <a:t>hushåll är lägre än 60 % av medianvärdet för riket. </a:t>
            </a:r>
          </a:p>
          <a:p>
            <a:pPr marL="285750" indent="-285750">
              <a:buFontTx/>
              <a:buChar char="-"/>
            </a:pPr>
            <a:r>
              <a:rPr lang="sv-SE" sz="1800" b="0" i="0" u="none" strike="noStrike" dirty="0">
                <a:solidFill>
                  <a:srgbClr val="000000"/>
                </a:solidFill>
                <a:effectLst/>
                <a:latin typeface="Calibri" panose="020F0502020204030204" pitchFamily="34" charset="0"/>
              </a:rPr>
              <a:t>Disponibel inkomst hur mycket pengar som finns kvar från alla inkomster minus skatter </a:t>
            </a:r>
          </a:p>
          <a:p>
            <a:pPr marL="285750" indent="-285750">
              <a:buFontTx/>
              <a:buChar char="-"/>
            </a:pPr>
            <a:r>
              <a:rPr lang="sv-SE" sz="1800" b="0" i="0" u="none" strike="noStrike" dirty="0">
                <a:solidFill>
                  <a:srgbClr val="000000"/>
                </a:solidFill>
                <a:effectLst/>
                <a:latin typeface="Calibri" panose="020F0502020204030204" pitchFamily="34" charset="0"/>
              </a:rPr>
              <a:t>Med barn avses åldern 0-19 år.</a:t>
            </a:r>
            <a:r>
              <a:rPr lang="sv-SE" dirty="0"/>
              <a:t> </a:t>
            </a:r>
          </a:p>
          <a:p>
            <a:pPr marL="285750" indent="-285750">
              <a:buFontTx/>
              <a:buChar char="-"/>
            </a:pPr>
            <a:endParaRPr lang="sv-SE"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1200" b="0" i="0" u="none" strike="noStrike" dirty="0">
                <a:solidFill>
                  <a:srgbClr val="000000"/>
                </a:solidFill>
                <a:effectLst/>
                <a:latin typeface="Calibri" panose="020F0502020204030204" pitchFamily="34" charset="0"/>
              </a:rPr>
              <a:t>I praktiken innebär att ett barn kvalificerar in om hushållet har mindre än ca 159 000kr i disponibel inkomst om året eller 13200kr i månaden att röra sig med efter skatt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sv-SE" sz="1200" b="0" i="0" u="none" strike="noStrike" dirty="0">
              <a:solidFill>
                <a:srgbClr val="000000"/>
              </a:solidFill>
              <a:effectLst/>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1200" b="1" i="0" u="none" strike="noStrike" dirty="0">
                <a:solidFill>
                  <a:srgbClr val="000000"/>
                </a:solidFill>
                <a:effectLst/>
                <a:latin typeface="Calibri" panose="020F0502020204030204" pitchFamily="34" charset="0"/>
              </a:rPr>
              <a:t>För kommunen:</a:t>
            </a:r>
            <a:br>
              <a:rPr lang="sv-SE" sz="1200" b="1" i="0" u="none" strike="noStrike" dirty="0">
                <a:solidFill>
                  <a:srgbClr val="000000"/>
                </a:solidFill>
                <a:effectLst/>
                <a:latin typeface="Calibri" panose="020F0502020204030204" pitchFamily="34" charset="0"/>
              </a:rPr>
            </a:br>
            <a:r>
              <a:rPr lang="sv-SE" sz="1200" b="1" i="0" u="none" strike="noStrike" dirty="0">
                <a:solidFill>
                  <a:srgbClr val="000000"/>
                </a:solidFill>
                <a:effectLst/>
                <a:latin typeface="Calibri" panose="020F0502020204030204" pitchFamily="34" charset="0"/>
              </a:rPr>
              <a:t>-</a:t>
            </a:r>
            <a:r>
              <a:rPr lang="sv-SE" sz="1200" b="0" i="0" u="none" strike="noStrike" dirty="0">
                <a:solidFill>
                  <a:srgbClr val="000000"/>
                </a:solidFill>
                <a:effectLst/>
                <a:latin typeface="Calibri" panose="020F0502020204030204" pitchFamily="34" charset="0"/>
              </a:rPr>
              <a:t> För Askersund kommun har andel barn i hushåll med låg ekonomisk standard ökat genom åren, Askersund har dock en relativt låg andel barn i hushåll med låg ekonomisk standard.</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sv-SE" sz="1200" b="0" i="0" u="none" strike="noStrike" dirty="0">
              <a:solidFill>
                <a:srgbClr val="000000"/>
              </a:solidFill>
              <a:effectLst/>
              <a:latin typeface="Calibri" panose="020F0502020204030204" pitchFamily="34" charset="0"/>
            </a:endParaRPr>
          </a:p>
          <a:p>
            <a:pPr marL="285750" indent="-285750">
              <a:buFontTx/>
              <a:buChar char="-"/>
            </a:pP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4064564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år och som, på frågan ”Hur mycket sitter du under ett normalt dygn”, svarat 10-12 timmar eller mer än 12 timmar. Redovisningen i diagrammet är uppdelad mellan kvinnor och män samt i ett antal åldersgrupper. I tabellen till höger visas motsvarande resultat för kommunen. </a:t>
            </a:r>
          </a:p>
          <a:p>
            <a:endParaRPr lang="sv-SE" b="1" dirty="0"/>
          </a:p>
          <a:p>
            <a:r>
              <a:rPr lang="sv-SE" b="1" dirty="0"/>
              <a:t>Kommentar diagram:</a:t>
            </a:r>
            <a:r>
              <a:rPr lang="sv-SE" dirty="0"/>
              <a:t> Män mellan 18-49 sitter mer än de övriga åldrarna. För kvinnor går mängden stillasittande ner för varje nästkommande åldersgrupp, fram till 85+ där det ökar igen.</a:t>
            </a:r>
          </a:p>
          <a:p>
            <a:endParaRPr lang="sv-SE" dirty="0"/>
          </a:p>
          <a:p>
            <a:r>
              <a:rPr lang="sv-SE" b="1" dirty="0"/>
              <a:t>Kommentar tabell: </a:t>
            </a:r>
            <a:r>
              <a:rPr lang="sv-SE" b="0" dirty="0"/>
              <a:t>Stillasittandet i kommunen uppskattas som störst i åldrarna 18-29 för både kvinnor och män. Totalt i kommunen uppger 14% av både kvinnor och män att de sitter minst 10 timmar om dagen,</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472052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dirty="0"/>
              <a:t>Andel 18 år och äldre som sitter 10 timmar eller mer under ett normalt dygn (personer med funktionsnedsättning undantagna), år 2022,  </a:t>
            </a:r>
            <a:r>
              <a:rPr lang="sv-SE" dirty="0" err="1"/>
              <a:t>åldersstandadiserat</a:t>
            </a:r>
            <a:r>
              <a:rPr lang="sv-SE" dirty="0"/>
              <a:t>, u</a:t>
            </a:r>
            <a:r>
              <a:rPr lang="sv-SE" i="0" baseline="0" dirty="0"/>
              <a:t>tifrån listade indelningsgrunder.</a:t>
            </a:r>
          </a:p>
          <a:p>
            <a:endParaRPr lang="sv-SE" dirty="0"/>
          </a:p>
          <a:p>
            <a:r>
              <a:rPr lang="sv-SE" b="1" i="0" dirty="0"/>
              <a:t>Presentation (ingen tolkning) av data:</a:t>
            </a:r>
            <a:br>
              <a:rPr lang="sv-SE" b="1" i="0" dirty="0"/>
            </a:br>
            <a:r>
              <a:rPr lang="sv-SE" b="0" i="0" dirty="0"/>
              <a:t>Män sitter i större uträckning mer än 10 timmar om dagen än kvinnor</a:t>
            </a:r>
          </a:p>
          <a:p>
            <a:r>
              <a:rPr lang="sv-SE" b="0" i="0" dirty="0"/>
              <a:t>Personer födda i övriga norden sitter i större uträckning mer än 10 timmar om dagen än de födda i Sverige eller i övriga värden</a:t>
            </a:r>
          </a:p>
          <a:p>
            <a:r>
              <a:rPr lang="sv-SE" b="0" i="0" dirty="0"/>
              <a:t>Personer med eftergymnasial utbildning upplever sitter i större uträckning mer än 10 timmar om dagen än de med gymnasial eller förgymnasial</a:t>
            </a:r>
          </a:p>
          <a:p>
            <a:r>
              <a:rPr lang="sv-SE" b="0" i="0" dirty="0"/>
              <a:t>Ingen skillnad i stillasittande när man jämför hög och låginkomsttagare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2080878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år och som är fysiskt aktiva minst 150 minuter per vecka. Definieras enligt nedan: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Fysisk träning = får dig att bli andfådd, till exempel löpning, motionsgymnastik eller bollsport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Vardagsmotion = till exempel promenader, cykling eller trädgårdsarbete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Aktivitetsminuter minst 150 minuter per vecka = (fysisk aktivitet*2 och vardagsmotion*1), Fysisk aktivitet väger alltså dubbelt så tungt som vardagsmotion i beräkningen.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Redovisningen i diagrammet är uppdelad mellan kvinnor och män samt i ett antal åldersgrupper. I tabellen till höger visas motsvarande resultat för kommunen.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 diagram: </a:t>
            </a:r>
            <a:r>
              <a:rPr lang="sv-SE" i="0" baseline="0" dirty="0"/>
              <a:t>I Diagrammet ser vi att den fysiska aktiviteten minskar med åldern för båda könen. </a:t>
            </a:r>
          </a:p>
          <a:p>
            <a:endParaRPr lang="sv-SE" dirty="0"/>
          </a:p>
          <a:p>
            <a:r>
              <a:rPr lang="sv-SE" b="1" dirty="0"/>
              <a:t>Kommentar tabell: </a:t>
            </a:r>
            <a:r>
              <a:rPr lang="sv-SE" b="0" dirty="0"/>
              <a:t>I kommunen är andelen män som uppnår 150 minuter störst i åldrarna 30-49, för kvinnor är det istället 50-69 år.</a:t>
            </a:r>
          </a:p>
          <a:p>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1752242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dirty="0"/>
              <a:t>Andel 18 år och äldre </a:t>
            </a:r>
            <a:r>
              <a:rPr lang="sv-SE" i="0" baseline="0" dirty="0"/>
              <a:t>som är fysiskt aktiva minst 150 minuter per vecka utifrån listade indelningsgrunder, år 2022, </a:t>
            </a:r>
            <a:r>
              <a:rPr lang="sv-SE" i="0" baseline="0" dirty="0" err="1"/>
              <a:t>åldersstandardiserat</a:t>
            </a:r>
            <a:r>
              <a:rPr lang="sv-SE" i="0" baseline="0" dirty="0"/>
              <a:t> och presenterat enligt indelningsbakgrunder. </a:t>
            </a:r>
          </a:p>
          <a:p>
            <a:endParaRPr lang="sv-SE" dirty="0"/>
          </a:p>
          <a:p>
            <a:r>
              <a:rPr lang="sv-SE" b="1" i="0" dirty="0"/>
              <a:t>Presentation (ingen tolkning) av data:</a:t>
            </a:r>
            <a:br>
              <a:rPr lang="sv-SE" b="1" i="0" dirty="0"/>
            </a:br>
            <a:r>
              <a:rPr lang="sv-SE" b="0" i="0" dirty="0"/>
              <a:t>Kvinnor och män kommer i ungefär lika stor utsträckning upp till 150 aktivitetsminuter i veckan. </a:t>
            </a:r>
          </a:p>
          <a:p>
            <a:r>
              <a:rPr lang="sv-SE" b="0" i="0" dirty="0"/>
              <a:t>Personer födda i Sverige och övriga norden uppger i större utsträckning att de uppnår 150 aktivitetsminuter än de som är förra i övriga världen.</a:t>
            </a:r>
          </a:p>
          <a:p>
            <a:r>
              <a:rPr lang="sv-SE" b="0" i="0" dirty="0"/>
              <a:t>Desto högre utbildningsnivå, desto större andel som uppger att de uppnår 150 aktivitetsminuter.</a:t>
            </a:r>
          </a:p>
          <a:p>
            <a:r>
              <a:rPr lang="sv-SE" b="0" i="0" dirty="0"/>
              <a:t>Medel och höginkomsttagare uppger i större utsträckning att de uppnår 150 aktivitetsminuter än de som har låg inkomst.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723483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svarat optimistiskt / mycket optimistiskt på frågan ”Hur ser du på framtiden för din personliga del?” Redovisningen i diagrammet är uppdelad mellan kvinnor och män samt i ett antal åldersgrupper. I tabellen till höger visas motsvarande resultat för kommunen. </a:t>
            </a:r>
          </a:p>
          <a:p>
            <a:endParaRPr lang="sv-SE" dirty="0"/>
          </a:p>
          <a:p>
            <a:r>
              <a:rPr lang="sv-SE" b="1" dirty="0"/>
              <a:t>Kommentar diagram: </a:t>
            </a:r>
            <a:r>
              <a:rPr lang="sv-SE" b="0" dirty="0"/>
              <a:t>Framtidstron är som störst i åldern 30-49 år för båda könen, sedan sjunker det stabilt</a:t>
            </a:r>
            <a:r>
              <a:rPr lang="sv-SE" b="1" dirty="0"/>
              <a:t>.</a:t>
            </a:r>
          </a:p>
          <a:p>
            <a:endParaRPr lang="sv-SE" b="1" dirty="0"/>
          </a:p>
          <a:p>
            <a:r>
              <a:rPr lang="sv-SE" b="1" dirty="0"/>
              <a:t>Kommentar tabell: </a:t>
            </a:r>
            <a:r>
              <a:rPr lang="sv-SE" b="0" dirty="0"/>
              <a:t>I kommunen har 71% av männen en optimistisk framtidstro och för kvinnorna är det 66%. Relativt lika siffror för män i kvinnor i de olika åldrarna, störst skillnad ser vi i spannet 70-84.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4095293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18-85+ svarat optimistiskt / mycket optimistiskt på frågan ”Hur ser du på framtiden för din personliga del?” 2022, </a:t>
            </a:r>
            <a:r>
              <a:rPr lang="sv-SE" i="0" baseline="0" dirty="0" err="1"/>
              <a:t>åldersstandardiserat</a:t>
            </a:r>
            <a:r>
              <a:rPr lang="sv-SE" i="0" baseline="0" dirty="0"/>
              <a:t> utifrån listade indelningsgrunder.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i="0" dirty="0"/>
              <a:t>Presentation (ingen tolkning) av data:</a:t>
            </a:r>
            <a:br>
              <a:rPr lang="sv-SE" b="1" i="0" dirty="0"/>
            </a:br>
            <a:r>
              <a:rPr lang="sv-SE" b="0" i="0" dirty="0"/>
              <a:t>Andel med framtidstro är jämn mellan män och kvinnor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Andel med framtidstro skiljer sig inte beroende på födelseland</a:t>
            </a:r>
          </a:p>
          <a:p>
            <a:r>
              <a:rPr lang="sv-SE" b="0" i="0" dirty="0"/>
              <a:t>Andel med framtidstro är högre desto högre utbildningsnivå.</a:t>
            </a:r>
          </a:p>
          <a:p>
            <a:r>
              <a:rPr lang="sv-SE" b="0" i="0" dirty="0"/>
              <a:t>Andel med framtidstro är högre bland medel och höginkomsttagare än låginkomsttagare.</a:t>
            </a:r>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331576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som svarat ”ja, lätta besvär” eller ”ja, svåra besvär” på frågan ”Upplever du besvär av ensamhet och isolering?” Redovisningen i diagrammet är uppdelad mellan kvinnor och män samt i ett antal åldersgrupper. I tabellen till höger visas motsvarande resultat för kommunen. </a:t>
            </a:r>
          </a:p>
          <a:p>
            <a:endParaRPr lang="sv-SE" dirty="0"/>
          </a:p>
          <a:p>
            <a:r>
              <a:rPr lang="sv-SE" b="1" dirty="0"/>
              <a:t>Kommentar diagram: </a:t>
            </a:r>
            <a:r>
              <a:rPr lang="sv-SE" b="0" dirty="0"/>
              <a:t>För både män och kvinnor är andelen som besväras av ensamhet och isolering störst vid 18-29 år och 85+ år. Lägst nivå ses vid 50-69 år för båda könen</a:t>
            </a:r>
          </a:p>
          <a:p>
            <a:endParaRPr lang="sv-SE" b="1" dirty="0"/>
          </a:p>
          <a:p>
            <a:r>
              <a:rPr lang="sv-SE" b="1" dirty="0"/>
              <a:t>Kommentar tabell: </a:t>
            </a:r>
            <a:r>
              <a:rPr lang="sv-SE" b="0" dirty="0"/>
              <a:t>I kommunen ser vi på totalnivå att det nästan är dubbelt så stor andel kvinnor som besväras av ensamhet och isolering än män. Vi ser stora skillnader i alla åldrar förutom 30-49 år.</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Särskilt noterbart jämfört med länet</a:t>
            </a:r>
            <a:r>
              <a:rPr lang="sv-SE" b="0" dirty="0"/>
              <a:t>: Andelen kvinnor i ålder 18-29 som upplever ensamhet och isolering </a:t>
            </a:r>
            <a:r>
              <a:rPr lang="sv-SE" b="0"/>
              <a:t>är högre </a:t>
            </a:r>
            <a:r>
              <a:rPr lang="sv-SE" b="0" dirty="0"/>
              <a:t>än länet i övrigt.</a:t>
            </a:r>
            <a:endParaRPr lang="sv-SE" dirty="0"/>
          </a:p>
          <a:p>
            <a:endParaRPr lang="sv-SE" b="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259463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18-85+ som svarat ”ja, lätta besvär” eller ”ja, svåra besvär” på frågan ”Upplever du besvär av ensamhet och isolering?” utifrån listade indelningsgrunder.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i="0" dirty="0"/>
              <a:t>Presentation (ingen tolkning) av data:</a:t>
            </a:r>
            <a:br>
              <a:rPr lang="sv-SE" b="1" i="0" dirty="0"/>
            </a:br>
            <a:r>
              <a:rPr lang="sv-SE" b="0" i="0" dirty="0"/>
              <a:t>Kvinnor anger i större utsträckning att de besväras av ensamhet.</a:t>
            </a:r>
          </a:p>
          <a:p>
            <a:r>
              <a:rPr lang="sv-SE" b="0" i="0" dirty="0"/>
              <a:t>Födelseland spelar generellt ingen skillnad för risken för ensamhet och isolering.</a:t>
            </a:r>
          </a:p>
          <a:p>
            <a:r>
              <a:rPr lang="sv-SE" b="0" i="0" dirty="0"/>
              <a:t>Ingen skillnad i de olika utbildningsnivåerna.</a:t>
            </a:r>
          </a:p>
          <a:p>
            <a:r>
              <a:rPr lang="sv-SE" b="0" i="0" dirty="0"/>
              <a:t>Personer med låg inkomst besväras i större utsträckning av ensamhet jämfört med medel och höginkomsttagare.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132082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 Aktivitetsminuter minst 150 minuter per vecka = (fysisk aktivitet*2 och vardagsmotion*1), Fysisk aktivitet väger alltså dubbelt så tungt som vardagsmotion i beräkningen.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 </a:t>
            </a:r>
            <a:r>
              <a:rPr lang="sv-SE" b="0" i="0" baseline="0" dirty="0"/>
              <a:t>Andel som uppnår 150 aktivitetsminuter i veckan minskar stadigt med åldern. Det är stor skillnad mellan de som är regelbundet aktiva med andra och de som inte är det. Störst är skillnaden hos kvinnor mellan 30-49 år det skiljer hela 27 procentenheter.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2866513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a:t>
            </a:r>
            <a:r>
              <a:rPr lang="sv-SE" i="0" baseline="0" dirty="0"/>
              <a:t> Andel som bedömer sitt allmänna hälsotillstånd som bra eller mycket bra sjunker med åldern hos båda könen. Män bedömer generellt sitt hälsotillstånd som bra/mycket bra i större utsträckning än kvinnor, detta gäller båda för de som regelbundet är deltagande med flera eller ej. För alla åldersgrupper och för båda könen (förutom män 85+) bedömer de som är regelbundet aktiva i större utsträckning att de mår bra eller mycket bra jämfört med de som inte är det..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22025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i Askersunds kommun som är fysiskt aktiva minst 60 minuter varje dag skiljer mellan flickor och pojkar. I årskurs 7 och gymnasiet år 2 är det en högre andel pojkar än flickor som uppger att de är fysiskt aktiva minst 60 minuter per dag. I årskurs 9 är det istället en högre andel flickor än pojkar som uppger att de är fysiskt aktiva minst 60 minuter per dag. I jämförelse med </a:t>
            </a:r>
            <a:r>
              <a:rPr lang="sv-SE" b="0" baseline="0" err="1"/>
              <a:t>länsresultaten</a:t>
            </a:r>
            <a:r>
              <a:rPr lang="sv-SE" b="0" baseline="0"/>
              <a:t> kan det noteras att andelen ungdomar i Askersunds kommun som är fysisk aktiva minst 60 minuter per dag är lägre för samtliga åldersgrupper för pojkar och flickor.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a:t>I texten under diagrammet visas sammanslaget för pojkar och flickor för alla kommuner i länsdelen.</a:t>
            </a:r>
            <a:endParaRPr lang="sv-SE" b="0"/>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680712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endParaRPr lang="sv-SE" dirty="0"/>
          </a:p>
          <a:p>
            <a:r>
              <a:rPr lang="sv-SE" b="1" dirty="0"/>
              <a:t>Kommentar: </a:t>
            </a:r>
            <a:r>
              <a:rPr lang="sv-SE" b="0" i="0" dirty="0"/>
              <a:t>Andelen med som ser ganska optimistiskt eller mycket optimistiskt är som störst vid 30-49 års åldern för båda könen, andelen sjunker med åldern och tappet är brantare för kvinnor. </a:t>
            </a:r>
          </a:p>
          <a:p>
            <a:r>
              <a:rPr lang="sv-SE" b="0" i="0" dirty="0"/>
              <a:t>De som regelbundet deltar i aktiviteter med andra är i större utsträckning mycket optimistiska eller ganska optimistiska inför framtiden jämfört med de som inte är det. </a:t>
            </a:r>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3713719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endParaRPr lang="sv-SE" dirty="0"/>
          </a:p>
          <a:p>
            <a:r>
              <a:rPr lang="sv-SE" b="1" dirty="0"/>
              <a:t>Kommentar: </a:t>
            </a:r>
            <a:r>
              <a:rPr lang="sv-SE" b="0" dirty="0"/>
              <a:t>För båda könen ser vi att fler upplever besvär med ensamhet och isolering i de lägre och övre åldersspannen. I åldrarna 50-69 är andelen som upplever besvär som lägst. Vi ser att de som inte regelbundet deltar i aktiviteter med andra ha större risk att uppleva besvär av ensamhet och isolering. Det gäller för båda könen och för alla åldrar (förutom kvinnor 85+, där det är samma andel). </a:t>
            </a:r>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1708750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0" baseline="0" dirty="0"/>
              <a:t> Antalet aktiva idrottsföreningar (huvudföreningar, ej uppdelat på sektioner) i kommunen definieras genom antalet föreningar som är medlemmar i Riksidrottsförbundet. LOK-rapporterande</a:t>
            </a:r>
            <a:r>
              <a:rPr lang="sv-SE" b="0" u="none" baseline="0" dirty="0"/>
              <a:t> </a:t>
            </a:r>
            <a:r>
              <a:rPr lang="sv-SE" b="0" baseline="0" dirty="0"/>
              <a:t>är antalet föreningar som under 2021 rapporterat barn- och ungdomsverksamhet, vilket definieras med åldersintervallet 7-25 år. Med folkbildningsrapporterande IF menas idrottsföreningar som rapporterat in någon folkbildning i samverkan med SISU för </a:t>
            </a:r>
            <a:r>
              <a:rPr lang="sv-SE" b="0" u="none" baseline="0" dirty="0"/>
              <a:t>2022. </a:t>
            </a:r>
            <a:r>
              <a:rPr lang="sv-SE" b="0" baseline="0" dirty="0"/>
              <a:t>Då statistiken som redovisas hämtas från två olika källor är de resultat som gäller folkbildning och aktiva idrottsföreningar för 2022 medan LOK-stödet är för 2021. Inom parentes redovisas föregående år vilket innebär 2021 för folkbildning och 2020 för LOK-stöd.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u="none" baseline="0" dirty="0"/>
          </a:p>
          <a:p>
            <a:r>
              <a:rPr lang="sv-SE" b="1" u="none" baseline="0" dirty="0"/>
              <a:t>Kommentar: </a:t>
            </a:r>
            <a:r>
              <a:rPr lang="sv-SE" b="0" u="none" baseline="0" dirty="0"/>
              <a:t>Antalet idrottsföreningar i kommunen som under 2021 rapporterat barn- och ungdomsverksamhet är 12 stycken. </a:t>
            </a:r>
            <a:r>
              <a:rPr lang="sv-SE" b="0" baseline="0" dirty="0"/>
              <a:t>Antalet föreningar som RF-SISU samarbetat med i utbildnings- och utvecklingsfrågor år 2022 är något högre och uppgår till 15 stycken. Ungefär hälften av kommunens registrerade idrottsföreningar rapporterade LOK-stöd 2021 och för samarbete inom utbildnings- och utvecklingsfrågor med RF-SISU Örebro län. Det bör påtalas att det kan finnas föreningar i kommunen som är registrerade, men som inte har någon egentlig verksamhet.</a:t>
            </a:r>
            <a:endParaRPr lang="sv-SE" b="0" baseline="0"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106865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2020 och 2021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totala LOK-stödet i kronor som idrottsföreningarna i Askersunds kommun erhöll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Askersund har antalet deltagartillfällen för flickor sjunkit mellan 2020 till 2021 med ett tillfällen/person i snitt, samma trend ses i länet som helhet. </a:t>
            </a:r>
            <a:r>
              <a:rPr lang="sv-SE" b="0"/>
              <a:t>Pojkarnas deltagartillfällen </a:t>
            </a:r>
            <a:r>
              <a:rPr lang="sv-SE" b="0" dirty="0"/>
              <a:t>har minskat ännu mer än flickornas. I snitt ligger Askersund på en betydligt lägre nivå än snittet för länet på både pojk- och flick-sidan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Jämförelse med länsdelen: </a:t>
            </a:r>
            <a:r>
              <a:rPr lang="sv-SE" b="0" dirty="0" err="1"/>
              <a:t>Lok-stöd</a:t>
            </a:r>
            <a:r>
              <a:rPr lang="sv-SE" b="0" dirty="0"/>
              <a:t> per person 7-25 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Askersund 94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Hallsberg 161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Kumla 170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Laxå 71kr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Lekeberg 86 kr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385491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som redovisat flest deltagartillfällen under 2021 för barn och unga 7-25 år.   </a:t>
            </a:r>
          </a:p>
          <a:p>
            <a:endParaRPr lang="sv-SE" b="1" baseline="0" dirty="0"/>
          </a:p>
          <a:p>
            <a:r>
              <a:rPr lang="sv-SE" b="1" baseline="0" dirty="0"/>
              <a:t>Kommentar: </a:t>
            </a:r>
            <a:r>
              <a:rPr lang="sv-SE" b="0" baseline="0" dirty="0"/>
              <a:t>Den största föreningen utifrån LOK-stödet är IFK Askersund som totalt har registrerat 6 021 deltagartillfällen för barn och unga. Det kan noteras att majoriteten av deltagartillfällena för två av de fem största barn- och ungdomsföreningarna är med pojkar. I </a:t>
            </a:r>
            <a:r>
              <a:rPr lang="sv-SE" b="0" baseline="0"/>
              <a:t>IFK Askersund </a:t>
            </a:r>
            <a:r>
              <a:rPr lang="sv-SE" b="0" baseline="0" dirty="0"/>
              <a:t>och Askersunds innebandyklubb är en majoritet av deltagartillfällena med flickor.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4252100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b="0" baseline="0"/>
              <a:t>Storleken på idrotterna baseras på antalet inrapporterade deltagartillfällen för barn- och ungdomsverksamhet (LOK-stöd) 2021. </a:t>
            </a:r>
            <a:r>
              <a:rPr lang="sv-SE" b="0" baseline="0" dirty="0"/>
              <a:t>Det som redovisas är de idrotter i Askersunds kommun som rapporterat deltagartillfällen med barn och unga (7-25 år). </a:t>
            </a:r>
            <a:endParaRPr lang="sv-SE" b="0" dirty="0"/>
          </a:p>
          <a:p>
            <a:endParaRPr lang="sv-SE" b="1" dirty="0"/>
          </a:p>
          <a:p>
            <a:r>
              <a:rPr lang="sv-SE" b="1" dirty="0"/>
              <a:t>Kommentar: </a:t>
            </a:r>
            <a:r>
              <a:rPr lang="sv-SE" b="0" dirty="0"/>
              <a:t>I Askersund är fotbollen den största idrotten sett till deltagartillfällen totalt. Fotbollen är även störst om vi delar upp deltagartillfällena på kön, då den genererar flest deltagartillfällen för såväl pojkar som flickor. Tvåa är innebandyn för pojkar och gymnastik för flickor.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1619014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idrottsföreningarna i kommunen som under 2022 har högst antal utbildningstimmar inrapporterat till SISU. Timantalet gäller för hela föreningen, alla sektioner är inräknade. </a:t>
            </a:r>
          </a:p>
          <a:p>
            <a:endParaRPr lang="sv-SE" b="1" baseline="0" dirty="0"/>
          </a:p>
          <a:p>
            <a:r>
              <a:rPr lang="sv-SE" b="1" baseline="0" dirty="0"/>
              <a:t>Kommentar: </a:t>
            </a:r>
            <a:r>
              <a:rPr lang="sv-SE" b="0" baseline="0" dirty="0"/>
              <a:t>Totalt rapporterades 797 utbildningstimmar från idrottsföreningar i Askersunds kommun till SISU under 2022. De fem största föreningarna står för 584 av dem.</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1069349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2015-2021. Totalt och uppdelat på kön.</a:t>
            </a:r>
          </a:p>
          <a:p>
            <a:endParaRPr lang="sv-SE" b="1" baseline="0" dirty="0"/>
          </a:p>
          <a:p>
            <a:r>
              <a:rPr lang="sv-SE" b="1" baseline="0" dirty="0"/>
              <a:t>Kommentar: </a:t>
            </a:r>
            <a:r>
              <a:rPr lang="sv-SE" b="0" baseline="0" dirty="0"/>
              <a:t>Gällande antalet deltagartillfällen för barn och unga i Askersunds kommun under åren 2015-2021 ser vi att det minskad över tid, Både procentuellt och i antal tillfällen har flickorna minskat mer än pojkarna.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4238673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2015-2021. </a:t>
            </a:r>
          </a:p>
          <a:p>
            <a:endParaRPr lang="sv-SE" b="1" baseline="0" dirty="0"/>
          </a:p>
          <a:p>
            <a:r>
              <a:rPr lang="sv-SE" b="1" baseline="0" dirty="0"/>
              <a:t>Kommentar: </a:t>
            </a:r>
            <a:r>
              <a:rPr lang="sv-SE" b="0" baseline="0" dirty="0"/>
              <a:t>Det har varit relativt stabila nivåer i Askersund mellan 2015-2021. 2021 är tillsammans med 2016 det </a:t>
            </a:r>
            <a:r>
              <a:rPr lang="sv-SE" b="0" baseline="0"/>
              <a:t>mest jämställda </a:t>
            </a:r>
            <a:r>
              <a:rPr lang="sv-SE" b="0" baseline="0" dirty="0"/>
              <a:t>året gällande deltagartillfällen  sedan under perioden.</a:t>
            </a:r>
            <a:endParaRPr lang="sv-SE" b="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44</a:t>
            </a:fld>
            <a:endParaRPr lang="sv-SE"/>
          </a:p>
        </p:txBody>
      </p:sp>
    </p:spTree>
    <p:extLst>
      <p:ext uri="{BB962C8B-B14F-4D97-AF65-F5344CB8AC3E}">
        <p14:creationId xmlns:p14="http://schemas.microsoft.com/office/powerpoint/2010/main" val="2969655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2019-2021 uppdelat i åldersgrupperna 7-12 år, 13-16 år, 17-20 år och 21-25 år.</a:t>
            </a:r>
          </a:p>
          <a:p>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flickor 7-12 år och minst antal deltagartillfällen var med flickor 21-25 år. År 2021 ser vi  en ökning för åldrarna 7-12 men ett stort tapp i åldern 13-16. De äldre åldrarna har liknande siffror som åren innan.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45</a:t>
            </a:fld>
            <a:endParaRPr lang="sv-SE"/>
          </a:p>
        </p:txBody>
      </p:sp>
    </p:spTree>
    <p:extLst>
      <p:ext uri="{BB962C8B-B14F-4D97-AF65-F5344CB8AC3E}">
        <p14:creationId xmlns:p14="http://schemas.microsoft.com/office/powerpoint/2010/main" val="156984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som är med i en idrottsförening i Askersunds kommun minskar med ökad ålder för flickorna, pojkarna har den lägsta siffran i årskurs 9. Notera att det i samtliga skolår är fler flickor än pojkar som är medlem i en idrottsförening.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a:t>I texten under diagrammet visas sammanslaget för pojkar och flickor för alla kommuner i länsdelen.</a:t>
            </a:r>
            <a:endParaRPr lang="sv-SE" b="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903519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2019-2021 uppdelat i åldersgrupperna 7-12 år, 13-16 år, 17-20 år och 21-25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pojkar 7-12 år och minst antal deltagartillfällen var med pojkar 21-25 år. År 2021 ser vi en minskning i alla åldersgrupper jämfört med åren innan.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46</a:t>
            </a:fld>
            <a:endParaRPr lang="sv-SE"/>
          </a:p>
        </p:txBody>
      </p:sp>
    </p:spTree>
    <p:extLst>
      <p:ext uri="{BB962C8B-B14F-4D97-AF65-F5344CB8AC3E}">
        <p14:creationId xmlns:p14="http://schemas.microsoft.com/office/powerpoint/2010/main" val="1714882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2010-2021.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2012 rapporterade idrottsföreningar i Askersunds kommun 70 deltagartillfällen för personer med funktionsnedsättningar. För att sedan minska till 29 deltagartillfälle år 2013 och 12 deltagartillfällen 2014. Under 2015 har inga deltagartillfällen för personer med funktionsnedsättning rapporterats. Under 2016 rapporterades 42 deltagartillfällen. Under 2017 slogs nytt rekord i Askersund med totalt 127 deltagartillfällen inrapporterade, för att sedan minska till 109 inrapporterade deltagartillfällen under 2018, sedan 2019 en ökning till 228 deltagartillfällen. 2020 ser vi en minskning till 136 tillfällen och 2021 var det endast 13 tillfällen. </a:t>
            </a:r>
            <a:endParaRPr lang="sv-SE" b="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47</a:t>
            </a:fld>
            <a:endParaRPr lang="sv-SE"/>
          </a:p>
        </p:txBody>
      </p:sp>
    </p:spTree>
    <p:extLst>
      <p:ext uri="{BB962C8B-B14F-4D97-AF65-F5344CB8AC3E}">
        <p14:creationId xmlns:p14="http://schemas.microsoft.com/office/powerpoint/2010/main" val="3156715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kommunen som sökt och fått ekonomiskt medel utbetalt från RF-SISU Örebro län inom de områden som varit prioriterade under 2022. Eftersom det endast är de föreningar som fått ekonomiskt medel utbetalt som redovisas bör det påtalas att det kan vara fler föreningar i kommunen som varit involverade i en samverkan med RF-SISU Örebro län inom dessa områden, men som inte sökt ekonomiska medel. </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Totalt har det utbetalats 7 stycken stöd.</a:t>
            </a:r>
            <a:endParaRPr lang="sv-SE" b="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48</a:t>
            </a:fld>
            <a:endParaRPr lang="sv-SE"/>
          </a:p>
        </p:txBody>
      </p:sp>
    </p:spTree>
    <p:extLst>
      <p:ext uri="{BB962C8B-B14F-4D97-AF65-F5344CB8AC3E}">
        <p14:creationId xmlns:p14="http://schemas.microsoft.com/office/powerpoint/2010/main" val="2334942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49</a:t>
            </a:fld>
            <a:endParaRPr lang="sv-SE"/>
          </a:p>
        </p:txBody>
      </p:sp>
    </p:spTree>
    <p:extLst>
      <p:ext uri="{BB962C8B-B14F-4D97-AF65-F5344CB8AC3E}">
        <p14:creationId xmlns:p14="http://schemas.microsoft.com/office/powerpoint/2010/main" val="1116682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50</a:t>
            </a:fld>
            <a:endParaRPr lang="sv-SE"/>
          </a:p>
        </p:txBody>
      </p:sp>
    </p:spTree>
    <p:extLst>
      <p:ext uri="{BB962C8B-B14F-4D97-AF65-F5344CB8AC3E}">
        <p14:creationId xmlns:p14="http://schemas.microsoft.com/office/powerpoint/2010/main" val="89420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aseline="0"/>
              <a:t> </a:t>
            </a:r>
            <a:r>
              <a:rPr lang="sv-SE" i="0" baseline="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a:p>
          <a:p>
            <a:r>
              <a:rPr lang="sv-SE" b="1" i="0" baseline="0"/>
              <a:t>Kommentar:</a:t>
            </a:r>
            <a:r>
              <a:rPr lang="sv-SE" i="0" baseline="0"/>
              <a:t> Det kan noteras att den självskattade hälsan är högre hos de ungdomar som är med i idrottsföreningar i jämförelse med de ungdomar som inte är det. Denna skillnad gäller för samtliga tre åldersgrupper och för både tjejer och killar. Den största skillnaden visas för tjejer i åk 9 där den självskattade hälsan för tjejer som är med i idrottsföreningar är 18 procentenheter högre än för de tjejer som inte är medlemmar.</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03795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aseline="0"/>
              <a:t> </a:t>
            </a:r>
            <a:r>
              <a:rPr lang="sv-SE" sz="1800">
                <a:effectLst/>
                <a:latin typeface="Calibri" panose="020F0502020204030204" pitchFamily="34" charset="0"/>
                <a:ea typeface="Calibri" panose="020F0502020204030204" pitchFamily="34" charset="0"/>
              </a:rPr>
              <a:t>I den senaste undersökningen av Liv och Hälsa ung redovisas psykisk hälsa i form av ”Mental </a:t>
            </a:r>
            <a:r>
              <a:rPr lang="sv-SE" sz="1800" err="1">
                <a:effectLst/>
                <a:latin typeface="Calibri" panose="020F0502020204030204" pitchFamily="34" charset="0"/>
                <a:ea typeface="Calibri" panose="020F0502020204030204" pitchFamily="34" charset="0"/>
              </a:rPr>
              <a:t>health</a:t>
            </a:r>
            <a:r>
              <a:rPr lang="sv-SE" sz="1800">
                <a:effectLst/>
                <a:latin typeface="Calibri" panose="020F0502020204030204" pitchFamily="34" charset="0"/>
                <a:ea typeface="Calibri" panose="020F0502020204030204" pitchFamily="34" charset="0"/>
              </a:rPr>
              <a:t> </a:t>
            </a:r>
            <a:r>
              <a:rPr lang="sv-SE" sz="1800" err="1">
                <a:effectLst/>
                <a:latin typeface="Calibri" panose="020F0502020204030204" pitchFamily="34" charset="0"/>
                <a:ea typeface="Calibri" panose="020F0502020204030204" pitchFamily="34" charset="0"/>
              </a:rPr>
              <a:t>continuum</a:t>
            </a:r>
            <a:r>
              <a:rPr lang="sv-SE" sz="1800">
                <a:effectLst/>
                <a:latin typeface="Calibri" panose="020F0502020204030204" pitchFamily="34" charset="0"/>
                <a:ea typeface="Calibri" panose="020F0502020204030204" pitchFamily="34" charset="0"/>
              </a:rPr>
              <a:t> – short form”, ett index som inkluderar fler olika frågor. Utifrån svaren kategoriseras individen i en av tre olika grupper; Blomstrande psykiskt välbefinnande, måttligt psykiskt välbefinnande samt vissnande psykiskt välbefinnande. Indexet baseras på totalt 14 frågor varav tre frågor kring emotionell välmående, fem frågor kring socialt välmående och sex frågor kring psykologiskt välmående. Resultaten visar att andelen med blomstrande psykisk hälsa är högre hos barn och unga som är medlemmar i idrottsföreningar än de som inte är det.</a:t>
            </a:r>
          </a:p>
          <a:p>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03493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"Röker dagligen/ Någon gång ibland" på frågan "Röker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tjejer i år två på gymnasiet där andelen som röker dagligen eller någon gång ibland är 14 procentenheter lägre bland tjejer som är medlemmar i idrottsföreningar jämfört med tjejer som inte är det.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09306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”Snusar dagligen/ Någon gång ibland" på frågan ”Snusar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snusar dagligen eller någon gång ibland är lägre bland ungdomar som är med i idrottsföreningar jämfört med de ungdomar som inte är det. Detta gäller både tjejer och killar för alla åldersgrupper förutom killar i gymnasiet år 2</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97998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har en riskkonsumtion av alkohol enligt AUDIT-C.</a:t>
            </a:r>
            <a:r>
              <a:rPr lang="sv-SE" sz="1200" baseline="0"/>
              <a:t> Mer information om AUDIT-C kan läsas på följande länk: http://www.socialstyrelsen.se/</a:t>
            </a:r>
            <a:r>
              <a:rPr lang="sv-SE" sz="1200" baseline="0" err="1"/>
              <a:t>SiteCollectionDocuments</a:t>
            </a:r>
            <a:r>
              <a:rPr lang="sv-SE" sz="1200" baseline="0"/>
              <a:t>/Screeningkapacitet-hos-fragor-om-riskbruk-av-alkohol.pdf. </a:t>
            </a:r>
            <a:r>
              <a:rPr lang="sv-SE" sz="1200" i="0" baseline="0"/>
              <a:t>Resultaten</a:t>
            </a:r>
            <a:r>
              <a:rPr lang="sv-SE" i="0" baseline="0"/>
              <a:t> är uppdelade mellan de elever som svarat att de är medlemmar i en idrottsförening och de som svarat att de inte är det.</a:t>
            </a:r>
            <a:r>
              <a:rPr lang="sv-SE" sz="1200" baseline="0"/>
              <a:t> </a:t>
            </a:r>
            <a:r>
              <a:rPr lang="sv-SE" i="0" baseline="0"/>
              <a:t>Dessa resultat presenteras endast på länsnivå.  </a:t>
            </a:r>
            <a:r>
              <a:rPr lang="sv-SE" sz="1200" baseline="0"/>
              <a:t> </a:t>
            </a:r>
            <a:endParaRPr lang="sv-SE" i="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med riskbruk av alkohol är lägre bland ungdomar som är med i idrottsföreningar jämfört med de ungdomar som inte är det. Detta gäller både tjejer och killar och för båda åldersgrupperna som redovisas. </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698589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EE4FF12C-F9DF-4D72-AE70-50C890BC6E3F}"/>
              </a:ext>
            </a:extLst>
          </p:cNvPr>
          <p:cNvPicPr>
            <a:picLocks noChangeAspect="1"/>
          </p:cNvPicPr>
          <p:nvPr userDrawn="1"/>
        </p:nvPicPr>
        <p:blipFill>
          <a:blip r:embed="rId14"/>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chart" Target="../charts/chart25.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chart" Target="../charts/chart2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chart" Target="../charts/chart2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chart" Target="../charts/chart30.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chart" Target="../charts/chart3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hyperlink" Target="http://www.statistikdatabasen.scb.se/pxweb/sv/ssd/START__BE__BE0101__BE0101A/BefolkningNy/?rxid=4c5be81e-c6f9-454c-9270-a0fdbd503612" TargetMode="External"/><Relationship Id="rId3" Type="http://schemas.openxmlformats.org/officeDocument/2006/relationships/image" Target="../media/image4.png"/><Relationship Id="rId7" Type="http://schemas.openxmlformats.org/officeDocument/2006/relationships/hyperlink" Target="http://www.svenskidrott.se/ekonomisktstod/lok-stod/utbetalningavlok-stod/"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idrottonline.se/" TargetMode="External"/><Relationship Id="rId5" Type="http://schemas.openxmlformats.org/officeDocument/2006/relationships/hyperlink" Target="https://utveckling.regionorebrolan.se/sv/valfard-och-folkhalsa/folkhalsan-i-siffror/liv--halsa/nedladdningslankar/" TargetMode="External"/><Relationship Id="rId4" Type="http://schemas.openxmlformats.org/officeDocument/2006/relationships/hyperlink" Target="https://utveckling.regionorebrolan.se/sv/valfard-och-folkhalsa/folkhalsan-i-siffror/liv-och-halsa---u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p:txBody>
          <a:bodyPr/>
          <a:lstStyle/>
          <a:p>
            <a:r>
              <a:rPr lang="sv-SE" sz="6600" dirty="0">
                <a:cs typeface="Arial" panose="020B0604020202020204" pitchFamily="34" charset="0"/>
              </a:rPr>
              <a:t>Kommunrapport Askersund </a:t>
            </a:r>
            <a:r>
              <a:rPr lang="sv-SE" sz="6600">
                <a:cs typeface="Arial" panose="020B0604020202020204" pitchFamily="34" charset="0"/>
              </a:rPr>
              <a:t>kommun 2023</a:t>
            </a:r>
            <a:endParaRPr lang="sv-SE" dirty="0"/>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324913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657D4C9-EF91-40A5-916D-3084C1C039F0}"/>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6" name="Diagram 5">
            <a:extLst>
              <a:ext uri="{FF2B5EF4-FFF2-40B4-BE49-F238E27FC236}">
                <a16:creationId xmlns:a16="http://schemas.microsoft.com/office/drawing/2014/main" id="{B4F17023-3732-4E7B-A629-0D87CA8CF2E4}"/>
              </a:ext>
            </a:extLst>
          </p:cNvPr>
          <p:cNvGraphicFramePr>
            <a:graphicFrameLocks/>
          </p:cNvGraphicFramePr>
          <p:nvPr>
            <p:extLst>
              <p:ext uri="{D42A27DB-BD31-4B8C-83A1-F6EECF244321}">
                <p14:modId xmlns:p14="http://schemas.microsoft.com/office/powerpoint/2010/main" val="3673152775"/>
              </p:ext>
            </p:extLst>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2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C78BAD0-3231-4C5B-A5DE-24ED4B89A875}"/>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B3288029-21E8-4768-B4E6-1ACA32D72930}"/>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598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D56483-5426-4439-8448-523644B3F795}"/>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5" name="Diagram 4">
            <a:extLst>
              <a:ext uri="{FF2B5EF4-FFF2-40B4-BE49-F238E27FC236}">
                <a16:creationId xmlns:a16="http://schemas.microsoft.com/office/drawing/2014/main" id="{13AF5C00-2CCD-4F70-B826-A450F3CCFF80}"/>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313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E3426C0-33EE-4C12-9B38-81F5B7A4F3EC}"/>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444052A8-72FB-41F7-BAA8-7DA8897F3FDF}"/>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34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00A5886-E33C-47BB-8C49-CA71A3B49BE4}"/>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7" name="Diagram 6">
            <a:extLst>
              <a:ext uri="{FF2B5EF4-FFF2-40B4-BE49-F238E27FC236}">
                <a16:creationId xmlns:a16="http://schemas.microsoft.com/office/drawing/2014/main" id="{4CD00901-0D7B-41EE-9875-96B24E52610C}"/>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38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DDF0C7A-D4C2-494F-819F-617E0A927CAD}"/>
              </a:ext>
            </a:extLst>
          </p:cNvPr>
          <p:cNvSpPr/>
          <p:nvPr/>
        </p:nvSpPr>
        <p:spPr>
          <a:xfrm>
            <a:off x="768096" y="6427163"/>
            <a:ext cx="4644220" cy="338554"/>
          </a:xfrm>
          <a:prstGeom prst="rect">
            <a:avLst/>
          </a:prstGeom>
        </p:spPr>
        <p:txBody>
          <a:bodyPr wrap="none">
            <a:spAutoFit/>
          </a:bodyPr>
          <a:lstStyle/>
          <a:p>
            <a:r>
              <a:rPr lang="sv-SE" sz="1600" b="1" dirty="0"/>
              <a:t>(Region Örebro län, 2020 – Egen bearbetning)</a:t>
            </a:r>
            <a:endParaRPr lang="sv-SE" sz="1600" dirty="0"/>
          </a:p>
        </p:txBody>
      </p:sp>
      <p:graphicFrame>
        <p:nvGraphicFramePr>
          <p:cNvPr id="4" name="Diagram 3">
            <a:extLst>
              <a:ext uri="{FF2B5EF4-FFF2-40B4-BE49-F238E27FC236}">
                <a16:creationId xmlns:a16="http://schemas.microsoft.com/office/drawing/2014/main" id="{640520EF-8456-4E70-837C-5B554B77EB0E}"/>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15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2B2A44EF-5BC9-4252-BCFC-13073582E150}"/>
              </a:ext>
            </a:extLst>
          </p:cNvPr>
          <p:cNvSpPr txBox="1">
            <a:spLocks/>
          </p:cNvSpPr>
          <p:nvPr/>
        </p:nvSpPr>
        <p:spPr>
          <a:xfrm>
            <a:off x="513578"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err="1">
                <a:latin typeface="Arial Black" panose="020B0A04020102020204" pitchFamily="34" charset="0"/>
                <a:cs typeface="Arial" panose="020B0604020202020204" pitchFamily="34" charset="0"/>
              </a:rPr>
              <a:t>isoBMI</a:t>
            </a:r>
            <a:r>
              <a:rPr lang="sv-SE" sz="3200" b="1">
                <a:latin typeface="Arial Black" panose="020B0A04020102020204" pitchFamily="34" charset="0"/>
                <a:cs typeface="Arial" panose="020B0604020202020204" pitchFamily="34" charset="0"/>
              </a:rPr>
              <a:t> – </a:t>
            </a:r>
            <a:r>
              <a:rPr lang="sv-SE" sz="3200" b="1" dirty="0">
                <a:latin typeface="Arial Black" panose="020B0A04020102020204" pitchFamily="34" charset="0"/>
                <a:cs typeface="Arial" panose="020B0604020202020204" pitchFamily="34" charset="0"/>
              </a:rPr>
              <a:t>Askersund kommun</a:t>
            </a:r>
            <a:endParaRPr lang="sv-SE" sz="3200" b="1" dirty="0">
              <a:solidFill>
                <a:srgbClr val="FF0000"/>
              </a:solidFill>
              <a:latin typeface="Arial Black" panose="020B0A040201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9E276F90-942F-4959-A6B9-74366064F754}"/>
              </a:ext>
            </a:extLst>
          </p:cNvPr>
          <p:cNvSpPr txBox="1">
            <a:spLocks/>
          </p:cNvSpPr>
          <p:nvPr/>
        </p:nvSpPr>
        <p:spPr>
          <a:xfrm>
            <a:off x="118722" y="638697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2022)</a:t>
            </a:r>
          </a:p>
        </p:txBody>
      </p:sp>
      <p:graphicFrame>
        <p:nvGraphicFramePr>
          <p:cNvPr id="6" name="Diagram 5">
            <a:extLst>
              <a:ext uri="{FF2B5EF4-FFF2-40B4-BE49-F238E27FC236}">
                <a16:creationId xmlns:a16="http://schemas.microsoft.com/office/drawing/2014/main" id="{A68A7CF5-1193-091B-A65C-B42C6E8DEA2C}"/>
              </a:ext>
            </a:extLst>
          </p:cNvPr>
          <p:cNvGraphicFramePr>
            <a:graphicFrameLocks/>
          </p:cNvGraphicFramePr>
          <p:nvPr>
            <p:extLst>
              <p:ext uri="{D42A27DB-BD31-4B8C-83A1-F6EECF244321}">
                <p14:modId xmlns:p14="http://schemas.microsoft.com/office/powerpoint/2010/main" val="446487130"/>
              </p:ext>
            </p:extLst>
          </p:nvPr>
        </p:nvGraphicFramePr>
        <p:xfrm>
          <a:off x="365760" y="1005839"/>
          <a:ext cx="11338560" cy="52251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7491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2B2A44EF-5BC9-4252-BCFC-13073582E150}"/>
              </a:ext>
            </a:extLst>
          </p:cNvPr>
          <p:cNvSpPr txBox="1">
            <a:spLocks/>
          </p:cNvSpPr>
          <p:nvPr/>
        </p:nvSpPr>
        <p:spPr>
          <a:xfrm>
            <a:off x="513578"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err="1">
                <a:latin typeface="Arial Black" panose="020B0A04020102020204" pitchFamily="34" charset="0"/>
                <a:cs typeface="Arial" panose="020B0604020202020204" pitchFamily="34" charset="0"/>
              </a:rPr>
              <a:t>isoBMI</a:t>
            </a:r>
            <a:r>
              <a:rPr lang="sv-SE" sz="3200" b="1" dirty="0">
                <a:latin typeface="Arial Black" panose="020B0A04020102020204" pitchFamily="34" charset="0"/>
                <a:cs typeface="Arial" panose="020B0604020202020204" pitchFamily="34" charset="0"/>
              </a:rPr>
              <a:t> – Region Örebro län</a:t>
            </a:r>
            <a:endParaRPr lang="sv-SE" sz="3200" b="1" dirty="0">
              <a:solidFill>
                <a:srgbClr val="FF0000"/>
              </a:solidFill>
              <a:latin typeface="Arial Black" panose="020B0A040201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9E276F90-942F-4959-A6B9-74366064F754}"/>
              </a:ext>
            </a:extLst>
          </p:cNvPr>
          <p:cNvSpPr txBox="1">
            <a:spLocks/>
          </p:cNvSpPr>
          <p:nvPr/>
        </p:nvSpPr>
        <p:spPr>
          <a:xfrm>
            <a:off x="118722" y="638697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2022)</a:t>
            </a:r>
          </a:p>
        </p:txBody>
      </p:sp>
      <p:graphicFrame>
        <p:nvGraphicFramePr>
          <p:cNvPr id="2" name="Diagram 1">
            <a:extLst>
              <a:ext uri="{FF2B5EF4-FFF2-40B4-BE49-F238E27FC236}">
                <a16:creationId xmlns:a16="http://schemas.microsoft.com/office/drawing/2014/main" id="{F170E18A-023C-673B-67FD-8CAC3376667B}"/>
              </a:ext>
            </a:extLst>
          </p:cNvPr>
          <p:cNvGraphicFramePr>
            <a:graphicFrameLocks/>
          </p:cNvGraphicFramePr>
          <p:nvPr/>
        </p:nvGraphicFramePr>
        <p:xfrm>
          <a:off x="344480" y="1123406"/>
          <a:ext cx="11416938" cy="5263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511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4" y="1477962"/>
            <a:ext cx="6836738" cy="2767484"/>
          </a:xfrm>
        </p:spPr>
        <p:txBody>
          <a:bodyPr/>
          <a:lstStyle/>
          <a:p>
            <a:r>
              <a:rPr lang="sv-SE" sz="6600" dirty="0">
                <a:cs typeface="Arial" panose="020B0604020202020204" pitchFamily="34" charset="0"/>
              </a:rPr>
              <a:t>Hälsa och levnadsvanor</a:t>
            </a:r>
            <a:endParaRPr lang="sv-SE" dirty="0"/>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8442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Allmän hälsa</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graphicFrame>
        <p:nvGraphicFramePr>
          <p:cNvPr id="2" name="Diagram 1">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304593961"/>
              </p:ext>
            </p:extLst>
          </p:nvPr>
        </p:nvGraphicFramePr>
        <p:xfrm>
          <a:off x="405325" y="1030864"/>
          <a:ext cx="8288969" cy="48153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3890772578"/>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Askersund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78</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71</a:t>
                      </a:r>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78</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73</a:t>
                      </a:r>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63</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58</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53</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100" b="0" i="0" u="none" strike="noStrike" dirty="0">
                          <a:solidFill>
                            <a:schemeClr val="bg1"/>
                          </a:solidFill>
                          <a:effectLst/>
                          <a:latin typeface="Calibri" panose="020F0502020204030204" pitchFamily="34" charset="0"/>
                        </a:rPr>
                        <a:t>70</a:t>
                      </a:r>
                    </a:p>
                  </a:txBody>
                  <a:tcPr marL="9525" marR="9525" marT="9525" marB="0" anchor="ctr"/>
                </a:tc>
                <a:tc>
                  <a:txBody>
                    <a:bodyPr/>
                    <a:lstStyle/>
                    <a:p>
                      <a:pPr algn="ctr" fontAlgn="b"/>
                      <a:r>
                        <a:rPr lang="sv-SE" sz="1100" b="0" i="0" u="none" strike="noStrike" dirty="0">
                          <a:solidFill>
                            <a:schemeClr val="bg1"/>
                          </a:solidFill>
                          <a:effectLst/>
                          <a:latin typeface="Calibri" panose="020F0502020204030204" pitchFamily="34" charset="0"/>
                        </a:rPr>
                        <a:t>68</a:t>
                      </a:r>
                    </a:p>
                  </a:txBody>
                  <a:tcPr marL="9525" marR="9525" marT="9525" marB="0" anchor="ctr"/>
                </a:tc>
                <a:extLst>
                  <a:ext uri="{0D108BD9-81ED-4DB2-BD59-A6C34878D82A}">
                    <a16:rowId xmlns:a16="http://schemas.microsoft.com/office/drawing/2014/main" val="1013981791"/>
                  </a:ext>
                </a:extLst>
              </a:tr>
            </a:tbl>
          </a:graphicData>
        </a:graphic>
      </p:graphicFrame>
      <p:sp>
        <p:nvSpPr>
          <p:cNvPr id="6" name="textruta 5">
            <a:extLst>
              <a:ext uri="{FF2B5EF4-FFF2-40B4-BE49-F238E27FC236}">
                <a16:creationId xmlns:a16="http://schemas.microsoft.com/office/drawing/2014/main" id="{E294EC85-3E7A-4378-0A2F-F1F9127AD9F8}"/>
              </a:ext>
            </a:extLst>
          </p:cNvPr>
          <p:cNvSpPr txBox="1"/>
          <p:nvPr/>
        </p:nvSpPr>
        <p:spPr>
          <a:xfrm>
            <a:off x="9028240" y="5104196"/>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359749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66195"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a:latin typeface="Arial Black" panose="020B0A04020102020204" pitchFamily="34" charset="0"/>
                <a:cs typeface="Arial" panose="020B0604020202020204" pitchFamily="34" charset="0"/>
              </a:rPr>
              <a:t>Strategi 2025</a:t>
            </a:r>
          </a:p>
          <a:p>
            <a:endParaRPr lang="sv-SE" sz="3200" b="1">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id="{48760E0C-F5C3-4707-8F1C-B8D3329F6A4A}"/>
              </a:ext>
            </a:extLst>
          </p:cNvPr>
          <p:cNvPicPr>
            <a:picLocks noChangeAspect="1"/>
          </p:cNvPicPr>
          <p:nvPr/>
        </p:nvPicPr>
        <p:blipFill>
          <a:blip r:embed="rId4"/>
          <a:stretch>
            <a:fillRect/>
          </a:stretch>
        </p:blipFill>
        <p:spPr>
          <a:xfrm>
            <a:off x="1124144" y="1260040"/>
            <a:ext cx="8053330" cy="5440362"/>
          </a:xfrm>
          <a:prstGeom prst="rect">
            <a:avLst/>
          </a:prstGeom>
        </p:spPr>
      </p:pic>
    </p:spTree>
    <p:extLst>
      <p:ext uri="{BB962C8B-B14F-4D97-AF65-F5344CB8AC3E}">
        <p14:creationId xmlns:p14="http://schemas.microsoft.com/office/powerpoint/2010/main" val="220227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Allmän hälsa</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extLst>
              <p:ext uri="{D42A27DB-BD31-4B8C-83A1-F6EECF244321}">
                <p14:modId xmlns:p14="http://schemas.microsoft.com/office/powerpoint/2010/main" val="1550233802"/>
              </p:ext>
            </p:extLst>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72</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66</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68</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a:solidFill>
                            <a:schemeClr val="tx1"/>
                          </a:solidFill>
                          <a:effectLst/>
                        </a:rPr>
                        <a:t>2</a:t>
                      </a:r>
                      <a:endParaRPr lang="sv-SE" sz="1200" b="0" i="0" u="none" strike="noStrike">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59</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14</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72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4</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60</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5</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66</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73</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a:solidFill>
                            <a:schemeClr val="tx1"/>
                          </a:solidFill>
                          <a:effectLst/>
                        </a:rPr>
                        <a:t>56</a:t>
                      </a:r>
                      <a:endParaRPr lang="sv-SE" sz="1200" b="0" i="0" u="none" strike="noStrike">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5</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a:solidFill>
                            <a:schemeClr val="tx1"/>
                          </a:solidFill>
                          <a:effectLst/>
                        </a:rPr>
                        <a:t>77</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sv-SE" sz="1600" b="0" i="0" baseline="0" noProof="0" dirty="0">
                <a:effectLst/>
              </a:rPr>
              <a:t>Andel 18 år och äldre som bedömer sitt allmänna hälsotillstånd som bra eller mycket bra,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278130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32C061F-12CE-4053-8B5F-3984DB413EBD}"/>
              </a:ext>
            </a:extLst>
          </p:cNvPr>
          <p:cNvGraphicFramePr>
            <a:graphicFrameLocks/>
          </p:cNvGraphicFramePr>
          <p:nvPr>
            <p:extLst>
              <p:ext uri="{D42A27DB-BD31-4B8C-83A1-F6EECF244321}">
                <p14:modId xmlns:p14="http://schemas.microsoft.com/office/powerpoint/2010/main" val="1960538882"/>
              </p:ext>
            </p:extLst>
          </p:nvPr>
        </p:nvGraphicFramePr>
        <p:xfrm>
          <a:off x="281243" y="1030863"/>
          <a:ext cx="8547963" cy="4796274"/>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4"/>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BMI &gt; 25</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1072752066"/>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Askersund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mn-lt"/>
                        </a:rPr>
                        <a:t>47</a:t>
                      </a:r>
                    </a:p>
                  </a:txBody>
                  <a:tcPr marL="7620" marR="7620" marT="7620" marB="0" anchor="ctr"/>
                </a:tc>
                <a:tc>
                  <a:txBody>
                    <a:bodyPr/>
                    <a:lstStyle/>
                    <a:p>
                      <a:pPr algn="ctr" fontAlgn="b"/>
                      <a:r>
                        <a:rPr lang="sv-SE" sz="1100" b="0" i="0" u="none" strike="noStrike">
                          <a:solidFill>
                            <a:srgbClr val="000000"/>
                          </a:solidFill>
                          <a:effectLst/>
                          <a:latin typeface="+mn-lt"/>
                        </a:rPr>
                        <a:t>43</a:t>
                      </a:r>
                    </a:p>
                  </a:txBody>
                  <a:tcPr marL="7620" marR="7620" marT="7620"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mn-lt"/>
                        </a:rPr>
                        <a:t>71</a:t>
                      </a:r>
                    </a:p>
                  </a:txBody>
                  <a:tcPr marL="7620" marR="7620" marT="7620" marB="0" anchor="ctr"/>
                </a:tc>
                <a:tc>
                  <a:txBody>
                    <a:bodyPr/>
                    <a:lstStyle/>
                    <a:p>
                      <a:pPr algn="ctr" fontAlgn="b"/>
                      <a:r>
                        <a:rPr lang="sv-SE" sz="1100" b="0" i="0" u="none" strike="noStrike" dirty="0">
                          <a:solidFill>
                            <a:srgbClr val="000000"/>
                          </a:solidFill>
                          <a:effectLst/>
                          <a:latin typeface="+mn-lt"/>
                        </a:rPr>
                        <a:t>53</a:t>
                      </a:r>
                    </a:p>
                  </a:txBody>
                  <a:tcPr marL="7620" marR="7620" marT="7620"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79</a:t>
                      </a:r>
                    </a:p>
                  </a:txBody>
                  <a:tcPr marL="7620" marR="7620" marT="7620" marB="0" anchor="ctr"/>
                </a:tc>
                <a:tc>
                  <a:txBody>
                    <a:bodyPr/>
                    <a:lstStyle/>
                    <a:p>
                      <a:pPr algn="ctr" fontAlgn="b"/>
                      <a:r>
                        <a:rPr lang="sv-SE" sz="1100" b="0" i="0" u="none" strike="noStrike" dirty="0">
                          <a:solidFill>
                            <a:srgbClr val="000000"/>
                          </a:solidFill>
                          <a:effectLst/>
                          <a:latin typeface="+mn-lt"/>
                        </a:rPr>
                        <a:t>66</a:t>
                      </a:r>
                    </a:p>
                  </a:txBody>
                  <a:tcPr marL="7620" marR="7620" marT="7620"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mn-lt"/>
                        </a:rPr>
                        <a:t>61</a:t>
                      </a:r>
                    </a:p>
                  </a:txBody>
                  <a:tcPr marL="7620" marR="7620" marT="7620" marB="0" anchor="ctr"/>
                </a:tc>
                <a:tc>
                  <a:txBody>
                    <a:bodyPr/>
                    <a:lstStyle/>
                    <a:p>
                      <a:pPr algn="ctr" fontAlgn="b"/>
                      <a:r>
                        <a:rPr lang="sv-SE" sz="1100" b="0" i="0" u="none" strike="noStrike" dirty="0">
                          <a:solidFill>
                            <a:srgbClr val="000000"/>
                          </a:solidFill>
                          <a:effectLst/>
                          <a:latin typeface="+mn-lt"/>
                        </a:rPr>
                        <a:t>60</a:t>
                      </a:r>
                    </a:p>
                  </a:txBody>
                  <a:tcPr marL="7620" marR="7620" marT="7620"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mn-lt"/>
                        </a:rPr>
                        <a:t>*</a:t>
                      </a:r>
                    </a:p>
                  </a:txBody>
                  <a:tcPr marL="7620" marR="7620" marT="7620" marB="0" anchor="ctr"/>
                </a:tc>
                <a:tc>
                  <a:txBody>
                    <a:bodyPr/>
                    <a:lstStyle/>
                    <a:p>
                      <a:pPr algn="ctr" fontAlgn="b"/>
                      <a:r>
                        <a:rPr lang="sv-SE" sz="1100" b="0" i="0" u="none" strike="noStrike" dirty="0">
                          <a:solidFill>
                            <a:srgbClr val="000000"/>
                          </a:solidFill>
                          <a:effectLst/>
                          <a:latin typeface="+mn-lt"/>
                        </a:rPr>
                        <a:t>71</a:t>
                      </a:r>
                    </a:p>
                  </a:txBody>
                  <a:tcPr marL="7620" marR="7620" marT="7620"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100" b="0" i="0" u="none" strike="noStrike">
                          <a:solidFill>
                            <a:schemeClr val="bg1"/>
                          </a:solidFill>
                          <a:effectLst/>
                          <a:latin typeface="+mn-lt"/>
                        </a:rPr>
                        <a:t>67</a:t>
                      </a:r>
                    </a:p>
                  </a:txBody>
                  <a:tcPr marL="7620" marR="7620" marT="7620" marB="0" anchor="ctr"/>
                </a:tc>
                <a:tc>
                  <a:txBody>
                    <a:bodyPr/>
                    <a:lstStyle/>
                    <a:p>
                      <a:pPr algn="ctr" fontAlgn="b"/>
                      <a:r>
                        <a:rPr lang="sv-SE" sz="1100" b="0" i="0" u="none" strike="noStrike" dirty="0">
                          <a:solidFill>
                            <a:schemeClr val="bg1"/>
                          </a:solidFill>
                          <a:effectLst/>
                          <a:latin typeface="+mn-lt"/>
                        </a:rPr>
                        <a:t>56</a:t>
                      </a:r>
                    </a:p>
                  </a:txBody>
                  <a:tcPr marL="7620" marR="7620" marT="7620" marB="0" anchor="ctr"/>
                </a:tc>
                <a:extLst>
                  <a:ext uri="{0D108BD9-81ED-4DB2-BD59-A6C34878D82A}">
                    <a16:rowId xmlns:a16="http://schemas.microsoft.com/office/drawing/2014/main" val="1013981791"/>
                  </a:ext>
                </a:extLst>
              </a:tr>
            </a:tbl>
          </a:graphicData>
        </a:graphic>
      </p:graphicFrame>
      <p:sp>
        <p:nvSpPr>
          <p:cNvPr id="7" name="textruta 6">
            <a:extLst>
              <a:ext uri="{FF2B5EF4-FFF2-40B4-BE49-F238E27FC236}">
                <a16:creationId xmlns:a16="http://schemas.microsoft.com/office/drawing/2014/main" id="{51AC9228-061B-922D-BAD9-C0D9F2B1B190}"/>
              </a:ext>
            </a:extLst>
          </p:cNvPr>
          <p:cNvSpPr txBox="1"/>
          <p:nvPr/>
        </p:nvSpPr>
        <p:spPr>
          <a:xfrm>
            <a:off x="9028240" y="5053224"/>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132960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BMI &gt; 25</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extLst>
              <p:ext uri="{D42A27DB-BD31-4B8C-83A1-F6EECF244321}">
                <p14:modId xmlns:p14="http://schemas.microsoft.com/office/powerpoint/2010/main" val="2597478515"/>
              </p:ext>
            </p:extLst>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63</a:t>
                      </a:r>
                    </a:p>
                  </a:txBody>
                  <a:tcPr marL="7620" marR="7620" marT="7620" marB="0" anchor="ctr"/>
                </a:tc>
                <a:tc>
                  <a:txBody>
                    <a:bodyPr/>
                    <a:lstStyle/>
                    <a:p>
                      <a:pPr algn="ctr" fontAlgn="b"/>
                      <a:r>
                        <a:rPr lang="sv-SE" sz="12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53</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73</a:t>
                      </a:r>
                    </a:p>
                  </a:txBody>
                  <a:tcPr marL="7620" marR="7620" marT="7620" marB="0" anchor="ctr"/>
                </a:tc>
                <a:tc>
                  <a:txBody>
                    <a:bodyPr/>
                    <a:lstStyle/>
                    <a:p>
                      <a:pPr algn="ctr" fontAlgn="b"/>
                      <a:r>
                        <a:rPr lang="sv-SE" sz="1200" b="0" i="0" u="none" strike="noStrike" dirty="0">
                          <a:solidFill>
                            <a:srgbClr val="000000"/>
                          </a:solidFill>
                          <a:effectLst/>
                          <a:latin typeface="+mn-lt"/>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57</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66</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52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3</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55</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59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med övervikt eller obesitas,</a:t>
            </a:r>
            <a:r>
              <a:rPr lang="sv-SE" sz="1600" b="0" i="0" baseline="0" noProof="0" dirty="0">
                <a:effectLst/>
              </a:rPr>
              <a:t>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333841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4AF7C27-7317-49A3-A92B-EABADA85EAFB}"/>
              </a:ext>
            </a:extLst>
          </p:cNvPr>
          <p:cNvGraphicFramePr>
            <a:graphicFrameLocks/>
          </p:cNvGraphicFramePr>
          <p:nvPr>
            <p:extLst>
              <p:ext uri="{D42A27DB-BD31-4B8C-83A1-F6EECF244321}">
                <p14:modId xmlns:p14="http://schemas.microsoft.com/office/powerpoint/2010/main" val="1979312851"/>
              </p:ext>
            </p:extLst>
          </p:nvPr>
        </p:nvGraphicFramePr>
        <p:xfrm>
          <a:off x="281243" y="1030863"/>
          <a:ext cx="8466517" cy="4796274"/>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4"/>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Ekonomiska svårigheter</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3246655537"/>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Askersund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mn-lt"/>
                        </a:rPr>
                        <a:t>22</a:t>
                      </a:r>
                    </a:p>
                  </a:txBody>
                  <a:tcPr marL="7620" marR="7620" marT="7620" marB="0" anchor="ctr"/>
                </a:tc>
                <a:tc>
                  <a:txBody>
                    <a:bodyPr/>
                    <a:lstStyle/>
                    <a:p>
                      <a:pPr algn="ctr" fontAlgn="b"/>
                      <a:r>
                        <a:rPr lang="sv-SE" sz="1100" b="0" i="0" u="none" strike="noStrike">
                          <a:solidFill>
                            <a:srgbClr val="000000"/>
                          </a:solidFill>
                          <a:effectLst/>
                          <a:latin typeface="+mn-lt"/>
                        </a:rPr>
                        <a:t>29</a:t>
                      </a:r>
                    </a:p>
                  </a:txBody>
                  <a:tcPr marL="7620" marR="7620" marT="7620"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8</a:t>
                      </a:r>
                    </a:p>
                  </a:txBody>
                  <a:tcPr marL="7620" marR="7620" marT="7620" marB="0" anchor="ctr"/>
                </a:tc>
                <a:tc>
                  <a:txBody>
                    <a:bodyPr/>
                    <a:lstStyle/>
                    <a:p>
                      <a:pPr algn="ctr" fontAlgn="b"/>
                      <a:r>
                        <a:rPr lang="sv-SE" sz="1100" b="0" i="0" u="none" strike="noStrike">
                          <a:solidFill>
                            <a:srgbClr val="000000"/>
                          </a:solidFill>
                          <a:effectLst/>
                          <a:latin typeface="+mn-lt"/>
                        </a:rPr>
                        <a:t>23</a:t>
                      </a:r>
                    </a:p>
                  </a:txBody>
                  <a:tcPr marL="7620" marR="7620" marT="7620"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5</a:t>
                      </a:r>
                    </a:p>
                  </a:txBody>
                  <a:tcPr marL="7620" marR="7620" marT="7620" marB="0" anchor="ctr"/>
                </a:tc>
                <a:tc>
                  <a:txBody>
                    <a:bodyPr/>
                    <a:lstStyle/>
                    <a:p>
                      <a:pPr algn="ctr" fontAlgn="b"/>
                      <a:r>
                        <a:rPr lang="sv-SE" sz="1100" b="0" i="0" u="none" strike="noStrike">
                          <a:solidFill>
                            <a:srgbClr val="000000"/>
                          </a:solidFill>
                          <a:effectLst/>
                          <a:latin typeface="+mn-lt"/>
                        </a:rPr>
                        <a:t>8</a:t>
                      </a:r>
                    </a:p>
                  </a:txBody>
                  <a:tcPr marL="7620" marR="7620" marT="7620"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3</a:t>
                      </a:r>
                    </a:p>
                  </a:txBody>
                  <a:tcPr marL="7620" marR="7620" marT="7620" marB="0" anchor="ctr"/>
                </a:tc>
                <a:tc>
                  <a:txBody>
                    <a:bodyPr/>
                    <a:lstStyle/>
                    <a:p>
                      <a:pPr algn="ctr" fontAlgn="b"/>
                      <a:r>
                        <a:rPr lang="sv-SE" sz="1100" b="0" i="0" u="none" strike="noStrike">
                          <a:solidFill>
                            <a:srgbClr val="000000"/>
                          </a:solidFill>
                          <a:effectLst/>
                          <a:latin typeface="+mn-lt"/>
                        </a:rPr>
                        <a:t>8</a:t>
                      </a:r>
                    </a:p>
                  </a:txBody>
                  <a:tcPr marL="7620" marR="7620" marT="7620"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0</a:t>
                      </a:r>
                    </a:p>
                  </a:txBody>
                  <a:tcPr marL="7620" marR="7620" marT="7620" marB="0" anchor="ctr"/>
                </a:tc>
                <a:tc>
                  <a:txBody>
                    <a:bodyPr/>
                    <a:lstStyle/>
                    <a:p>
                      <a:pPr algn="ctr" fontAlgn="b"/>
                      <a:r>
                        <a:rPr lang="sv-SE" sz="1100" b="0" i="0" u="none" strike="noStrike">
                          <a:solidFill>
                            <a:srgbClr val="000000"/>
                          </a:solidFill>
                          <a:effectLst/>
                          <a:latin typeface="+mn-lt"/>
                        </a:rPr>
                        <a:t>0</a:t>
                      </a:r>
                    </a:p>
                  </a:txBody>
                  <a:tcPr marL="7620" marR="7620" marT="7620"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100" b="0" i="0" u="none" strike="noStrike">
                          <a:solidFill>
                            <a:schemeClr val="bg1"/>
                          </a:solidFill>
                          <a:effectLst/>
                          <a:latin typeface="+mn-lt"/>
                        </a:rPr>
                        <a:t>9</a:t>
                      </a:r>
                    </a:p>
                  </a:txBody>
                  <a:tcPr marL="7620" marR="7620" marT="7620" marB="0" anchor="ctr"/>
                </a:tc>
                <a:tc>
                  <a:txBody>
                    <a:bodyPr/>
                    <a:lstStyle/>
                    <a:p>
                      <a:pPr algn="ctr" fontAlgn="b"/>
                      <a:r>
                        <a:rPr lang="sv-SE" sz="1100" b="0" i="0" u="none" strike="noStrike" dirty="0">
                          <a:solidFill>
                            <a:schemeClr val="bg1"/>
                          </a:solidFill>
                          <a:effectLst/>
                          <a:latin typeface="+mn-lt"/>
                        </a:rPr>
                        <a:t>17</a:t>
                      </a:r>
                    </a:p>
                  </a:txBody>
                  <a:tcPr marL="7620" marR="7620" marT="7620" marB="0" anchor="ctr"/>
                </a:tc>
                <a:extLst>
                  <a:ext uri="{0D108BD9-81ED-4DB2-BD59-A6C34878D82A}">
                    <a16:rowId xmlns:a16="http://schemas.microsoft.com/office/drawing/2014/main" val="1013981791"/>
                  </a:ext>
                </a:extLst>
              </a:tr>
            </a:tbl>
          </a:graphicData>
        </a:graphic>
      </p:graphicFrame>
      <p:sp>
        <p:nvSpPr>
          <p:cNvPr id="7" name="textruta 6">
            <a:extLst>
              <a:ext uri="{FF2B5EF4-FFF2-40B4-BE49-F238E27FC236}">
                <a16:creationId xmlns:a16="http://schemas.microsoft.com/office/drawing/2014/main" id="{51AC9228-061B-922D-BAD9-C0D9F2B1B190}"/>
              </a:ext>
            </a:extLst>
          </p:cNvPr>
          <p:cNvSpPr txBox="1"/>
          <p:nvPr/>
        </p:nvSpPr>
        <p:spPr>
          <a:xfrm>
            <a:off x="9028240" y="5053224"/>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55030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Ekonomiska svårigheter</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extLst>
              <p:ext uri="{D42A27DB-BD31-4B8C-83A1-F6EECF244321}">
                <p14:modId xmlns:p14="http://schemas.microsoft.com/office/powerpoint/2010/main" val="3162157432"/>
              </p:ext>
            </p:extLst>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Calibri" panose="020F0502020204030204" pitchFamily="34" charset="0"/>
                        </a:rPr>
                        <a:t>11</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14</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18</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19</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4</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14</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9</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31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12</a:t>
                      </a:r>
                    </a:p>
                  </a:txBody>
                  <a:tcPr marL="7620" marR="7620" marT="7620" marB="0" anchor="ctr"/>
                </a:tc>
                <a:tc>
                  <a:txBody>
                    <a:bodyPr/>
                    <a:lstStyle/>
                    <a:p>
                      <a:pPr algn="ctr" fontAlgn="b"/>
                      <a:r>
                        <a:rPr lang="sv-SE" sz="1100" b="0" i="0" u="none" strike="noStrike" dirty="0">
                          <a:solidFill>
                            <a:srgbClr val="000000"/>
                          </a:solidFill>
                          <a:effectLst/>
                          <a:latin typeface="Calibri" panose="020F0502020204030204" pitchFamily="34" charset="0"/>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en-US" sz="1600" dirty="0" err="1"/>
              <a:t>Andel</a:t>
            </a:r>
            <a:r>
              <a:rPr lang="en-US" sz="1600" dirty="0"/>
              <a:t> 18-84 </a:t>
            </a:r>
            <a:r>
              <a:rPr lang="en-US" sz="1600" dirty="0" err="1"/>
              <a:t>år</a:t>
            </a:r>
            <a:r>
              <a:rPr lang="en-US" sz="1600" dirty="0"/>
              <a:t> </a:t>
            </a:r>
            <a:r>
              <a:rPr lang="en-US" sz="1600" dirty="0" err="1"/>
              <a:t>som</a:t>
            </a:r>
            <a:r>
              <a:rPr lang="en-US" sz="1600" dirty="0"/>
              <a:t> </a:t>
            </a:r>
            <a:r>
              <a:rPr lang="en-US" sz="1600" dirty="0" err="1"/>
              <a:t>varit</a:t>
            </a:r>
            <a:r>
              <a:rPr lang="en-US" sz="1600" dirty="0"/>
              <a:t> </a:t>
            </a:r>
            <a:r>
              <a:rPr lang="en-US" sz="1600" dirty="0" err="1"/>
              <a:t>i</a:t>
            </a:r>
            <a:r>
              <a:rPr lang="en-US" sz="1600" dirty="0"/>
              <a:t> </a:t>
            </a:r>
            <a:r>
              <a:rPr lang="en-US" sz="1600" dirty="0" err="1"/>
              <a:t>ekonomisk</a:t>
            </a:r>
            <a:r>
              <a:rPr lang="en-US" sz="1600" dirty="0"/>
              <a:t> kris under de </a:t>
            </a:r>
            <a:r>
              <a:rPr lang="en-US" sz="1600" dirty="0" err="1"/>
              <a:t>senaste</a:t>
            </a:r>
            <a:r>
              <a:rPr lang="en-US" sz="1600" dirty="0"/>
              <a:t> 12 </a:t>
            </a:r>
            <a:r>
              <a:rPr lang="en-US" sz="1600" dirty="0" err="1"/>
              <a:t>månaderna</a:t>
            </a:r>
            <a:r>
              <a:rPr lang="en-US" sz="1600" dirty="0"/>
              <a:t> (</a:t>
            </a:r>
            <a:r>
              <a:rPr lang="en-US" sz="1600" dirty="0" err="1"/>
              <a:t>svårt</a:t>
            </a:r>
            <a:r>
              <a:rPr lang="en-US" sz="1600" dirty="0"/>
              <a:t> </a:t>
            </a:r>
            <a:r>
              <a:rPr lang="en-US" sz="1600" dirty="0" err="1"/>
              <a:t>att</a:t>
            </a:r>
            <a:r>
              <a:rPr lang="en-US" sz="1600" dirty="0"/>
              <a:t> </a:t>
            </a:r>
            <a:r>
              <a:rPr lang="en-US" sz="1600" dirty="0" err="1"/>
              <a:t>klara</a:t>
            </a:r>
            <a:r>
              <a:rPr lang="en-US" sz="1600" dirty="0"/>
              <a:t> </a:t>
            </a:r>
            <a:r>
              <a:rPr lang="en-US" sz="1600" dirty="0" err="1"/>
              <a:t>löpande</a:t>
            </a:r>
            <a:r>
              <a:rPr lang="en-US" sz="1600" dirty="0"/>
              <a:t> </a:t>
            </a:r>
            <a:r>
              <a:rPr lang="en-US" sz="1600" dirty="0" err="1"/>
              <a:t>utgifter</a:t>
            </a:r>
            <a:r>
              <a:rPr lang="en-US" sz="1600" dirty="0"/>
              <a:t>), </a:t>
            </a:r>
            <a:r>
              <a:rPr lang="sv-SE" sz="1600" b="0" i="0" baseline="0" noProof="0" dirty="0">
                <a:effectLst/>
              </a:rPr>
              <a:t>år 2022, åldersstandardiserade uppgifter. Data för Region Örebro län.</a:t>
            </a:r>
            <a:endParaRPr lang="en-US" sz="1600" dirty="0"/>
          </a:p>
        </p:txBody>
      </p:sp>
    </p:spTree>
    <p:extLst>
      <p:ext uri="{BB962C8B-B14F-4D97-AF65-F5344CB8AC3E}">
        <p14:creationId xmlns:p14="http://schemas.microsoft.com/office/powerpoint/2010/main" val="17901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Stillasittande</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1955757266"/>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latin typeface="+mn-lt"/>
                        </a:rPr>
                        <a:t>Askersunds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100" u="none" strike="noStrike" dirty="0">
                          <a:effectLst/>
                          <a:latin typeface="+mn-lt"/>
                        </a:rPr>
                        <a:t>34</a:t>
                      </a:r>
                      <a:endParaRPr lang="sv-SE" sz="1100" b="0" i="0" u="none" strike="noStrike" dirty="0">
                        <a:solidFill>
                          <a:srgbClr val="000000"/>
                        </a:solidFill>
                        <a:effectLst/>
                        <a:latin typeface="+mn-lt"/>
                      </a:endParaRPr>
                    </a:p>
                  </a:txBody>
                  <a:tcPr marL="9525" marR="9525" marT="9525" marB="0" anchor="ctr"/>
                </a:tc>
                <a:tc>
                  <a:txBody>
                    <a:bodyPr/>
                    <a:lstStyle/>
                    <a:p>
                      <a:pPr algn="ctr" fontAlgn="b"/>
                      <a:r>
                        <a:rPr lang="sv-SE" sz="1100" u="none" strike="noStrike">
                          <a:effectLst/>
                          <a:latin typeface="+mn-lt"/>
                        </a:rPr>
                        <a:t>20</a:t>
                      </a:r>
                      <a:endParaRPr lang="sv-S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u="none" strike="noStrike">
                          <a:effectLst/>
                          <a:latin typeface="+mn-lt"/>
                        </a:rPr>
                        <a:t>10</a:t>
                      </a:r>
                      <a:endParaRPr lang="sv-SE" sz="1100" b="0" i="0" u="none" strike="noStrike">
                        <a:solidFill>
                          <a:srgbClr val="000000"/>
                        </a:solidFill>
                        <a:effectLst/>
                        <a:latin typeface="+mn-lt"/>
                      </a:endParaRPr>
                    </a:p>
                  </a:txBody>
                  <a:tcPr marL="9525" marR="9525" marT="9525" marB="0" anchor="ctr"/>
                </a:tc>
                <a:tc>
                  <a:txBody>
                    <a:bodyPr/>
                    <a:lstStyle/>
                    <a:p>
                      <a:pPr algn="ctr" fontAlgn="b"/>
                      <a:r>
                        <a:rPr lang="sv-SE" sz="1100" u="none" strike="noStrike">
                          <a:effectLst/>
                          <a:latin typeface="+mn-lt"/>
                        </a:rPr>
                        <a:t>18</a:t>
                      </a:r>
                      <a:endParaRPr lang="sv-S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u="none" strike="noStrike">
                          <a:effectLst/>
                          <a:latin typeface="+mn-lt"/>
                        </a:rPr>
                        <a:t>10</a:t>
                      </a:r>
                      <a:endParaRPr lang="sv-SE" sz="1100" b="0" i="0" u="none" strike="noStrike">
                        <a:solidFill>
                          <a:srgbClr val="000000"/>
                        </a:solidFill>
                        <a:effectLst/>
                        <a:latin typeface="+mn-lt"/>
                      </a:endParaRPr>
                    </a:p>
                  </a:txBody>
                  <a:tcPr marL="9525" marR="9525" marT="9525" marB="0" anchor="ctr"/>
                </a:tc>
                <a:tc>
                  <a:txBody>
                    <a:bodyPr/>
                    <a:lstStyle/>
                    <a:p>
                      <a:pPr algn="ctr" fontAlgn="b"/>
                      <a:r>
                        <a:rPr lang="sv-SE" sz="1100" u="none" strike="noStrike">
                          <a:effectLst/>
                          <a:latin typeface="+mn-lt"/>
                        </a:rPr>
                        <a:t>12</a:t>
                      </a:r>
                      <a:endParaRPr lang="sv-S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u="none" strike="noStrike">
                          <a:effectLst/>
                          <a:latin typeface="+mn-lt"/>
                        </a:rPr>
                        <a:t>14</a:t>
                      </a:r>
                      <a:endParaRPr lang="sv-SE" sz="1100" b="0" i="0" u="none" strike="noStrike">
                        <a:solidFill>
                          <a:srgbClr val="000000"/>
                        </a:solidFill>
                        <a:effectLst/>
                        <a:latin typeface="+mn-lt"/>
                      </a:endParaRPr>
                    </a:p>
                  </a:txBody>
                  <a:tcPr marL="9525" marR="9525" marT="9525" marB="0" anchor="ctr"/>
                </a:tc>
                <a:tc>
                  <a:txBody>
                    <a:bodyPr/>
                    <a:lstStyle/>
                    <a:p>
                      <a:pPr algn="ctr" fontAlgn="b"/>
                      <a:r>
                        <a:rPr lang="sv-SE" sz="1100" u="none" strike="noStrike">
                          <a:effectLst/>
                          <a:latin typeface="+mn-lt"/>
                        </a:rPr>
                        <a:t>5</a:t>
                      </a:r>
                      <a:endParaRPr lang="sv-S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100" u="none" strike="noStrike">
                          <a:effectLst/>
                          <a:latin typeface="+mn-lt"/>
                        </a:rPr>
                        <a:t>*</a:t>
                      </a:r>
                      <a:endParaRPr lang="sv-SE" sz="1100" b="0" i="0" u="none" strike="noStrike">
                        <a:solidFill>
                          <a:srgbClr val="000000"/>
                        </a:solidFill>
                        <a:effectLst/>
                        <a:latin typeface="+mn-lt"/>
                      </a:endParaRPr>
                    </a:p>
                  </a:txBody>
                  <a:tcPr marL="9525" marR="9525" marT="9525" marB="0" anchor="ctr"/>
                </a:tc>
                <a:tc>
                  <a:txBody>
                    <a:bodyPr/>
                    <a:lstStyle/>
                    <a:p>
                      <a:pPr algn="ctr" fontAlgn="b"/>
                      <a:r>
                        <a:rPr lang="sv-SE" sz="1100" u="none" strike="noStrike" dirty="0">
                          <a:effectLst/>
                          <a:latin typeface="+mn-lt"/>
                        </a:rPr>
                        <a:t>*</a:t>
                      </a:r>
                      <a:endParaRPr lang="sv-SE" sz="11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100" b="0" i="0" u="none" strike="noStrike" dirty="0">
                          <a:solidFill>
                            <a:schemeClr val="bg1"/>
                          </a:solidFill>
                          <a:effectLst/>
                          <a:latin typeface="+mn-lt"/>
                        </a:rPr>
                        <a:t>14</a:t>
                      </a:r>
                    </a:p>
                  </a:txBody>
                  <a:tcPr marL="9525" marR="9525" marT="9525" marB="0" anchor="ctr"/>
                </a:tc>
                <a:tc>
                  <a:txBody>
                    <a:bodyPr/>
                    <a:lstStyle/>
                    <a:p>
                      <a:pPr algn="ctr" fontAlgn="b"/>
                      <a:r>
                        <a:rPr lang="sv-SE" sz="1100" b="0" i="0" u="none" strike="noStrike" dirty="0">
                          <a:solidFill>
                            <a:schemeClr val="bg1"/>
                          </a:solidFill>
                          <a:effectLst/>
                          <a:latin typeface="+mn-lt"/>
                        </a:rPr>
                        <a:t>14</a:t>
                      </a:r>
                    </a:p>
                  </a:txBody>
                  <a:tcPr marL="9525" marR="9525" marT="9525" marB="0" anchor="ctr"/>
                </a:tc>
                <a:extLst>
                  <a:ext uri="{0D108BD9-81ED-4DB2-BD59-A6C34878D82A}">
                    <a16:rowId xmlns:a16="http://schemas.microsoft.com/office/drawing/2014/main" val="2904501217"/>
                  </a:ext>
                </a:extLst>
              </a:tr>
            </a:tbl>
          </a:graphicData>
        </a:graphic>
      </p:graphicFrame>
      <p:graphicFrame>
        <p:nvGraphicFramePr>
          <p:cNvPr id="2" name="Diagram 1" descr="Diagram som illustrerar resultaten i kommun, länet och CDUST, köns- och åldersuppdelat.">
            <a:extLst>
              <a:ext uri="{FF2B5EF4-FFF2-40B4-BE49-F238E27FC236}">
                <a16:creationId xmlns:a16="http://schemas.microsoft.com/office/drawing/2014/main" id="{C61891E4-744D-4154-8274-DF83D92DD633}"/>
              </a:ext>
            </a:extLst>
          </p:cNvPr>
          <p:cNvGraphicFramePr>
            <a:graphicFrameLocks/>
          </p:cNvGraphicFramePr>
          <p:nvPr>
            <p:extLst>
              <p:ext uri="{D42A27DB-BD31-4B8C-83A1-F6EECF244321}">
                <p14:modId xmlns:p14="http://schemas.microsoft.com/office/powerpoint/2010/main" val="136394007"/>
              </p:ext>
            </p:extLst>
          </p:nvPr>
        </p:nvGraphicFramePr>
        <p:xfrm>
          <a:off x="321415" y="1011655"/>
          <a:ext cx="8958943" cy="48346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sp>
        <p:nvSpPr>
          <p:cNvPr id="3" name="textruta 2">
            <a:extLst>
              <a:ext uri="{FF2B5EF4-FFF2-40B4-BE49-F238E27FC236}">
                <a16:creationId xmlns:a16="http://schemas.microsoft.com/office/drawing/2014/main" id="{4259A0F5-169C-8A37-F114-C70A31B7449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180056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Stillasittande</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extLst>
              <p:ext uri="{D42A27DB-BD31-4B8C-83A1-F6EECF244321}">
                <p14:modId xmlns:p14="http://schemas.microsoft.com/office/powerpoint/2010/main" val="867198515"/>
              </p:ext>
            </p:extLst>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17</a:t>
                      </a:r>
                    </a:p>
                  </a:txBody>
                  <a:tcPr marL="9525" marR="9525" marT="9525" marB="0" anchor="ctr"/>
                </a:tc>
                <a:tc>
                  <a:txBody>
                    <a:bodyPr/>
                    <a:lstStyle/>
                    <a:p>
                      <a:pPr algn="ctr" fontAlgn="b"/>
                      <a:r>
                        <a:rPr lang="sv-SE" sz="1200" b="0" i="0" u="none" strike="noStrike">
                          <a:solidFill>
                            <a:srgbClr val="000000"/>
                          </a:solidFill>
                          <a:effectLst/>
                          <a:latin typeface="+mn-lt"/>
                        </a:rPr>
                        <a:t>2</a:t>
                      </a:r>
                    </a:p>
                  </a:txBody>
                  <a:tcPr marL="9525" marR="9525" marT="9525"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1</a:t>
                      </a: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21</a:t>
                      </a:r>
                    </a:p>
                  </a:txBody>
                  <a:tcPr marL="9525" marR="9525" marT="9525" marB="0" anchor="ctr"/>
                </a:tc>
                <a:tc>
                  <a:txBody>
                    <a:bodyPr/>
                    <a:lstStyle/>
                    <a:p>
                      <a:pPr algn="ctr" fontAlgn="b"/>
                      <a:r>
                        <a:rPr lang="sv-SE" sz="1200" b="0" i="0" u="none" strike="noStrike" dirty="0">
                          <a:solidFill>
                            <a:srgbClr val="000000"/>
                          </a:solidFill>
                          <a:effectLst/>
                          <a:latin typeface="+mn-lt"/>
                        </a:rPr>
                        <a:t>13</a:t>
                      </a:r>
                    </a:p>
                  </a:txBody>
                  <a:tcPr marL="9525" marR="9525" marT="9525"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4</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14</a:t>
                      </a:r>
                    </a:p>
                  </a:txBody>
                  <a:tcPr marL="9525" marR="9525" marT="9525" marB="0" anchor="ctr"/>
                </a:tc>
                <a:tc>
                  <a:txBody>
                    <a:bodyPr/>
                    <a:lstStyle/>
                    <a:p>
                      <a:pPr algn="ctr" fontAlgn="b"/>
                      <a:r>
                        <a:rPr lang="sv-SE" sz="1200" b="0" i="0" u="none" strike="noStrike" dirty="0">
                          <a:solidFill>
                            <a:srgbClr val="000000"/>
                          </a:solidFill>
                          <a:effectLst/>
                          <a:latin typeface="+mn-lt"/>
                        </a:rPr>
                        <a:t>2</a:t>
                      </a:r>
                    </a:p>
                  </a:txBody>
                  <a:tcPr marL="9525" marR="9525" marT="9525"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18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17</a:t>
                      </a:r>
                    </a:p>
                  </a:txBody>
                  <a:tcPr marL="9525" marR="9525" marT="9525" marB="0" anchor="ctr"/>
                </a:tc>
                <a:tc>
                  <a:txBody>
                    <a:bodyPr/>
                    <a:lstStyle/>
                    <a:p>
                      <a:pPr algn="ctr" fontAlgn="b"/>
                      <a:r>
                        <a:rPr lang="sv-SE" sz="1200" b="0" i="0" u="none" strike="noStrike" dirty="0">
                          <a:solidFill>
                            <a:srgbClr val="000000"/>
                          </a:solidFill>
                          <a:effectLst/>
                          <a:latin typeface="+mn-lt"/>
                        </a:rPr>
                        <a:t>2</a:t>
                      </a:r>
                    </a:p>
                  </a:txBody>
                  <a:tcPr marL="9525" marR="9525" marT="9525"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sv-SE" sz="1600" b="0" i="0" baseline="0" noProof="0" dirty="0">
                <a:effectLst/>
              </a:rPr>
              <a:t>Andel 18 år och äldre som sitter 10 timmar eller mer under ett normalt dygn (personer med funktionsnedsättning undantagna),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324934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980953511"/>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latin typeface="+mn-lt"/>
                        </a:rPr>
                        <a:t>Askersunds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100" b="0" i="0" u="none" strike="noStrike" dirty="0">
                          <a:solidFill>
                            <a:srgbClr val="000000"/>
                          </a:solidFill>
                          <a:effectLst/>
                          <a:latin typeface="+mn-lt"/>
                        </a:rPr>
                        <a:t>58</a:t>
                      </a:r>
                    </a:p>
                  </a:txBody>
                  <a:tcPr marL="7620" marR="7620" marT="7620" marB="0" anchor="ctr"/>
                </a:tc>
                <a:tc>
                  <a:txBody>
                    <a:bodyPr/>
                    <a:lstStyle/>
                    <a:p>
                      <a:pPr algn="ctr" fontAlgn="b"/>
                      <a:r>
                        <a:rPr lang="sv-SE" sz="1100" b="0" i="0" u="none" strike="noStrike">
                          <a:solidFill>
                            <a:srgbClr val="000000"/>
                          </a:solidFill>
                          <a:effectLst/>
                          <a:latin typeface="+mn-lt"/>
                        </a:rPr>
                        <a:t>67</a:t>
                      </a:r>
                    </a:p>
                  </a:txBody>
                  <a:tcPr marL="7620" marR="7620" marT="7620"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b="0" i="0" u="none" strike="noStrike" dirty="0">
                          <a:solidFill>
                            <a:srgbClr val="000000"/>
                          </a:solidFill>
                          <a:effectLst/>
                          <a:latin typeface="+mn-lt"/>
                        </a:rPr>
                        <a:t>66</a:t>
                      </a:r>
                    </a:p>
                  </a:txBody>
                  <a:tcPr marL="7620" marR="7620" marT="7620" marB="0" anchor="ctr"/>
                </a:tc>
                <a:tc>
                  <a:txBody>
                    <a:bodyPr/>
                    <a:lstStyle/>
                    <a:p>
                      <a:pPr algn="ctr" fontAlgn="b"/>
                      <a:r>
                        <a:rPr lang="sv-SE" sz="1100" b="0" i="0" u="none" strike="noStrike">
                          <a:solidFill>
                            <a:srgbClr val="000000"/>
                          </a:solidFill>
                          <a:effectLst/>
                          <a:latin typeface="+mn-lt"/>
                        </a:rPr>
                        <a:t>57</a:t>
                      </a:r>
                    </a:p>
                  </a:txBody>
                  <a:tcPr marL="7620" marR="7620" marT="7620"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b="0" i="0" u="none" strike="noStrike">
                          <a:solidFill>
                            <a:srgbClr val="000000"/>
                          </a:solidFill>
                          <a:effectLst/>
                          <a:latin typeface="+mn-lt"/>
                        </a:rPr>
                        <a:t>60</a:t>
                      </a:r>
                    </a:p>
                  </a:txBody>
                  <a:tcPr marL="7620" marR="7620" marT="7620" marB="0" anchor="ctr"/>
                </a:tc>
                <a:tc>
                  <a:txBody>
                    <a:bodyPr/>
                    <a:lstStyle/>
                    <a:p>
                      <a:pPr algn="ctr" fontAlgn="b"/>
                      <a:r>
                        <a:rPr lang="sv-SE" sz="1100" b="0" i="0" u="none" strike="noStrike" dirty="0">
                          <a:solidFill>
                            <a:srgbClr val="000000"/>
                          </a:solidFill>
                          <a:effectLst/>
                          <a:latin typeface="+mn-lt"/>
                        </a:rPr>
                        <a:t>64</a:t>
                      </a:r>
                    </a:p>
                  </a:txBody>
                  <a:tcPr marL="7620" marR="7620" marT="7620"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b="0" i="0" u="none" strike="noStrike">
                          <a:solidFill>
                            <a:srgbClr val="000000"/>
                          </a:solidFill>
                          <a:effectLst/>
                          <a:latin typeface="+mn-lt"/>
                        </a:rPr>
                        <a:t>50</a:t>
                      </a:r>
                    </a:p>
                  </a:txBody>
                  <a:tcPr marL="7620" marR="7620" marT="7620" marB="0" anchor="ctr"/>
                </a:tc>
                <a:tc>
                  <a:txBody>
                    <a:bodyPr/>
                    <a:lstStyle/>
                    <a:p>
                      <a:pPr algn="ctr" fontAlgn="b"/>
                      <a:r>
                        <a:rPr lang="sv-SE" sz="1100" b="0" i="0" u="none" strike="noStrike" dirty="0">
                          <a:solidFill>
                            <a:srgbClr val="000000"/>
                          </a:solidFill>
                          <a:effectLst/>
                          <a:latin typeface="+mn-lt"/>
                        </a:rPr>
                        <a:t>51</a:t>
                      </a:r>
                    </a:p>
                  </a:txBody>
                  <a:tcPr marL="7620" marR="7620" marT="7620"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100" b="0" i="0" u="none" strike="noStrike">
                          <a:solidFill>
                            <a:srgbClr val="000000"/>
                          </a:solidFill>
                          <a:effectLst/>
                          <a:latin typeface="+mn-lt"/>
                        </a:rPr>
                        <a:t>29</a:t>
                      </a:r>
                    </a:p>
                  </a:txBody>
                  <a:tcPr marL="7620" marR="7620" marT="7620" marB="0" anchor="ctr"/>
                </a:tc>
                <a:tc>
                  <a:txBody>
                    <a:bodyPr/>
                    <a:lstStyle/>
                    <a:p>
                      <a:pPr algn="ctr" fontAlgn="b"/>
                      <a:r>
                        <a:rPr lang="sv-SE" sz="1100" b="0" i="0" u="none" strike="noStrike" dirty="0">
                          <a:solidFill>
                            <a:srgbClr val="000000"/>
                          </a:solidFill>
                          <a:effectLst/>
                          <a:latin typeface="+mn-lt"/>
                        </a:rPr>
                        <a:t>18</a:t>
                      </a:r>
                    </a:p>
                  </a:txBody>
                  <a:tcPr marL="7620" marR="7620" marT="7620"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100" b="0" i="0" u="none" strike="noStrike">
                          <a:solidFill>
                            <a:schemeClr val="bg1"/>
                          </a:solidFill>
                          <a:effectLst/>
                          <a:latin typeface="+mn-lt"/>
                        </a:rPr>
                        <a:t>59</a:t>
                      </a:r>
                    </a:p>
                  </a:txBody>
                  <a:tcPr marL="7620" marR="7620" marT="7620" marB="0" anchor="ctr"/>
                </a:tc>
                <a:tc>
                  <a:txBody>
                    <a:bodyPr/>
                    <a:lstStyle/>
                    <a:p>
                      <a:pPr algn="ctr" fontAlgn="b"/>
                      <a:r>
                        <a:rPr lang="sv-SE" sz="1100" b="0" i="0" u="none" strike="noStrike" dirty="0">
                          <a:solidFill>
                            <a:schemeClr val="bg1"/>
                          </a:solidFill>
                          <a:effectLst/>
                          <a:latin typeface="+mn-lt"/>
                        </a:rPr>
                        <a:t>60</a:t>
                      </a:r>
                    </a:p>
                  </a:txBody>
                  <a:tcPr marL="7620" marR="7620" marT="7620"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3" name="Diagram 2" descr="Diagram som illustrerar resultaten i kommun, länet och CDUST, köns- och åldersuppdelat.">
            <a:extLst>
              <a:ext uri="{FF2B5EF4-FFF2-40B4-BE49-F238E27FC236}">
                <a16:creationId xmlns:a16="http://schemas.microsoft.com/office/drawing/2014/main" id="{594E8B8A-EDED-4B44-81D4-DEB23A833D0C}"/>
              </a:ext>
            </a:extLst>
          </p:cNvPr>
          <p:cNvGraphicFramePr>
            <a:graphicFrameLocks/>
          </p:cNvGraphicFramePr>
          <p:nvPr>
            <p:extLst>
              <p:ext uri="{D42A27DB-BD31-4B8C-83A1-F6EECF244321}">
                <p14:modId xmlns:p14="http://schemas.microsoft.com/office/powerpoint/2010/main" val="1948131704"/>
              </p:ext>
            </p:extLst>
          </p:nvPr>
        </p:nvGraphicFramePr>
        <p:xfrm>
          <a:off x="321414" y="1004341"/>
          <a:ext cx="8912527" cy="4916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DCFF3732-04AC-5511-BBB6-1E9C626B2C08}"/>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327657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Fysisk aktivitet</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extLst>
              <p:ext uri="{D42A27DB-BD31-4B8C-83A1-F6EECF244321}">
                <p14:modId xmlns:p14="http://schemas.microsoft.com/office/powerpoint/2010/main" val="3398215283"/>
              </p:ext>
            </p:extLst>
          </p:nvPr>
        </p:nvGraphicFramePr>
        <p:xfrm>
          <a:off x="405325" y="1386290"/>
          <a:ext cx="10651696" cy="4208206"/>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54906">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65330">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65</a:t>
                      </a:r>
                    </a:p>
                  </a:txBody>
                  <a:tcPr marL="7620" marR="7620" marT="7620" marB="0" anchor="ctr"/>
                </a:tc>
                <a:tc>
                  <a:txBody>
                    <a:bodyPr/>
                    <a:lstStyle/>
                    <a:p>
                      <a:pPr algn="ctr" fontAlgn="b"/>
                      <a:r>
                        <a:rPr lang="sv-SE" sz="12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65330">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62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65330">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65330">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65</a:t>
                      </a:r>
                    </a:p>
                  </a:txBody>
                  <a:tcPr marL="7620" marR="7620" marT="7620" marB="0" anchor="ctr"/>
                </a:tc>
                <a:tc>
                  <a:txBody>
                    <a:bodyPr/>
                    <a:lstStyle/>
                    <a:p>
                      <a:pPr algn="ctr" fontAlgn="b"/>
                      <a:r>
                        <a:rPr lang="sv-SE" sz="1200" b="0" i="0" u="none" strike="noStrike" dirty="0">
                          <a:solidFill>
                            <a:srgbClr val="000000"/>
                          </a:solidFill>
                          <a:effectLst/>
                          <a:latin typeface="+mn-lt"/>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65330">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48</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5</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65330">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48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65330">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59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65330">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72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65330">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65330">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som får tillräcklig fysisk aktivitet per vecka (150 aktivitetsminuter),</a:t>
            </a:r>
            <a:r>
              <a:rPr lang="sv-SE" sz="1600" b="0" i="0" baseline="0" noProof="0" dirty="0">
                <a:effectLst/>
              </a:rPr>
              <a:t> år 2022, åldersstandardiserade uppgifter. Data för Region Örebro län.</a:t>
            </a:r>
            <a:endParaRPr lang="sv-SE" sz="1600" noProof="0" dirty="0">
              <a:effectLst/>
            </a:endParaRPr>
          </a:p>
        </p:txBody>
      </p:sp>
    </p:spTree>
    <p:extLst>
      <p:ext uri="{BB962C8B-B14F-4D97-AF65-F5344CB8AC3E}">
        <p14:creationId xmlns:p14="http://schemas.microsoft.com/office/powerpoint/2010/main" val="1033525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Framtidstro</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2290255598"/>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latin typeface="+mn-lt"/>
                        </a:rPr>
                        <a:t>Askersunds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100" b="0" i="0" u="none" strike="noStrike" dirty="0">
                          <a:solidFill>
                            <a:srgbClr val="000000"/>
                          </a:solidFill>
                          <a:effectLst/>
                          <a:latin typeface="+mn-lt"/>
                        </a:rPr>
                        <a:t>66</a:t>
                      </a:r>
                    </a:p>
                  </a:txBody>
                  <a:tcPr marL="7620" marR="7620" marT="7620" marB="0" anchor="ctr"/>
                </a:tc>
                <a:tc>
                  <a:txBody>
                    <a:bodyPr/>
                    <a:lstStyle/>
                    <a:p>
                      <a:pPr algn="ctr" fontAlgn="b"/>
                      <a:r>
                        <a:rPr lang="sv-SE" sz="1100" b="0" i="0" u="none" strike="noStrike">
                          <a:solidFill>
                            <a:srgbClr val="000000"/>
                          </a:solidFill>
                          <a:effectLst/>
                          <a:latin typeface="+mn-lt"/>
                        </a:rPr>
                        <a:t>69</a:t>
                      </a:r>
                    </a:p>
                  </a:txBody>
                  <a:tcPr marL="7620" marR="7620" marT="7620"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b="0" i="0" u="none" strike="noStrike" dirty="0">
                          <a:solidFill>
                            <a:srgbClr val="000000"/>
                          </a:solidFill>
                          <a:effectLst/>
                          <a:latin typeface="+mn-lt"/>
                        </a:rPr>
                        <a:t>76</a:t>
                      </a:r>
                    </a:p>
                  </a:txBody>
                  <a:tcPr marL="7620" marR="7620" marT="7620" marB="0" anchor="ctr"/>
                </a:tc>
                <a:tc>
                  <a:txBody>
                    <a:bodyPr/>
                    <a:lstStyle/>
                    <a:p>
                      <a:pPr algn="ctr" fontAlgn="b"/>
                      <a:r>
                        <a:rPr lang="sv-SE" sz="1100" b="0" i="0" u="none" strike="noStrike">
                          <a:solidFill>
                            <a:srgbClr val="000000"/>
                          </a:solidFill>
                          <a:effectLst/>
                          <a:latin typeface="+mn-lt"/>
                        </a:rPr>
                        <a:t>71</a:t>
                      </a:r>
                    </a:p>
                  </a:txBody>
                  <a:tcPr marL="7620" marR="7620" marT="7620"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b="0" i="0" u="none" strike="noStrike" dirty="0">
                          <a:solidFill>
                            <a:srgbClr val="000000"/>
                          </a:solidFill>
                          <a:effectLst/>
                          <a:latin typeface="+mn-lt"/>
                        </a:rPr>
                        <a:t>72</a:t>
                      </a:r>
                    </a:p>
                  </a:txBody>
                  <a:tcPr marL="7620" marR="7620" marT="7620" marB="0" anchor="ctr"/>
                </a:tc>
                <a:tc>
                  <a:txBody>
                    <a:bodyPr/>
                    <a:lstStyle/>
                    <a:p>
                      <a:pPr algn="ctr" fontAlgn="b"/>
                      <a:r>
                        <a:rPr lang="sv-SE" sz="1100" b="0" i="0" u="none" strike="noStrike" dirty="0">
                          <a:solidFill>
                            <a:srgbClr val="000000"/>
                          </a:solidFill>
                          <a:effectLst/>
                          <a:latin typeface="+mn-lt"/>
                        </a:rPr>
                        <a:t>68</a:t>
                      </a:r>
                    </a:p>
                  </a:txBody>
                  <a:tcPr marL="7620" marR="7620" marT="7620"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b="0" i="0" u="none" strike="noStrike">
                          <a:solidFill>
                            <a:srgbClr val="000000"/>
                          </a:solidFill>
                          <a:effectLst/>
                          <a:latin typeface="+mn-lt"/>
                        </a:rPr>
                        <a:t>62</a:t>
                      </a:r>
                    </a:p>
                  </a:txBody>
                  <a:tcPr marL="7620" marR="7620" marT="7620" marB="0" anchor="ctr"/>
                </a:tc>
                <a:tc>
                  <a:txBody>
                    <a:bodyPr/>
                    <a:lstStyle/>
                    <a:p>
                      <a:pPr algn="ctr" fontAlgn="b"/>
                      <a:r>
                        <a:rPr lang="sv-SE" sz="1100" b="0" i="0" u="none" strike="noStrike" dirty="0">
                          <a:solidFill>
                            <a:srgbClr val="000000"/>
                          </a:solidFill>
                          <a:effectLst/>
                          <a:latin typeface="+mn-lt"/>
                        </a:rPr>
                        <a:t>51</a:t>
                      </a:r>
                    </a:p>
                  </a:txBody>
                  <a:tcPr marL="7620" marR="7620" marT="7620"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100" b="0" i="0" u="none" strike="noStrike" dirty="0">
                          <a:solidFill>
                            <a:srgbClr val="000000"/>
                          </a:solidFill>
                          <a:effectLst/>
                          <a:latin typeface="+mn-lt"/>
                        </a:rPr>
                        <a:t>*</a:t>
                      </a:r>
                    </a:p>
                  </a:txBody>
                  <a:tcPr marL="7620" marR="7620" marT="7620" marB="0" anchor="ctr"/>
                </a:tc>
                <a:tc>
                  <a:txBody>
                    <a:bodyPr/>
                    <a:lstStyle/>
                    <a:p>
                      <a:pPr algn="ctr" fontAlgn="b"/>
                      <a:r>
                        <a:rPr lang="sv-SE" sz="1100" b="0" i="0" u="none" strike="noStrike" dirty="0">
                          <a:solidFill>
                            <a:srgbClr val="000000"/>
                          </a:solidFill>
                          <a:effectLst/>
                          <a:latin typeface="+mn-lt"/>
                        </a:rPr>
                        <a:t>21</a:t>
                      </a:r>
                    </a:p>
                  </a:txBody>
                  <a:tcPr marL="7620" marR="7620" marT="7620"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100" b="0" i="0" u="none" strike="noStrike">
                          <a:solidFill>
                            <a:schemeClr val="bg1"/>
                          </a:solidFill>
                          <a:effectLst/>
                          <a:latin typeface="+mn-lt"/>
                        </a:rPr>
                        <a:t>71</a:t>
                      </a:r>
                    </a:p>
                  </a:txBody>
                  <a:tcPr marL="7620" marR="7620" marT="7620" marB="0" anchor="ctr"/>
                </a:tc>
                <a:tc>
                  <a:txBody>
                    <a:bodyPr/>
                    <a:lstStyle/>
                    <a:p>
                      <a:pPr algn="ctr" fontAlgn="b"/>
                      <a:r>
                        <a:rPr lang="sv-SE" sz="1100" b="0" i="0" u="none" strike="noStrike" dirty="0">
                          <a:solidFill>
                            <a:schemeClr val="bg1"/>
                          </a:solidFill>
                          <a:effectLst/>
                          <a:latin typeface="+mn-lt"/>
                        </a:rPr>
                        <a:t>66</a:t>
                      </a:r>
                    </a:p>
                  </a:txBody>
                  <a:tcPr marL="7620" marR="7620" marT="7620"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2" name="Diagram 1" descr="Diagram som illustrerar resultaten i kommun, länet och CDUST, köns- och åldersuppdelat.">
            <a:extLst>
              <a:ext uri="{FF2B5EF4-FFF2-40B4-BE49-F238E27FC236}">
                <a16:creationId xmlns:a16="http://schemas.microsoft.com/office/drawing/2014/main" id="{14436358-8F8B-4DFB-9334-4C8B4F4B7543}"/>
              </a:ext>
            </a:extLst>
          </p:cNvPr>
          <p:cNvGraphicFramePr>
            <a:graphicFrameLocks/>
          </p:cNvGraphicFramePr>
          <p:nvPr>
            <p:extLst>
              <p:ext uri="{D42A27DB-BD31-4B8C-83A1-F6EECF244321}">
                <p14:modId xmlns:p14="http://schemas.microsoft.com/office/powerpoint/2010/main" val="125611034"/>
              </p:ext>
            </p:extLst>
          </p:nvPr>
        </p:nvGraphicFramePr>
        <p:xfrm>
          <a:off x="321415" y="1004341"/>
          <a:ext cx="8751465" cy="52204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A94A13DB-26C9-69B5-4B11-C519DC2A28FA}"/>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134692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p:txBody>
          <a:bodyPr/>
          <a:lstStyle/>
          <a:p>
            <a:br>
              <a:rPr lang="sv-SE" sz="6600">
                <a:cs typeface="Arial" panose="020B0604020202020204" pitchFamily="34" charset="0"/>
              </a:rPr>
            </a:br>
            <a:r>
              <a:rPr lang="sv-SE" sz="6600">
                <a:cs typeface="Arial" panose="020B0604020202020204" pitchFamily="34" charset="0"/>
              </a:rPr>
              <a:t>Om rapporten</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04155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Framtidstro</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extLst>
              <p:ext uri="{D42A27DB-BD31-4B8C-83A1-F6EECF244321}">
                <p14:modId xmlns:p14="http://schemas.microsoft.com/office/powerpoint/2010/main" val="3121129718"/>
              </p:ext>
            </p:extLst>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chemeClr val="tx1"/>
                          </a:solidFill>
                          <a:effectLst/>
                          <a:latin typeface="+mn-lt"/>
                        </a:rPr>
                        <a:t>67</a:t>
                      </a:r>
                    </a:p>
                  </a:txBody>
                  <a:tcPr marL="7620" marR="7620" marT="7620" marB="0" anchor="ctr"/>
                </a:tc>
                <a:tc>
                  <a:txBody>
                    <a:bodyPr/>
                    <a:lstStyle/>
                    <a:p>
                      <a:pPr algn="ctr" fontAlgn="b"/>
                      <a:r>
                        <a:rPr lang="sv-SE" sz="1200" b="0" i="0" u="none" strike="noStrike">
                          <a:solidFill>
                            <a:schemeClr val="tx1"/>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66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66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66</a:t>
                      </a:r>
                    </a:p>
                  </a:txBody>
                  <a:tcPr marL="7620" marR="7620" marT="7620" marB="0" anchor="ctr"/>
                </a:tc>
                <a:tc>
                  <a:txBody>
                    <a:bodyPr/>
                    <a:lstStyle/>
                    <a:p>
                      <a:pPr algn="ctr" fontAlgn="b"/>
                      <a:r>
                        <a:rPr lang="sv-SE" sz="1200" b="0" i="0" u="none" strike="noStrike">
                          <a:solidFill>
                            <a:schemeClr val="tx1"/>
                          </a:solidFill>
                          <a:effectLst/>
                          <a:latin typeface="+mn-lt"/>
                        </a:rPr>
                        <a:t>14</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65</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64</a:t>
                      </a:r>
                    </a:p>
                  </a:txBody>
                  <a:tcPr marL="7620" marR="7620" marT="7620" marB="0" anchor="ctr"/>
                </a:tc>
                <a:tc>
                  <a:txBody>
                    <a:bodyPr/>
                    <a:lstStyle/>
                    <a:p>
                      <a:pPr algn="ctr" fontAlgn="b"/>
                      <a:r>
                        <a:rPr lang="sv-SE" sz="1200" b="0" i="0" u="none" strike="noStrike">
                          <a:solidFill>
                            <a:schemeClr val="tx1"/>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72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74</a:t>
                      </a:r>
                    </a:p>
                  </a:txBody>
                  <a:tcPr marL="7620" marR="7620" marT="7620" marB="0" anchor="ctr"/>
                </a:tc>
                <a:tc>
                  <a:txBody>
                    <a:bodyPr/>
                    <a:lstStyle/>
                    <a:p>
                      <a:pPr algn="ctr" fontAlgn="b"/>
                      <a:r>
                        <a:rPr lang="sv-SE" sz="1200" b="0" i="0" u="none" strike="noStrike" dirty="0">
                          <a:solidFill>
                            <a:schemeClr val="tx1"/>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som ser optimistiskt på framtiden för sin personliga del,</a:t>
            </a:r>
            <a:r>
              <a:rPr lang="sv-SE" sz="1600" b="0" i="0" baseline="0" noProof="0" dirty="0">
                <a:effectLst/>
              </a:rPr>
              <a:t> år 2022, åldersstandardiserade uppgifter. Data för Region Örebro län.</a:t>
            </a:r>
            <a:endParaRPr lang="sv-SE" sz="1600" noProof="0" dirty="0">
              <a:effectLst/>
            </a:endParaRPr>
          </a:p>
        </p:txBody>
      </p:sp>
    </p:spTree>
    <p:extLst>
      <p:ext uri="{BB962C8B-B14F-4D97-AF65-F5344CB8AC3E}">
        <p14:creationId xmlns:p14="http://schemas.microsoft.com/office/powerpoint/2010/main" val="154034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Ensamhet och isolering</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776646481"/>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latin typeface="+mn-lt"/>
                        </a:rPr>
                        <a:t>Askersunds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100" b="0" i="0" u="none" strike="noStrike" dirty="0">
                          <a:solidFill>
                            <a:srgbClr val="000000"/>
                          </a:solidFill>
                          <a:effectLst/>
                          <a:latin typeface="+mn-lt"/>
                        </a:rPr>
                        <a:t>34</a:t>
                      </a:r>
                    </a:p>
                  </a:txBody>
                  <a:tcPr marL="7620" marR="7620" marT="7620" marB="0" anchor="ctr"/>
                </a:tc>
                <a:tc>
                  <a:txBody>
                    <a:bodyPr/>
                    <a:lstStyle/>
                    <a:p>
                      <a:pPr algn="ctr" fontAlgn="b"/>
                      <a:r>
                        <a:rPr lang="sv-SE" sz="1100" b="0" i="0" u="none" strike="noStrike">
                          <a:solidFill>
                            <a:srgbClr val="000000"/>
                          </a:solidFill>
                          <a:effectLst/>
                          <a:latin typeface="+mn-lt"/>
                        </a:rPr>
                        <a:t>55</a:t>
                      </a:r>
                    </a:p>
                  </a:txBody>
                  <a:tcPr marL="7620" marR="7620" marT="7620"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b="0" i="0" u="none" strike="noStrike" dirty="0">
                          <a:solidFill>
                            <a:srgbClr val="000000"/>
                          </a:solidFill>
                          <a:effectLst/>
                          <a:latin typeface="+mn-lt"/>
                        </a:rPr>
                        <a:t>20</a:t>
                      </a:r>
                    </a:p>
                  </a:txBody>
                  <a:tcPr marL="7620" marR="7620" marT="7620" marB="0" anchor="ctr"/>
                </a:tc>
                <a:tc>
                  <a:txBody>
                    <a:bodyPr/>
                    <a:lstStyle/>
                    <a:p>
                      <a:pPr algn="ctr" fontAlgn="b"/>
                      <a:r>
                        <a:rPr lang="sv-SE" sz="1100" b="0" i="0" u="none" strike="noStrike" dirty="0">
                          <a:solidFill>
                            <a:srgbClr val="000000"/>
                          </a:solidFill>
                          <a:effectLst/>
                          <a:latin typeface="+mn-lt"/>
                        </a:rPr>
                        <a:t>21</a:t>
                      </a:r>
                    </a:p>
                  </a:txBody>
                  <a:tcPr marL="7620" marR="7620" marT="7620"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b="0" i="0" u="none" strike="noStrike">
                          <a:solidFill>
                            <a:srgbClr val="000000"/>
                          </a:solidFill>
                          <a:effectLst/>
                          <a:latin typeface="+mn-lt"/>
                        </a:rPr>
                        <a:t>9</a:t>
                      </a:r>
                    </a:p>
                  </a:txBody>
                  <a:tcPr marL="7620" marR="7620" marT="7620" marB="0" anchor="ctr"/>
                </a:tc>
                <a:tc>
                  <a:txBody>
                    <a:bodyPr/>
                    <a:lstStyle/>
                    <a:p>
                      <a:pPr algn="ctr" fontAlgn="b"/>
                      <a:r>
                        <a:rPr lang="sv-SE" sz="1100" b="0" i="0" u="none" strike="noStrike" dirty="0">
                          <a:solidFill>
                            <a:srgbClr val="000000"/>
                          </a:solidFill>
                          <a:effectLst/>
                          <a:latin typeface="+mn-lt"/>
                        </a:rPr>
                        <a:t>19</a:t>
                      </a:r>
                    </a:p>
                  </a:txBody>
                  <a:tcPr marL="7620" marR="7620" marT="7620"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100" b="0" i="0" u="none" strike="noStrike">
                          <a:solidFill>
                            <a:srgbClr val="000000"/>
                          </a:solidFill>
                          <a:effectLst/>
                          <a:latin typeface="+mn-lt"/>
                        </a:rPr>
                        <a:t>7</a:t>
                      </a:r>
                    </a:p>
                  </a:txBody>
                  <a:tcPr marL="7620" marR="7620" marT="7620" marB="0" anchor="ctr"/>
                </a:tc>
                <a:tc>
                  <a:txBody>
                    <a:bodyPr/>
                    <a:lstStyle/>
                    <a:p>
                      <a:pPr algn="ctr" fontAlgn="b"/>
                      <a:r>
                        <a:rPr lang="sv-SE" sz="1100" b="0" i="0" u="none" strike="noStrike" dirty="0">
                          <a:solidFill>
                            <a:srgbClr val="000000"/>
                          </a:solidFill>
                          <a:effectLst/>
                          <a:latin typeface="+mn-lt"/>
                        </a:rPr>
                        <a:t>28</a:t>
                      </a:r>
                    </a:p>
                  </a:txBody>
                  <a:tcPr marL="7620" marR="7620" marT="7620"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100" b="0" i="0" u="none" strike="noStrike" dirty="0">
                          <a:solidFill>
                            <a:srgbClr val="000000"/>
                          </a:solidFill>
                          <a:effectLst/>
                          <a:latin typeface="+mn-lt"/>
                        </a:rPr>
                        <a:t>*</a:t>
                      </a:r>
                    </a:p>
                  </a:txBody>
                  <a:tcPr marL="7620" marR="7620" marT="7620" marB="0" anchor="ctr"/>
                </a:tc>
                <a:tc>
                  <a:txBody>
                    <a:bodyPr/>
                    <a:lstStyle/>
                    <a:p>
                      <a:pPr algn="ctr" fontAlgn="b"/>
                      <a:r>
                        <a:rPr lang="sv-SE" sz="1100" b="0" i="0" u="none" strike="noStrike" dirty="0">
                          <a:solidFill>
                            <a:srgbClr val="000000"/>
                          </a:solidFill>
                          <a:effectLst/>
                          <a:latin typeface="+mn-lt"/>
                        </a:rPr>
                        <a:t>*</a:t>
                      </a:r>
                    </a:p>
                  </a:txBody>
                  <a:tcPr marL="7620" marR="7620" marT="7620"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100" b="0" i="0" u="none" strike="noStrike">
                          <a:solidFill>
                            <a:schemeClr val="bg1"/>
                          </a:solidFill>
                          <a:effectLst/>
                          <a:latin typeface="+mn-lt"/>
                        </a:rPr>
                        <a:t>16</a:t>
                      </a:r>
                    </a:p>
                  </a:txBody>
                  <a:tcPr marL="7620" marR="7620" marT="7620" marB="0" anchor="ctr"/>
                </a:tc>
                <a:tc>
                  <a:txBody>
                    <a:bodyPr/>
                    <a:lstStyle/>
                    <a:p>
                      <a:pPr algn="ctr" fontAlgn="b"/>
                      <a:r>
                        <a:rPr lang="sv-SE" sz="1100" b="0" i="0" u="none" strike="noStrike" dirty="0">
                          <a:solidFill>
                            <a:schemeClr val="bg1"/>
                          </a:solidFill>
                          <a:effectLst/>
                          <a:latin typeface="+mn-lt"/>
                        </a:rPr>
                        <a:t>29</a:t>
                      </a:r>
                    </a:p>
                  </a:txBody>
                  <a:tcPr marL="7620" marR="7620" marT="7620"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3" name="Diagram 2" descr="Diagram som illustrerar resultaten i kommun, länet och CDUST, köns- och åldersuppdelat.">
            <a:extLst>
              <a:ext uri="{FF2B5EF4-FFF2-40B4-BE49-F238E27FC236}">
                <a16:creationId xmlns:a16="http://schemas.microsoft.com/office/drawing/2014/main" id="{07745E33-6529-4D10-97D0-02597DA57EF3}"/>
              </a:ext>
            </a:extLst>
          </p:cNvPr>
          <p:cNvGraphicFramePr>
            <a:graphicFrameLocks/>
          </p:cNvGraphicFramePr>
          <p:nvPr>
            <p:extLst>
              <p:ext uri="{D42A27DB-BD31-4B8C-83A1-F6EECF244321}">
                <p14:modId xmlns:p14="http://schemas.microsoft.com/office/powerpoint/2010/main" val="3149468958"/>
              </p:ext>
            </p:extLst>
          </p:nvPr>
        </p:nvGraphicFramePr>
        <p:xfrm>
          <a:off x="321416" y="1076960"/>
          <a:ext cx="8853064" cy="4958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A3481709-1C32-EAA4-1951-EF83C12CF160}"/>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237417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Ensamhet och isolering</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extLst>
              <p:ext uri="{D42A27DB-BD31-4B8C-83A1-F6EECF244321}">
                <p14:modId xmlns:p14="http://schemas.microsoft.com/office/powerpoint/2010/main" val="2589673078"/>
              </p:ext>
            </p:extLst>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mn-lt"/>
                        </a:rPr>
                        <a:t>20</a:t>
                      </a:r>
                    </a:p>
                  </a:txBody>
                  <a:tcPr marL="7620" marR="7620" marT="7620" marB="0" anchor="ctr"/>
                </a:tc>
                <a:tc>
                  <a:txBody>
                    <a:bodyPr/>
                    <a:lstStyle/>
                    <a:p>
                      <a:pPr algn="ctr" fontAlgn="b"/>
                      <a:r>
                        <a:rPr lang="sv-SE" sz="11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23</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25</a:t>
                      </a:r>
                    </a:p>
                  </a:txBody>
                  <a:tcPr marL="7620" marR="7620" marT="7620" marB="0" anchor="ctr"/>
                </a:tc>
                <a:tc>
                  <a:txBody>
                    <a:bodyPr/>
                    <a:lstStyle/>
                    <a:p>
                      <a:pPr algn="ctr" fontAlgn="b"/>
                      <a:r>
                        <a:rPr lang="sv-SE" sz="1100" b="0" i="0" u="none" strike="noStrike">
                          <a:solidFill>
                            <a:srgbClr val="000000"/>
                          </a:solidFill>
                          <a:effectLst/>
                          <a:latin typeface="+mn-lt"/>
                        </a:rPr>
                        <a:t>10</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4</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22</a:t>
                      </a:r>
                    </a:p>
                  </a:txBody>
                  <a:tcPr marL="7620" marR="7620" marT="7620" marB="0" anchor="ctr"/>
                </a:tc>
                <a:tc>
                  <a:txBody>
                    <a:bodyPr/>
                    <a:lstStyle/>
                    <a:p>
                      <a:pPr algn="ctr" fontAlgn="b"/>
                      <a:r>
                        <a:rPr lang="sv-SE" sz="1100" b="0" i="0" u="none" strike="noStrike">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37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20</a:t>
                      </a:r>
                    </a:p>
                  </a:txBody>
                  <a:tcPr marL="7620" marR="7620" marT="7620" marB="0" anchor="ctr"/>
                </a:tc>
                <a:tc>
                  <a:txBody>
                    <a:bodyPr/>
                    <a:lstStyle/>
                    <a:p>
                      <a:pPr algn="ctr" fontAlgn="b"/>
                      <a:r>
                        <a:rPr lang="sv-SE" sz="11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830997"/>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en-US" sz="1600" dirty="0" err="1"/>
              <a:t>Andel</a:t>
            </a:r>
            <a:r>
              <a:rPr lang="en-US" sz="1600" dirty="0"/>
              <a:t> 18 </a:t>
            </a:r>
            <a:r>
              <a:rPr lang="en-US" sz="1600" dirty="0" err="1"/>
              <a:t>år</a:t>
            </a:r>
            <a:r>
              <a:rPr lang="en-US" sz="1600" dirty="0"/>
              <a:t> och </a:t>
            </a:r>
            <a:r>
              <a:rPr lang="en-US" sz="1600" dirty="0" err="1"/>
              <a:t>äldre</a:t>
            </a:r>
            <a:r>
              <a:rPr lang="en-US" sz="1600" dirty="0"/>
              <a:t> </a:t>
            </a:r>
            <a:r>
              <a:rPr lang="en-US" sz="1600" dirty="0" err="1"/>
              <a:t>som</a:t>
            </a:r>
            <a:r>
              <a:rPr lang="en-US" sz="1600" dirty="0"/>
              <a:t> </a:t>
            </a:r>
            <a:r>
              <a:rPr lang="en-US" sz="1600" dirty="0" err="1"/>
              <a:t>besväras</a:t>
            </a:r>
            <a:r>
              <a:rPr lang="en-US" sz="1600" dirty="0"/>
              <a:t> av </a:t>
            </a:r>
            <a:r>
              <a:rPr lang="en-US" sz="1600" dirty="0" err="1"/>
              <a:t>ensamhet</a:t>
            </a:r>
            <a:r>
              <a:rPr lang="en-US" sz="1600" dirty="0"/>
              <a:t> och </a:t>
            </a:r>
            <a:r>
              <a:rPr lang="en-US" sz="1600" dirty="0" err="1"/>
              <a:t>isolering</a:t>
            </a:r>
            <a:r>
              <a:rPr lang="sv-SE" sz="1600" b="0" i="0" baseline="0" noProof="0" dirty="0">
                <a:effectLst/>
              </a:rPr>
              <a:t> år 2022, åldersstandardiserade uppgifter. Data för Region Örebro län.</a:t>
            </a:r>
            <a:endParaRPr lang="sv-SE" sz="1600" noProof="0" dirty="0">
              <a:effectLst/>
            </a:endParaRPr>
          </a:p>
          <a:p>
            <a:pPr>
              <a:defRPr sz="1200" b="0" i="0" u="none" strike="noStrike" kern="1200" spc="0" baseline="0">
                <a:solidFill>
                  <a:sysClr val="windowText" lastClr="000000"/>
                </a:solidFill>
                <a:latin typeface="+mn-lt"/>
                <a:ea typeface="+mn-ea"/>
                <a:cs typeface="+mn-cs"/>
              </a:defRPr>
            </a:pPr>
            <a:endParaRPr lang="en-US" sz="1600" dirty="0"/>
          </a:p>
        </p:txBody>
      </p:sp>
    </p:spTree>
    <p:extLst>
      <p:ext uri="{BB962C8B-B14F-4D97-AF65-F5344CB8AC3E}">
        <p14:creationId xmlns:p14="http://schemas.microsoft.com/office/powerpoint/2010/main" val="332468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0A860EE-088C-0987-D965-C173C66C243E}"/>
              </a:ext>
            </a:extLst>
          </p:cNvPr>
          <p:cNvGraphicFramePr>
            <a:graphicFrameLocks/>
          </p:cNvGraphicFramePr>
          <p:nvPr>
            <p:extLst>
              <p:ext uri="{D42A27DB-BD31-4B8C-83A1-F6EECF244321}">
                <p14:modId xmlns:p14="http://schemas.microsoft.com/office/powerpoint/2010/main" val="3030860396"/>
              </p:ext>
            </p:extLst>
          </p:nvPr>
        </p:nvGraphicFramePr>
        <p:xfrm>
          <a:off x="408869" y="375557"/>
          <a:ext cx="11375300" cy="58293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C841D46-AC04-8CDA-B259-8A02432062E0}"/>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246584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15A0378-485C-1AB0-2794-6B22E1EAEAF0}"/>
              </a:ext>
            </a:extLst>
          </p:cNvPr>
          <p:cNvGraphicFramePr>
            <a:graphicFrameLocks/>
          </p:cNvGraphicFramePr>
          <p:nvPr>
            <p:extLst>
              <p:ext uri="{D42A27DB-BD31-4B8C-83A1-F6EECF244321}">
                <p14:modId xmlns:p14="http://schemas.microsoft.com/office/powerpoint/2010/main" val="269049105"/>
              </p:ext>
            </p:extLst>
          </p:nvPr>
        </p:nvGraphicFramePr>
        <p:xfrm>
          <a:off x="408869" y="450761"/>
          <a:ext cx="11401058" cy="5731098"/>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0195FE12-10FA-D692-E4F7-DF59A0B7C9B4}"/>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1122587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0BA6BE-1F80-2233-F518-33BECFA0C5CB}"/>
              </a:ext>
            </a:extLst>
          </p:cNvPr>
          <p:cNvGraphicFramePr>
            <a:graphicFrameLocks/>
          </p:cNvGraphicFramePr>
          <p:nvPr>
            <p:extLst>
              <p:ext uri="{D42A27DB-BD31-4B8C-83A1-F6EECF244321}">
                <p14:modId xmlns:p14="http://schemas.microsoft.com/office/powerpoint/2010/main" val="1272486115"/>
              </p:ext>
            </p:extLst>
          </p:nvPr>
        </p:nvGraphicFramePr>
        <p:xfrm>
          <a:off x="408868" y="386366"/>
          <a:ext cx="11388180" cy="57826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DE7E8A3E-34D0-79EC-0BD0-887C3E0E44B5}"/>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3373562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5E1E40B-C605-1002-3084-084DA6EEA33C}"/>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graphicFrame>
        <p:nvGraphicFramePr>
          <p:cNvPr id="4" name="Diagram 3">
            <a:extLst>
              <a:ext uri="{FF2B5EF4-FFF2-40B4-BE49-F238E27FC236}">
                <a16:creationId xmlns:a16="http://schemas.microsoft.com/office/drawing/2014/main" id="{568AF911-06EA-117F-6DD8-06F321239337}"/>
              </a:ext>
            </a:extLst>
          </p:cNvPr>
          <p:cNvGraphicFramePr>
            <a:graphicFrameLocks/>
          </p:cNvGraphicFramePr>
          <p:nvPr>
            <p:extLst>
              <p:ext uri="{D42A27DB-BD31-4B8C-83A1-F6EECF244321}">
                <p14:modId xmlns:p14="http://schemas.microsoft.com/office/powerpoint/2010/main" val="222464097"/>
              </p:ext>
            </p:extLst>
          </p:nvPr>
        </p:nvGraphicFramePr>
        <p:xfrm>
          <a:off x="408868" y="272955"/>
          <a:ext cx="11336664" cy="5868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990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4" y="1477962"/>
            <a:ext cx="7555830" cy="2767484"/>
          </a:xfrm>
        </p:spPr>
        <p:txBody>
          <a:bodyPr/>
          <a:lstStyle/>
          <a:p>
            <a:r>
              <a:rPr lang="sv-SE" sz="6600" dirty="0">
                <a:cs typeface="Arial" panose="020B0604020202020204" pitchFamily="34" charset="0"/>
              </a:rPr>
              <a:t>Idrott och föreningsliv</a:t>
            </a:r>
            <a:endParaRPr lang="sv-SE" dirty="0"/>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329219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356600" y="33291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Idrottsföreningar i kommunen</a:t>
            </a:r>
          </a:p>
        </p:txBody>
      </p:sp>
      <p:sp>
        <p:nvSpPr>
          <p:cNvPr id="6" name="Rektangel 5">
            <a:extLst>
              <a:ext uri="{FF2B5EF4-FFF2-40B4-BE49-F238E27FC236}">
                <a16:creationId xmlns:a16="http://schemas.microsoft.com/office/drawing/2014/main" id="{26477410-66D6-4033-97FF-D8C18C637898}"/>
              </a:ext>
            </a:extLst>
          </p:cNvPr>
          <p:cNvSpPr/>
          <p:nvPr/>
        </p:nvSpPr>
        <p:spPr>
          <a:xfrm>
            <a:off x="118723" y="6317532"/>
            <a:ext cx="5059270" cy="338554"/>
          </a:xfrm>
          <a:prstGeom prst="rect">
            <a:avLst/>
          </a:prstGeom>
        </p:spPr>
        <p:txBody>
          <a:bodyPr wrap="none">
            <a:spAutoFit/>
          </a:bodyPr>
          <a:lstStyle/>
          <a:p>
            <a:pPr defTabSz="457200"/>
            <a:r>
              <a:rPr lang="sv-SE" sz="1600" b="1" dirty="0">
                <a:solidFill>
                  <a:prstClr val="black"/>
                </a:solidFill>
                <a:latin typeface="Calibri"/>
              </a:rPr>
              <a:t>(Riksidrottsförbundet, 2023 &amp; Riksidrottsförbundet 2022)</a:t>
            </a:r>
            <a:endParaRPr lang="sv-SE" sz="1600" dirty="0">
              <a:solidFill>
                <a:prstClr val="black"/>
              </a:solidFill>
              <a:latin typeface="Calibri"/>
            </a:endParaRPr>
          </a:p>
        </p:txBody>
      </p:sp>
      <p:graphicFrame>
        <p:nvGraphicFramePr>
          <p:cNvPr id="7" name="Platshållare för innehåll 3">
            <a:extLst>
              <a:ext uri="{FF2B5EF4-FFF2-40B4-BE49-F238E27FC236}">
                <a16:creationId xmlns:a16="http://schemas.microsoft.com/office/drawing/2014/main" id="{F5E2E8AD-DE23-4177-A6D6-EB633BEA751B}"/>
              </a:ext>
            </a:extLst>
          </p:cNvPr>
          <p:cNvGraphicFramePr>
            <a:graphicFrameLocks/>
          </p:cNvGraphicFramePr>
          <p:nvPr>
            <p:extLst>
              <p:ext uri="{D42A27DB-BD31-4B8C-83A1-F6EECF244321}">
                <p14:modId xmlns:p14="http://schemas.microsoft.com/office/powerpoint/2010/main" val="844097213"/>
              </p:ext>
            </p:extLst>
          </p:nvPr>
        </p:nvGraphicFramePr>
        <p:xfrm>
          <a:off x="622680" y="1228724"/>
          <a:ext cx="10946640" cy="4468238"/>
        </p:xfrm>
        <a:graphic>
          <a:graphicData uri="http://schemas.openxmlformats.org/drawingml/2006/table">
            <a:tbl>
              <a:tblPr firstRow="1" bandRow="1"/>
              <a:tblGrid>
                <a:gridCol w="2879830">
                  <a:extLst>
                    <a:ext uri="{9D8B030D-6E8A-4147-A177-3AD203B41FA5}">
                      <a16:colId xmlns:a16="http://schemas.microsoft.com/office/drawing/2014/main" val="20000"/>
                    </a:ext>
                  </a:extLst>
                </a:gridCol>
                <a:gridCol w="2879830">
                  <a:extLst>
                    <a:ext uri="{9D8B030D-6E8A-4147-A177-3AD203B41FA5}">
                      <a16:colId xmlns:a16="http://schemas.microsoft.com/office/drawing/2014/main" val="20001"/>
                    </a:ext>
                  </a:extLst>
                </a:gridCol>
                <a:gridCol w="2744378">
                  <a:extLst>
                    <a:ext uri="{9D8B030D-6E8A-4147-A177-3AD203B41FA5}">
                      <a16:colId xmlns:a16="http://schemas.microsoft.com/office/drawing/2014/main" val="20002"/>
                    </a:ext>
                  </a:extLst>
                </a:gridCol>
                <a:gridCol w="2442602">
                  <a:extLst>
                    <a:ext uri="{9D8B030D-6E8A-4147-A177-3AD203B41FA5}">
                      <a16:colId xmlns:a16="http://schemas.microsoft.com/office/drawing/2014/main" val="20003"/>
                    </a:ext>
                  </a:extLst>
                </a:gridCol>
              </a:tblGrid>
              <a:tr h="571501">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a:t>Kommuner</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Totalt antal IF 2022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LOK-rapporterande 2021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Folkbildnings-rapporterande IF 2022</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1"/>
                        <a:t>Askersund</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a:t>27(25)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a:t>12(12)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solidFill>
                            <a:schemeClr val="tx1"/>
                          </a:solidFill>
                        </a:rPr>
                        <a:t>15(9)</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Hallsberg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42(43)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23(23)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25(21)</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Kumla</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43(41)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24(25)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30(20)</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Laxå</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14(13)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3(5)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5(4)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Lekeberg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10(11)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3(4)</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5(4)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895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sv-SE" sz="1800"/>
                    </a:p>
                    <a:p>
                      <a:r>
                        <a:rPr lang="sv-SE" sz="1800"/>
                        <a:t>Totalt södra</a:t>
                      </a:r>
                      <a:r>
                        <a:rPr lang="sv-SE" sz="1800" baseline="0"/>
                        <a:t> </a:t>
                      </a:r>
                      <a:r>
                        <a:rPr lang="sv-SE" sz="1800"/>
                        <a:t>Örebro län</a:t>
                      </a:r>
                      <a:endParaRPr lang="sv-SE" sz="1800" b="0" i="0"/>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136(133)</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65(69)</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80(58)</a:t>
                      </a:r>
                      <a:endParaRPr lang="sv-SE" sz="1800" b="0" i="0" dirty="0">
                        <a:solidFill>
                          <a:schemeClr val="tx1"/>
                        </a:solidFill>
                      </a:endParaRPr>
                    </a:p>
                  </a:txBody>
                  <a:tcPr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0775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72266"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Deltagartillfällen i idrottsföreningar per capita 7-25 år</a:t>
            </a:r>
          </a:p>
        </p:txBody>
      </p:sp>
      <p:sp>
        <p:nvSpPr>
          <p:cNvPr id="7" name="Rektangel 6">
            <a:extLst>
              <a:ext uri="{FF2B5EF4-FFF2-40B4-BE49-F238E27FC236}">
                <a16:creationId xmlns:a16="http://schemas.microsoft.com/office/drawing/2014/main" id="{21932076-050A-4F75-A47F-9B68A960A3E6}"/>
              </a:ext>
            </a:extLst>
          </p:cNvPr>
          <p:cNvSpPr/>
          <p:nvPr/>
        </p:nvSpPr>
        <p:spPr>
          <a:xfrm>
            <a:off x="605307"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sp>
        <p:nvSpPr>
          <p:cNvPr id="10" name="Rektangel 9">
            <a:extLst>
              <a:ext uri="{FF2B5EF4-FFF2-40B4-BE49-F238E27FC236}">
                <a16:creationId xmlns:a16="http://schemas.microsoft.com/office/drawing/2014/main" id="{E2CE2F18-4183-40E1-B92E-A689C0A9A275}"/>
              </a:ext>
            </a:extLst>
          </p:cNvPr>
          <p:cNvSpPr/>
          <p:nvPr/>
        </p:nvSpPr>
        <p:spPr>
          <a:xfrm>
            <a:off x="605307" y="5169403"/>
            <a:ext cx="7848870" cy="646331"/>
          </a:xfrm>
          <a:prstGeom prst="rect">
            <a:avLst/>
          </a:prstGeom>
        </p:spPr>
        <p:txBody>
          <a:bodyPr wrap="square">
            <a:spAutoFit/>
          </a:bodyPr>
          <a:lstStyle/>
          <a:p>
            <a:r>
              <a:rPr lang="sv-SE" dirty="0"/>
              <a:t>Godkänt LOK-stöd för Askersunds kommun år 2021 var 205 306 kronor vilket innebär 94 kr/person i åldern 7-25 år.  </a:t>
            </a:r>
          </a:p>
        </p:txBody>
      </p:sp>
      <p:graphicFrame>
        <p:nvGraphicFramePr>
          <p:cNvPr id="2" name="Tabell 1">
            <a:extLst>
              <a:ext uri="{FF2B5EF4-FFF2-40B4-BE49-F238E27FC236}">
                <a16:creationId xmlns:a16="http://schemas.microsoft.com/office/drawing/2014/main" id="{FA4EEA14-F52C-5C96-D758-730E425E35A7}"/>
              </a:ext>
            </a:extLst>
          </p:cNvPr>
          <p:cNvGraphicFramePr>
            <a:graphicFrameLocks noGrp="1"/>
          </p:cNvGraphicFramePr>
          <p:nvPr>
            <p:extLst>
              <p:ext uri="{D42A27DB-BD31-4B8C-83A1-F6EECF244321}">
                <p14:modId xmlns:p14="http://schemas.microsoft.com/office/powerpoint/2010/main" val="1980608490"/>
              </p:ext>
            </p:extLst>
          </p:nvPr>
        </p:nvGraphicFramePr>
        <p:xfrm>
          <a:off x="605307" y="1524000"/>
          <a:ext cx="10844253" cy="3582987"/>
        </p:xfrm>
        <a:graphic>
          <a:graphicData uri="http://schemas.openxmlformats.org/drawingml/2006/table">
            <a:tbl>
              <a:tblPr/>
              <a:tblGrid>
                <a:gridCol w="2358994">
                  <a:extLst>
                    <a:ext uri="{9D8B030D-6E8A-4147-A177-3AD203B41FA5}">
                      <a16:colId xmlns:a16="http://schemas.microsoft.com/office/drawing/2014/main" val="3596495082"/>
                    </a:ext>
                  </a:extLst>
                </a:gridCol>
                <a:gridCol w="2135296">
                  <a:extLst>
                    <a:ext uri="{9D8B030D-6E8A-4147-A177-3AD203B41FA5}">
                      <a16:colId xmlns:a16="http://schemas.microsoft.com/office/drawing/2014/main" val="2479184405"/>
                    </a:ext>
                  </a:extLst>
                </a:gridCol>
                <a:gridCol w="2120043">
                  <a:extLst>
                    <a:ext uri="{9D8B030D-6E8A-4147-A177-3AD203B41FA5}">
                      <a16:colId xmlns:a16="http://schemas.microsoft.com/office/drawing/2014/main" val="3341287355"/>
                    </a:ext>
                  </a:extLst>
                </a:gridCol>
                <a:gridCol w="2074288">
                  <a:extLst>
                    <a:ext uri="{9D8B030D-6E8A-4147-A177-3AD203B41FA5}">
                      <a16:colId xmlns:a16="http://schemas.microsoft.com/office/drawing/2014/main" val="333502201"/>
                    </a:ext>
                  </a:extLst>
                </a:gridCol>
                <a:gridCol w="2155632">
                  <a:extLst>
                    <a:ext uri="{9D8B030D-6E8A-4147-A177-3AD203B41FA5}">
                      <a16:colId xmlns:a16="http://schemas.microsoft.com/office/drawing/2014/main" val="3088908414"/>
                    </a:ext>
                  </a:extLst>
                </a:gridCol>
              </a:tblGrid>
              <a:tr h="495018">
                <a:tc>
                  <a:txBody>
                    <a:bodyPr/>
                    <a:lstStyle/>
                    <a:p>
                      <a:pPr algn="ctr" fontAlgn="ctr"/>
                      <a:r>
                        <a:rPr lang="sv-SE" sz="1800" b="1" i="0" u="none" strike="noStrike" dirty="0">
                          <a:solidFill>
                            <a:srgbClr val="FFFFFF"/>
                          </a:solidFill>
                          <a:effectLst/>
                          <a:latin typeface="Calibri" panose="020F0502020204030204" pitchFamily="34" charset="0"/>
                        </a:rPr>
                        <a:t>Kommun</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1800" b="1" i="0" u="none" strike="noStrike">
                          <a:solidFill>
                            <a:srgbClr val="FFFFFF"/>
                          </a:solidFill>
                          <a:effectLst/>
                          <a:latin typeface="Calibri" panose="020F0502020204030204" pitchFamily="34" charset="0"/>
                        </a:rPr>
                        <a:t>Flickor 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1800" b="1" i="0" u="none" strike="noStrike">
                          <a:solidFill>
                            <a:srgbClr val="FFFFFF"/>
                          </a:solidFill>
                          <a:effectLst/>
                          <a:latin typeface="Calibri" panose="020F0502020204030204" pitchFamily="34" charset="0"/>
                        </a:rPr>
                        <a:t>Flickor 2021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1800" b="1" i="0" u="none" strike="noStrike">
                          <a:solidFill>
                            <a:srgbClr val="FFFFFF"/>
                          </a:solidFill>
                          <a:effectLst/>
                          <a:latin typeface="Calibri" panose="020F0502020204030204" pitchFamily="34" charset="0"/>
                        </a:rPr>
                        <a:t>Pojkar 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1800" b="1" i="0" u="none" strike="noStrike">
                          <a:solidFill>
                            <a:srgbClr val="FFFFFF"/>
                          </a:solidFill>
                          <a:effectLst/>
                          <a:latin typeface="Calibri" panose="020F0502020204030204" pitchFamily="34" charset="0"/>
                        </a:rPr>
                        <a:t>Pojkar 2021</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85795869"/>
                  </a:ext>
                </a:extLst>
              </a:tr>
              <a:tr h="518590">
                <a:tc>
                  <a:txBody>
                    <a:bodyPr/>
                    <a:lstStyle/>
                    <a:p>
                      <a:pPr algn="ctr" fontAlgn="ctr"/>
                      <a:r>
                        <a:rPr lang="sv-SE" sz="1800" b="1" i="0" u="none" strike="noStrike">
                          <a:solidFill>
                            <a:srgbClr val="000000"/>
                          </a:solidFill>
                          <a:effectLst/>
                          <a:latin typeface="Calibri" panose="020F0502020204030204" pitchFamily="34" charset="0"/>
                        </a:rPr>
                        <a:t>Askersund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600" b="1"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6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1"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244200157"/>
                  </a:ext>
                </a:extLst>
              </a:tr>
              <a:tr h="495018">
                <a:tc>
                  <a:txBody>
                    <a:bodyPr/>
                    <a:lstStyle/>
                    <a:p>
                      <a:pPr algn="ctr" fontAlgn="ctr"/>
                      <a:r>
                        <a:rPr lang="sv-SE" sz="1800" b="0" i="0" u="none" strike="noStrike">
                          <a:solidFill>
                            <a:srgbClr val="000000"/>
                          </a:solidFill>
                          <a:effectLst/>
                          <a:latin typeface="Calibri" panose="020F0502020204030204" pitchFamily="34" charset="0"/>
                        </a:rPr>
                        <a:t>Hallsberg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18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1800" b="0"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18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18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1472043457"/>
                  </a:ext>
                </a:extLst>
              </a:tr>
              <a:tr h="495018">
                <a:tc>
                  <a:txBody>
                    <a:bodyPr/>
                    <a:lstStyle/>
                    <a:p>
                      <a:pPr algn="ctr" fontAlgn="ctr"/>
                      <a:r>
                        <a:rPr lang="sv-SE" sz="1800" b="0" i="0" u="none" strike="noStrike">
                          <a:solidFill>
                            <a:srgbClr val="000000"/>
                          </a:solidFill>
                          <a:effectLst/>
                          <a:latin typeface="Calibri" panose="020F0502020204030204" pitchFamily="34" charset="0"/>
                        </a:rPr>
                        <a:t>Kumla</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dirty="0">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407937621"/>
                  </a:ext>
                </a:extLst>
              </a:tr>
              <a:tr h="589307">
                <a:tc>
                  <a:txBody>
                    <a:bodyPr/>
                    <a:lstStyle/>
                    <a:p>
                      <a:pPr algn="ctr" fontAlgn="ctr"/>
                      <a:r>
                        <a:rPr lang="sv-SE" sz="1800" b="0" i="0" u="none" strike="noStrike">
                          <a:solidFill>
                            <a:srgbClr val="000000"/>
                          </a:solidFill>
                          <a:effectLst/>
                          <a:latin typeface="Calibri" panose="020F0502020204030204" pitchFamily="34" charset="0"/>
                        </a:rPr>
                        <a:t>Laxå</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18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18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1800" b="0"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18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980799453"/>
                  </a:ext>
                </a:extLst>
              </a:tr>
              <a:tr h="495018">
                <a:tc>
                  <a:txBody>
                    <a:bodyPr/>
                    <a:lstStyle/>
                    <a:p>
                      <a:pPr algn="ctr" fontAlgn="ctr"/>
                      <a:r>
                        <a:rPr lang="sv-SE" sz="1800" b="0" i="0" u="none" strike="noStrike">
                          <a:solidFill>
                            <a:srgbClr val="000000"/>
                          </a:solidFill>
                          <a:effectLst/>
                          <a:latin typeface="Calibri" panose="020F0502020204030204" pitchFamily="34" charset="0"/>
                        </a:rPr>
                        <a:t>Lekeberg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444159255"/>
                  </a:ext>
                </a:extLst>
              </a:tr>
              <a:tr h="495018">
                <a:tc>
                  <a:txBody>
                    <a:bodyPr/>
                    <a:lstStyle/>
                    <a:p>
                      <a:pPr algn="ctr" fontAlgn="ctr"/>
                      <a:r>
                        <a:rPr lang="sv-SE" sz="1800" b="0" i="0" u="none" strike="noStrike">
                          <a:solidFill>
                            <a:srgbClr val="000000"/>
                          </a:solidFill>
                          <a:effectLst/>
                          <a:latin typeface="Calibri" panose="020F0502020204030204" pitchFamily="34" charset="0"/>
                        </a:rPr>
                        <a:t>Örebro län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18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18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18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1800" b="0" i="0" u="none" strike="noStrike" dirty="0">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676818767"/>
                  </a:ext>
                </a:extLst>
              </a:tr>
            </a:tbl>
          </a:graphicData>
        </a:graphic>
      </p:graphicFrame>
    </p:spTree>
    <p:extLst>
      <p:ext uri="{BB962C8B-B14F-4D97-AF65-F5344CB8AC3E}">
        <p14:creationId xmlns:p14="http://schemas.microsoft.com/office/powerpoint/2010/main" val="40563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cs typeface="Arial" panose="020B0604020202020204" pitchFamily="34" charset="0"/>
              </a:rPr>
              <a:t>Om</a:t>
            </a:r>
            <a:r>
              <a:rPr lang="sv-SE" sz="3200" b="1">
                <a:latin typeface="Arial" panose="020B0604020202020204" pitchFamily="34" charset="0"/>
                <a:cs typeface="Arial" panose="020B0604020202020204" pitchFamily="34" charset="0"/>
              </a:rPr>
              <a:t> </a:t>
            </a:r>
            <a:r>
              <a:rPr lang="sv-SE" sz="3200" b="1">
                <a:cs typeface="Arial" panose="020B0604020202020204" pitchFamily="34" charset="0"/>
              </a:rPr>
              <a:t>rapporten</a:t>
            </a:r>
          </a:p>
        </p:txBody>
      </p:sp>
      <p:sp>
        <p:nvSpPr>
          <p:cNvPr id="5" name="Platshållare för innehåll 2">
            <a:extLst>
              <a:ext uri="{FF2B5EF4-FFF2-40B4-BE49-F238E27FC236}">
                <a16:creationId xmlns:a16="http://schemas.microsoft.com/office/drawing/2014/main" id="{E13890B6-733E-476B-8461-94C415AC6F3E}"/>
              </a:ext>
            </a:extLst>
          </p:cNvPr>
          <p:cNvSpPr txBox="1">
            <a:spLocks/>
          </p:cNvSpPr>
          <p:nvPr/>
        </p:nvSpPr>
        <p:spPr>
          <a:xfrm>
            <a:off x="338370" y="1350731"/>
            <a:ext cx="11024574" cy="4805032"/>
          </a:xfrm>
          <a:prstGeom prst="rect">
            <a:avLst/>
          </a:prstGeom>
        </p:spPr>
        <p:txBody>
          <a:bodyPr>
            <a:norm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Syftet med rapporten är att samla och presentera statistik över områden som är relevanta för RF-SISUs arbete. Resultaten ska dels vara ett internt underlag för organisationens prioriteringar, dels vara ett kunskapsunderlag som kan förmedlas till politiker, tjänstepersoner, föreningslivet och andra intresserade.  </a:t>
            </a:r>
          </a:p>
          <a:p>
            <a:r>
              <a:rPr lang="sv-SE" sz="1800" dirty="0"/>
              <a:t>Samtliga tabeller och diagram kommenteras och förklaras kortfattat i fritextområdet under bilden (området för </a:t>
            </a:r>
            <a:r>
              <a:rPr lang="sv-SE" sz="1800" dirty="0" err="1"/>
              <a:t>talmanus</a:t>
            </a:r>
            <a:r>
              <a:rPr lang="sv-SE" sz="1800" dirty="0"/>
              <a:t>). Förutom kommentarer till resultaten presenteras frågeformuleringen (i de fall det är aktuellt) samt definitionen av de begrepp som används. </a:t>
            </a:r>
          </a:p>
          <a:p>
            <a:r>
              <a:rPr lang="sv-SE" sz="1800" dirty="0"/>
              <a:t>Nuvarande revidering är gjord våren 2023. Nästkommande uppdatering är inplanerad under våren 2024. </a:t>
            </a:r>
          </a:p>
          <a:p>
            <a:endParaRPr lang="sv-SE" sz="1800" dirty="0"/>
          </a:p>
          <a:p>
            <a:endParaRPr lang="sv-SE" sz="1800" dirty="0"/>
          </a:p>
        </p:txBody>
      </p:sp>
    </p:spTree>
    <p:extLst>
      <p:ext uri="{BB962C8B-B14F-4D97-AF65-F5344CB8AC3E}">
        <p14:creationId xmlns:p14="http://schemas.microsoft.com/office/powerpoint/2010/main" val="149753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296144" y="15325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Största ungdomsföreningarna 2021</a:t>
            </a:r>
          </a:p>
        </p:txBody>
      </p:sp>
      <p:sp>
        <p:nvSpPr>
          <p:cNvPr id="6" name="Rektangel 5">
            <a:extLst>
              <a:ext uri="{FF2B5EF4-FFF2-40B4-BE49-F238E27FC236}">
                <a16:creationId xmlns:a16="http://schemas.microsoft.com/office/drawing/2014/main" id="{12E1AE1F-E259-4C0A-9F2F-D87AD5D32078}"/>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5" name="Diagram 4">
            <a:extLst>
              <a:ext uri="{FF2B5EF4-FFF2-40B4-BE49-F238E27FC236}">
                <a16:creationId xmlns:a16="http://schemas.microsoft.com/office/drawing/2014/main" id="{32520543-1966-47AC-ACC7-554AAD98E7B4}"/>
              </a:ext>
            </a:extLst>
          </p:cNvPr>
          <p:cNvGraphicFramePr>
            <a:graphicFrameLocks/>
          </p:cNvGraphicFramePr>
          <p:nvPr>
            <p:extLst>
              <p:ext uri="{D42A27DB-BD31-4B8C-83A1-F6EECF244321}">
                <p14:modId xmlns:p14="http://schemas.microsoft.com/office/powerpoint/2010/main" val="960645899"/>
              </p:ext>
            </p:extLst>
          </p:nvPr>
        </p:nvGraphicFramePr>
        <p:xfrm>
          <a:off x="336857" y="849085"/>
          <a:ext cx="11537464" cy="5294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2487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238597" y="19695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Deltagartillfällen fördelat på idrott</a:t>
            </a:r>
          </a:p>
        </p:txBody>
      </p:sp>
      <p:sp>
        <p:nvSpPr>
          <p:cNvPr id="6" name="Rektangel 5">
            <a:extLst>
              <a:ext uri="{FF2B5EF4-FFF2-40B4-BE49-F238E27FC236}">
                <a16:creationId xmlns:a16="http://schemas.microsoft.com/office/drawing/2014/main" id="{4A33A88C-08C4-439E-A158-DF1F4453707C}"/>
              </a:ext>
            </a:extLst>
          </p:cNvPr>
          <p:cNvSpPr/>
          <p:nvPr/>
        </p:nvSpPr>
        <p:spPr>
          <a:xfrm>
            <a:off x="238597" y="6282367"/>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5" name="Diagram 4">
            <a:extLst>
              <a:ext uri="{FF2B5EF4-FFF2-40B4-BE49-F238E27FC236}">
                <a16:creationId xmlns:a16="http://schemas.microsoft.com/office/drawing/2014/main" id="{EBAD26A5-9E22-42CB-B0A9-38B9079493D6}"/>
              </a:ext>
            </a:extLst>
          </p:cNvPr>
          <p:cNvGraphicFramePr>
            <a:graphicFrameLocks/>
          </p:cNvGraphicFramePr>
          <p:nvPr>
            <p:extLst>
              <p:ext uri="{D42A27DB-BD31-4B8C-83A1-F6EECF244321}">
                <p14:modId xmlns:p14="http://schemas.microsoft.com/office/powerpoint/2010/main" val="2103109296"/>
              </p:ext>
            </p:extLst>
          </p:nvPr>
        </p:nvGraphicFramePr>
        <p:xfrm>
          <a:off x="518615" y="849086"/>
          <a:ext cx="11218460" cy="49785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166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8407CBDB-6FC5-46C3-BC89-FF1BDBD83326}"/>
              </a:ext>
            </a:extLst>
          </p:cNvPr>
          <p:cNvSpPr txBox="1">
            <a:spLocks/>
          </p:cNvSpPr>
          <p:nvPr/>
        </p:nvSpPr>
        <p:spPr>
          <a:xfrm>
            <a:off x="258208" y="371191"/>
            <a:ext cx="10854077" cy="623329"/>
          </a:xfrm>
          <a:prstGeom prst="rect">
            <a:avLst/>
          </a:prstGeom>
        </p:spPr>
        <p:txBody>
          <a:bodyPr anchor="t"/>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Största folkbildningsrapporterande IF 2022</a:t>
            </a:r>
          </a:p>
          <a:p>
            <a:r>
              <a:rPr lang="sv-SE" sz="3200" dirty="0">
                <a:ea typeface="+mj-lt"/>
                <a:cs typeface="+mj-lt"/>
              </a:rPr>
              <a:t> </a:t>
            </a:r>
            <a:endParaRPr lang="sv-SE" dirty="0"/>
          </a:p>
        </p:txBody>
      </p:sp>
      <p:sp>
        <p:nvSpPr>
          <p:cNvPr id="9" name="textruta 8">
            <a:extLst>
              <a:ext uri="{FF2B5EF4-FFF2-40B4-BE49-F238E27FC236}">
                <a16:creationId xmlns:a16="http://schemas.microsoft.com/office/drawing/2014/main" id="{320F63B2-3118-406D-8F85-31718004E752}"/>
              </a:ext>
            </a:extLst>
          </p:cNvPr>
          <p:cNvSpPr txBox="1"/>
          <p:nvPr/>
        </p:nvSpPr>
        <p:spPr>
          <a:xfrm>
            <a:off x="258208" y="6302143"/>
            <a:ext cx="35448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dirty="0"/>
              <a:t>(</a:t>
            </a:r>
            <a:r>
              <a:rPr lang="sv-SE" sz="1400" b="1" dirty="0"/>
              <a:t>Riksidrottsförbundet, 2023)</a:t>
            </a:r>
          </a:p>
        </p:txBody>
      </p:sp>
      <p:graphicFrame>
        <p:nvGraphicFramePr>
          <p:cNvPr id="2" name="Diagram 1">
            <a:extLst>
              <a:ext uri="{FF2B5EF4-FFF2-40B4-BE49-F238E27FC236}">
                <a16:creationId xmlns:a16="http://schemas.microsoft.com/office/drawing/2014/main" id="{420C78BC-57E2-3CB7-FCBD-232031938483}"/>
              </a:ext>
            </a:extLst>
          </p:cNvPr>
          <p:cNvGraphicFramePr>
            <a:graphicFrameLocks/>
          </p:cNvGraphicFramePr>
          <p:nvPr>
            <p:extLst>
              <p:ext uri="{D42A27DB-BD31-4B8C-83A1-F6EECF244321}">
                <p14:modId xmlns:p14="http://schemas.microsoft.com/office/powerpoint/2010/main" val="3710683913"/>
              </p:ext>
            </p:extLst>
          </p:nvPr>
        </p:nvGraphicFramePr>
        <p:xfrm>
          <a:off x="258208" y="994520"/>
          <a:ext cx="11117178" cy="530762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626E404D-13D8-4B60-AE13-7C206B770FFE}"/>
              </a:ext>
            </a:extLst>
          </p:cNvPr>
          <p:cNvSpPr txBox="1"/>
          <p:nvPr/>
        </p:nvSpPr>
        <p:spPr>
          <a:xfrm>
            <a:off x="5306217" y="1156184"/>
            <a:ext cx="6069169" cy="923330"/>
          </a:xfrm>
          <a:prstGeom prst="rect">
            <a:avLst/>
          </a:prstGeom>
          <a:noFill/>
        </p:spPr>
        <p:txBody>
          <a:bodyPr wrap="square">
            <a:spAutoFit/>
          </a:bodyPr>
          <a:lstStyle/>
          <a:p>
            <a:r>
              <a:rPr lang="sv-SE" dirty="0"/>
              <a:t>De totala antalet utbildningstimmar i kommunen uppgår till 797, varav de fem största föreningarna står för 584 av dem.</a:t>
            </a:r>
          </a:p>
        </p:txBody>
      </p:sp>
    </p:spTree>
    <p:extLst>
      <p:ext uri="{BB962C8B-B14F-4D97-AF65-F5344CB8AC3E}">
        <p14:creationId xmlns:p14="http://schemas.microsoft.com/office/powerpoint/2010/main" val="1055270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308609"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(antal deltagartillfällen)</a:t>
            </a:r>
          </a:p>
        </p:txBody>
      </p:sp>
      <p:sp>
        <p:nvSpPr>
          <p:cNvPr id="6" name="Rektangel 5">
            <a:extLst>
              <a:ext uri="{FF2B5EF4-FFF2-40B4-BE49-F238E27FC236}">
                <a16:creationId xmlns:a16="http://schemas.microsoft.com/office/drawing/2014/main" id="{192E8691-D288-4AED-89C9-0C316303E0A5}"/>
              </a:ext>
            </a:extLst>
          </p:cNvPr>
          <p:cNvSpPr/>
          <p:nvPr/>
        </p:nvSpPr>
        <p:spPr>
          <a:xfrm>
            <a:off x="308609" y="6313769"/>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82B1C9EC-034D-4E25-AEDE-4A8D1DEE0BA1}"/>
              </a:ext>
            </a:extLst>
          </p:cNvPr>
          <p:cNvGraphicFramePr>
            <a:graphicFrameLocks/>
          </p:cNvGraphicFramePr>
          <p:nvPr>
            <p:extLst>
              <p:ext uri="{D42A27DB-BD31-4B8C-83A1-F6EECF244321}">
                <p14:modId xmlns:p14="http://schemas.microsoft.com/office/powerpoint/2010/main" val="3793557303"/>
              </p:ext>
            </p:extLst>
          </p:nvPr>
        </p:nvGraphicFramePr>
        <p:xfrm>
          <a:off x="308608" y="963168"/>
          <a:ext cx="11298175" cy="50962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2043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272464"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(flickor/pojkar)</a:t>
            </a:r>
          </a:p>
        </p:txBody>
      </p:sp>
      <p:sp>
        <p:nvSpPr>
          <p:cNvPr id="6" name="Rektangel 5">
            <a:extLst>
              <a:ext uri="{FF2B5EF4-FFF2-40B4-BE49-F238E27FC236}">
                <a16:creationId xmlns:a16="http://schemas.microsoft.com/office/drawing/2014/main" id="{36732366-206C-47B6-BE03-246497871D8D}"/>
              </a:ext>
            </a:extLst>
          </p:cNvPr>
          <p:cNvSpPr/>
          <p:nvPr/>
        </p:nvSpPr>
        <p:spPr>
          <a:xfrm>
            <a:off x="272464"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8C208E6B-84EE-4B1C-ADDF-54C86A02159F}"/>
              </a:ext>
            </a:extLst>
          </p:cNvPr>
          <p:cNvGraphicFramePr>
            <a:graphicFrameLocks/>
          </p:cNvGraphicFramePr>
          <p:nvPr>
            <p:extLst>
              <p:ext uri="{D42A27DB-BD31-4B8C-83A1-F6EECF244321}">
                <p14:modId xmlns:p14="http://schemas.microsoft.com/office/powerpoint/2010/main" val="615196379"/>
              </p:ext>
            </p:extLst>
          </p:nvPr>
        </p:nvGraphicFramePr>
        <p:xfrm>
          <a:off x="272464" y="1060704"/>
          <a:ext cx="11177096" cy="48646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8363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6"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flickor och åldersgrupper i kommunen</a:t>
            </a:r>
          </a:p>
        </p:txBody>
      </p:sp>
      <p:sp>
        <p:nvSpPr>
          <p:cNvPr id="6" name="Rektangel 5">
            <a:extLst>
              <a:ext uri="{FF2B5EF4-FFF2-40B4-BE49-F238E27FC236}">
                <a16:creationId xmlns:a16="http://schemas.microsoft.com/office/drawing/2014/main" id="{BC281C36-D06B-405D-9E4A-5803F85BBBA1}"/>
              </a:ext>
            </a:extLst>
          </p:cNvPr>
          <p:cNvSpPr/>
          <p:nvPr/>
        </p:nvSpPr>
        <p:spPr>
          <a:xfrm>
            <a:off x="238597" y="6315350"/>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EEACBF76-9F66-4A0A-B08F-6BFCF8E83B05}"/>
              </a:ext>
            </a:extLst>
          </p:cNvPr>
          <p:cNvGraphicFramePr>
            <a:graphicFrameLocks/>
          </p:cNvGraphicFramePr>
          <p:nvPr>
            <p:extLst>
              <p:ext uri="{D42A27DB-BD31-4B8C-83A1-F6EECF244321}">
                <p14:modId xmlns:p14="http://schemas.microsoft.com/office/powerpoint/2010/main" val="1789091578"/>
              </p:ext>
            </p:extLst>
          </p:nvPr>
        </p:nvGraphicFramePr>
        <p:xfrm>
          <a:off x="405326" y="1219201"/>
          <a:ext cx="11177074" cy="50961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52704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391678"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pojkar och åldersgrupper i kommunen</a:t>
            </a:r>
          </a:p>
        </p:txBody>
      </p:sp>
      <p:sp>
        <p:nvSpPr>
          <p:cNvPr id="7" name="Rektangel 6">
            <a:extLst>
              <a:ext uri="{FF2B5EF4-FFF2-40B4-BE49-F238E27FC236}">
                <a16:creationId xmlns:a16="http://schemas.microsoft.com/office/drawing/2014/main" id="{26A9CBA1-4E29-420D-9F24-56A93EF28941}"/>
              </a:ext>
            </a:extLst>
          </p:cNvPr>
          <p:cNvSpPr/>
          <p:nvPr/>
        </p:nvSpPr>
        <p:spPr>
          <a:xfrm>
            <a:off x="238597" y="6315350"/>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60DC27CD-A60F-4FF4-9310-6E66C51CC7DE}"/>
              </a:ext>
              <a:ext uri="{147F2762-F138-4A5C-976F-8EAC2B608ADB}">
                <a16:predDERef xmlns:a16="http://schemas.microsoft.com/office/drawing/2014/main" pred="{EEACBF76-9F66-4A0A-B08F-6BFCF8E83B05}"/>
              </a:ext>
            </a:extLst>
          </p:cNvPr>
          <p:cNvGraphicFramePr>
            <a:graphicFrameLocks/>
          </p:cNvGraphicFramePr>
          <p:nvPr>
            <p:extLst>
              <p:ext uri="{D42A27DB-BD31-4B8C-83A1-F6EECF244321}">
                <p14:modId xmlns:p14="http://schemas.microsoft.com/office/powerpoint/2010/main" val="3880349117"/>
              </p:ext>
            </p:extLst>
          </p:nvPr>
        </p:nvGraphicFramePr>
        <p:xfrm>
          <a:off x="597408" y="1389888"/>
          <a:ext cx="10716768" cy="46207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7404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238597" y="40423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funktionsnedsättning</a:t>
            </a:r>
          </a:p>
        </p:txBody>
      </p:sp>
      <p:sp>
        <p:nvSpPr>
          <p:cNvPr id="7" name="Rektangel 6">
            <a:extLst>
              <a:ext uri="{FF2B5EF4-FFF2-40B4-BE49-F238E27FC236}">
                <a16:creationId xmlns:a16="http://schemas.microsoft.com/office/drawing/2014/main" id="{B38147EE-E928-4A2E-B2C4-72D910675D8A}"/>
              </a:ext>
            </a:extLst>
          </p:cNvPr>
          <p:cNvSpPr/>
          <p:nvPr/>
        </p:nvSpPr>
        <p:spPr>
          <a:xfrm>
            <a:off x="238597" y="6315350"/>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4328C0E9-0B78-4B3F-81C4-E545270EECF9}"/>
              </a:ext>
            </a:extLst>
          </p:cNvPr>
          <p:cNvGraphicFramePr>
            <a:graphicFrameLocks/>
          </p:cNvGraphicFramePr>
          <p:nvPr>
            <p:extLst>
              <p:ext uri="{D42A27DB-BD31-4B8C-83A1-F6EECF244321}">
                <p14:modId xmlns:p14="http://schemas.microsoft.com/office/powerpoint/2010/main" val="60382105"/>
              </p:ext>
            </p:extLst>
          </p:nvPr>
        </p:nvGraphicFramePr>
        <p:xfrm>
          <a:off x="381000" y="952500"/>
          <a:ext cx="10944225" cy="5172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4833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Medel och stöd från RF-SISU Örebro län 2022</a:t>
            </a:r>
            <a:endParaRPr lang="sv-SE" sz="3200" b="1" dirty="0">
              <a:latin typeface="Arial" panose="020B0604020202020204" pitchFamily="34" charset="0"/>
              <a:cs typeface="Arial" panose="020B0604020202020204" pitchFamily="34" charset="0"/>
            </a:endParaRPr>
          </a:p>
        </p:txBody>
      </p:sp>
      <p:graphicFrame>
        <p:nvGraphicFramePr>
          <p:cNvPr id="2" name="Tabell 1">
            <a:extLst>
              <a:ext uri="{FF2B5EF4-FFF2-40B4-BE49-F238E27FC236}">
                <a16:creationId xmlns:a16="http://schemas.microsoft.com/office/drawing/2014/main" id="{AA1A6712-A54D-4D42-A0C4-0B46B97BB445}"/>
              </a:ext>
            </a:extLst>
          </p:cNvPr>
          <p:cNvGraphicFramePr>
            <a:graphicFrameLocks noGrp="1"/>
          </p:cNvGraphicFramePr>
          <p:nvPr>
            <p:extLst>
              <p:ext uri="{D42A27DB-BD31-4B8C-83A1-F6EECF244321}">
                <p14:modId xmlns:p14="http://schemas.microsoft.com/office/powerpoint/2010/main" val="159049083"/>
              </p:ext>
            </p:extLst>
          </p:nvPr>
        </p:nvGraphicFramePr>
        <p:xfrm>
          <a:off x="292099" y="1333502"/>
          <a:ext cx="11781178" cy="2476438"/>
        </p:xfrm>
        <a:graphic>
          <a:graphicData uri="http://schemas.openxmlformats.org/drawingml/2006/table">
            <a:tbl>
              <a:tblPr/>
              <a:tblGrid>
                <a:gridCol w="1231319">
                  <a:extLst>
                    <a:ext uri="{9D8B030D-6E8A-4147-A177-3AD203B41FA5}">
                      <a16:colId xmlns:a16="http://schemas.microsoft.com/office/drawing/2014/main" val="2150836502"/>
                    </a:ext>
                  </a:extLst>
                </a:gridCol>
                <a:gridCol w="1572073">
                  <a:extLst>
                    <a:ext uri="{9D8B030D-6E8A-4147-A177-3AD203B41FA5}">
                      <a16:colId xmlns:a16="http://schemas.microsoft.com/office/drawing/2014/main" val="3104503655"/>
                    </a:ext>
                  </a:extLst>
                </a:gridCol>
                <a:gridCol w="1351130">
                  <a:extLst>
                    <a:ext uri="{9D8B030D-6E8A-4147-A177-3AD203B41FA5}">
                      <a16:colId xmlns:a16="http://schemas.microsoft.com/office/drawing/2014/main" val="1547424437"/>
                    </a:ext>
                  </a:extLst>
                </a:gridCol>
                <a:gridCol w="1263299">
                  <a:extLst>
                    <a:ext uri="{9D8B030D-6E8A-4147-A177-3AD203B41FA5}">
                      <a16:colId xmlns:a16="http://schemas.microsoft.com/office/drawing/2014/main" val="2824421519"/>
                    </a:ext>
                  </a:extLst>
                </a:gridCol>
                <a:gridCol w="914373">
                  <a:extLst>
                    <a:ext uri="{9D8B030D-6E8A-4147-A177-3AD203B41FA5}">
                      <a16:colId xmlns:a16="http://schemas.microsoft.com/office/drawing/2014/main" val="2759821357"/>
                    </a:ext>
                  </a:extLst>
                </a:gridCol>
                <a:gridCol w="1574827">
                  <a:extLst>
                    <a:ext uri="{9D8B030D-6E8A-4147-A177-3AD203B41FA5}">
                      <a16:colId xmlns:a16="http://schemas.microsoft.com/office/drawing/2014/main" val="3973618377"/>
                    </a:ext>
                  </a:extLst>
                </a:gridCol>
                <a:gridCol w="1789365">
                  <a:extLst>
                    <a:ext uri="{9D8B030D-6E8A-4147-A177-3AD203B41FA5}">
                      <a16:colId xmlns:a16="http://schemas.microsoft.com/office/drawing/2014/main" val="3668433800"/>
                    </a:ext>
                  </a:extLst>
                </a:gridCol>
                <a:gridCol w="2084792">
                  <a:extLst>
                    <a:ext uri="{9D8B030D-6E8A-4147-A177-3AD203B41FA5}">
                      <a16:colId xmlns:a16="http://schemas.microsoft.com/office/drawing/2014/main" val="2820436231"/>
                    </a:ext>
                  </a:extLst>
                </a:gridCol>
              </a:tblGrid>
              <a:tr h="439800">
                <a:tc>
                  <a:txBody>
                    <a:bodyPr/>
                    <a:lstStyle/>
                    <a:p>
                      <a:pPr algn="ctr" fontAlgn="base"/>
                      <a:r>
                        <a:rPr lang="sv-SE" sz="1200" b="1" i="0" dirty="0" err="1">
                          <a:solidFill>
                            <a:srgbClr val="FFFFFF"/>
                          </a:solidFill>
                          <a:effectLst/>
                          <a:latin typeface="Arial" panose="020B0604020202020204" pitchFamily="34" charset="0"/>
                        </a:rPr>
                        <a:t>Idrottsvaga</a:t>
                      </a:r>
                      <a:r>
                        <a:rPr lang="sv-SE" sz="1200" b="1" i="0" dirty="0">
                          <a:solidFill>
                            <a:srgbClr val="FFFFFF"/>
                          </a:solidFill>
                          <a:effectLst/>
                          <a:latin typeface="Arial" panose="020B0604020202020204" pitchFamily="34" charset="0"/>
                        </a:rPr>
                        <a:t> områden​</a:t>
                      </a:r>
                      <a:r>
                        <a:rPr lang="sv-SE" sz="1200" b="0" i="0" dirty="0">
                          <a:solidFill>
                            <a:srgbClr val="000000"/>
                          </a:solidFill>
                          <a:effectLst/>
                          <a:latin typeface="Arial" panose="020B0604020202020204" pitchFamily="34" charset="0"/>
                        </a:rPr>
                        <a:t>​</a:t>
                      </a:r>
                      <a:endParaRPr lang="sv-SE" sz="120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200" b="1" i="0" dirty="0">
                          <a:solidFill>
                            <a:srgbClr val="FFFFFF"/>
                          </a:solidFill>
                          <a:effectLst/>
                          <a:latin typeface="Arial" panose="020B0604020202020204" pitchFamily="34" charset="0"/>
                        </a:rPr>
                        <a:t>Inkludering av underrepresenterade grupper</a:t>
                      </a:r>
                      <a:endParaRPr lang="sv-SE" sz="120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200" b="1" i="0" dirty="0">
                          <a:solidFill>
                            <a:srgbClr val="FFFFFF"/>
                          </a:solidFill>
                          <a:effectLst/>
                          <a:latin typeface="Arial" panose="020B0604020202020204" pitchFamily="34" charset="0"/>
                        </a:rPr>
                        <a:t>Meningsfulla aktiviteter för barn på flykt​</a:t>
                      </a:r>
                      <a:r>
                        <a:rPr lang="sv-SE" sz="1200" b="0" i="0" dirty="0">
                          <a:solidFill>
                            <a:srgbClr val="000000"/>
                          </a:solidFill>
                          <a:effectLst/>
                          <a:latin typeface="Arial" panose="020B0604020202020204" pitchFamily="34" charset="0"/>
                        </a:rPr>
                        <a:t>​</a:t>
                      </a:r>
                      <a:endParaRPr lang="sv-SE" sz="120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200" b="1" i="0" dirty="0">
                          <a:solidFill>
                            <a:srgbClr val="FFFFFF"/>
                          </a:solidFill>
                          <a:effectLst/>
                          <a:latin typeface="Arial" panose="020B0604020202020204" pitchFamily="34" charset="0"/>
                        </a:rPr>
                        <a:t>Anläggning</a:t>
                      </a:r>
                      <a:endParaRPr lang="sv-SE" sz="120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200" b="1" i="0" dirty="0">
                          <a:solidFill>
                            <a:srgbClr val="FFFFFF"/>
                          </a:solidFill>
                          <a:effectLst/>
                          <a:latin typeface="Arial" panose="020B0604020202020204" pitchFamily="34" charset="0"/>
                        </a:rPr>
                        <a:t>idrott 65+</a:t>
                      </a:r>
                      <a:endParaRPr lang="sv-SE" sz="120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200" b="1" i="0" dirty="0">
                          <a:solidFill>
                            <a:srgbClr val="FFFFFF"/>
                          </a:solidFill>
                          <a:effectLst/>
                          <a:latin typeface="Arial" panose="020B0604020202020204" pitchFamily="34" charset="0"/>
                        </a:rPr>
                        <a:t>Trygga och hållbara utvecklingsmiljöer</a:t>
                      </a:r>
                      <a:endParaRPr lang="sv-SE" sz="120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200" b="1" i="0" dirty="0">
                          <a:solidFill>
                            <a:srgbClr val="FFFFFF"/>
                          </a:solidFill>
                          <a:effectLst/>
                          <a:latin typeface="Arial" panose="020B0604020202020204" pitchFamily="34" charset="0"/>
                        </a:rPr>
                        <a:t>Återstartsstöd IF</a:t>
                      </a:r>
                      <a:endParaRPr lang="sv-SE" sz="120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200" b="1" i="0" dirty="0">
                          <a:solidFill>
                            <a:srgbClr val="FFFFFF"/>
                          </a:solidFill>
                          <a:effectLst/>
                          <a:latin typeface="Arial" panose="020B0604020202020204" pitchFamily="34" charset="0"/>
                        </a:rPr>
                        <a:t>Barn och ungdom</a:t>
                      </a:r>
                      <a:endParaRPr lang="sv-SE" sz="120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extLst>
                  <a:ext uri="{0D108BD9-81ED-4DB2-BD59-A6C34878D82A}">
                    <a16:rowId xmlns:a16="http://schemas.microsoft.com/office/drawing/2014/main" val="3729327012"/>
                  </a:ext>
                </a:extLst>
              </a:tr>
              <a:tr h="919093">
                <a:tc>
                  <a:txBody>
                    <a:bodyPr/>
                    <a:lstStyle/>
                    <a:p>
                      <a:pPr algn="ctr" fontAlgn="base"/>
                      <a:endParaRPr lang="sv-SE" sz="120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200" b="1" i="0" dirty="0">
                          <a:solidFill>
                            <a:srgbClr val="000000"/>
                          </a:solidFill>
                          <a:effectLst/>
                          <a:latin typeface="Arial" panose="020B0604020202020204" pitchFamily="34" charset="0"/>
                        </a:rPr>
                        <a:t>​</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200" b="1" i="0">
                          <a:solidFill>
                            <a:srgbClr val="000000"/>
                          </a:solidFill>
                          <a:effectLst/>
                          <a:latin typeface="Arial" panose="020B0604020202020204" pitchFamily="34" charset="0"/>
                        </a:rPr>
                        <a:t>​</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200" b="1" i="0" dirty="0">
                          <a:solidFill>
                            <a:srgbClr val="000000"/>
                          </a:solidFill>
                          <a:effectLst/>
                          <a:latin typeface="Arial" panose="020B0604020202020204" pitchFamily="34" charset="0"/>
                        </a:rPr>
                        <a:t>Askersunds Segel o MBS​</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20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200" b="1" i="0" dirty="0">
                          <a:solidFill>
                            <a:srgbClr val="000000"/>
                          </a:solidFill>
                          <a:effectLst/>
                        </a:rPr>
                        <a:t>Askersunds </a:t>
                      </a:r>
                      <a:r>
                        <a:rPr lang="sv-SE" sz="1200" b="1" i="0" dirty="0" err="1">
                          <a:solidFill>
                            <a:srgbClr val="000000"/>
                          </a:solidFill>
                          <a:effectLst/>
                        </a:rPr>
                        <a:t>DiscGolf</a:t>
                      </a:r>
                      <a:r>
                        <a:rPr lang="sv-SE" sz="1200" b="1" i="0" dirty="0">
                          <a:solidFill>
                            <a:srgbClr val="000000"/>
                          </a:solidFill>
                          <a:effectLst/>
                        </a:rPr>
                        <a:t> Sällskap</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200" b="1" i="0" dirty="0">
                          <a:solidFill>
                            <a:srgbClr val="000000"/>
                          </a:solidFill>
                          <a:effectLst/>
                        </a:rPr>
                        <a:t>Askersunds Innebandyklubb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200" b="1" i="0" dirty="0">
                          <a:solidFill>
                            <a:srgbClr val="000000"/>
                          </a:solidFill>
                          <a:effectLst/>
                        </a:rPr>
                        <a:t>Skyllbergs Skytteförening</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2146624364"/>
                  </a:ext>
                </a:extLst>
              </a:tr>
              <a:tr h="919093">
                <a:tc>
                  <a:txBody>
                    <a:bodyPr/>
                    <a:lstStyle/>
                    <a:p>
                      <a:pPr algn="ctr" fontAlgn="base"/>
                      <a:endParaRPr lang="sv-SE" sz="120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20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20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r>
                        <a:rPr lang="sv-SE" sz="1200" b="1" i="0" dirty="0">
                          <a:solidFill>
                            <a:srgbClr val="000000"/>
                          </a:solidFill>
                          <a:effectLst/>
                          <a:latin typeface="Arial" panose="020B0604020202020204" pitchFamily="34" charset="0"/>
                        </a:rPr>
                        <a:t>Zinkgruvans Pistolskytteklubb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20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20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200" b="1" i="0" dirty="0">
                          <a:solidFill>
                            <a:srgbClr val="000000"/>
                          </a:solidFill>
                          <a:effectLst/>
                        </a:rPr>
                        <a:t>Askersunds Ridklubb</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20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3462130546"/>
                  </a:ext>
                </a:extLst>
              </a:tr>
            </a:tbl>
          </a:graphicData>
        </a:graphic>
      </p:graphicFrame>
      <p:sp>
        <p:nvSpPr>
          <p:cNvPr id="7" name="Rectangle 1">
            <a:extLst>
              <a:ext uri="{FF2B5EF4-FFF2-40B4-BE49-F238E27FC236}">
                <a16:creationId xmlns:a16="http://schemas.microsoft.com/office/drawing/2014/main" id="{DEDF692D-3B5A-4075-A767-EB4EDA2963ED}"/>
              </a:ext>
            </a:extLst>
          </p:cNvPr>
          <p:cNvSpPr>
            <a:spLocks noChangeArrowheads="1"/>
          </p:cNvSpPr>
          <p:nvPr/>
        </p:nvSpPr>
        <p:spPr bwMode="auto">
          <a:xfrm>
            <a:off x="2544763" y="2400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sv-SE" altLang="sv-S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595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REFERENSER</a:t>
            </a:r>
          </a:p>
        </p:txBody>
      </p:sp>
      <p:sp>
        <p:nvSpPr>
          <p:cNvPr id="2" name="textruta 1">
            <a:extLst>
              <a:ext uri="{FF2B5EF4-FFF2-40B4-BE49-F238E27FC236}">
                <a16:creationId xmlns:a16="http://schemas.microsoft.com/office/drawing/2014/main" id="{77622E8A-B61A-4041-BFDB-DAC2E4DE4CC9}"/>
              </a:ext>
            </a:extLst>
          </p:cNvPr>
          <p:cNvSpPr txBox="1"/>
          <p:nvPr/>
        </p:nvSpPr>
        <p:spPr>
          <a:xfrm>
            <a:off x="524435" y="1062318"/>
            <a:ext cx="10771094" cy="4524315"/>
          </a:xfrm>
          <a:prstGeom prst="rect">
            <a:avLst/>
          </a:prstGeom>
          <a:noFill/>
        </p:spPr>
        <p:txBody>
          <a:bodyPr wrap="square" rtlCol="0">
            <a:spAutoFit/>
          </a:bodyPr>
          <a:lstStyle/>
          <a:p>
            <a:r>
              <a:rPr lang="sv-SE"/>
              <a:t>Askersund </a:t>
            </a:r>
            <a:r>
              <a:rPr lang="sv-SE" dirty="0"/>
              <a:t>kommun (2022) – Elevhälsosamtalen sammanställda och analyserade (ELSA). </a:t>
            </a:r>
          </a:p>
          <a:p>
            <a:r>
              <a:rPr lang="sv-SE" dirty="0"/>
              <a:t>Region Örebro län (2020) – Liv och hälsa ung 2020 - </a:t>
            </a:r>
            <a:r>
              <a:rPr lang="sv-SE" dirty="0">
                <a:hlinkClick r:id="rId4"/>
              </a:rPr>
              <a:t>https://utveckling.regionorebrolan.se/sv/valfard-och-folkhalsa/folkhalsan-i-siffror/liv-och-halsa---ung/</a:t>
            </a:r>
            <a:endParaRPr lang="sv-SE" dirty="0"/>
          </a:p>
          <a:p>
            <a:r>
              <a:rPr lang="sv-SE" dirty="0"/>
              <a:t>Region Örebro län (2022) – Liv och hälsa vuxen - </a:t>
            </a:r>
            <a:r>
              <a:rPr lang="sv-SE" dirty="0">
                <a:hlinkClick r:id="rId5"/>
              </a:rPr>
              <a:t>https://utveckling.regionorebrolan.se/sv/valfard-och-folkhalsa/folkhalsan-i-siffror/liv--halsa/nedladdningslankar/</a:t>
            </a:r>
            <a:endParaRPr lang="sv-SE" dirty="0"/>
          </a:p>
          <a:p>
            <a:r>
              <a:rPr lang="sv-SE" dirty="0"/>
              <a:t>Riksidrottsförbundet (2023) – </a:t>
            </a:r>
            <a:r>
              <a:rPr lang="sv-SE" dirty="0" err="1"/>
              <a:t>IdrottOnline</a:t>
            </a:r>
            <a:r>
              <a:rPr lang="sv-SE" dirty="0"/>
              <a:t> - </a:t>
            </a:r>
            <a:r>
              <a:rPr lang="sv-SE" dirty="0">
                <a:hlinkClick r:id="rId6"/>
              </a:rPr>
              <a:t>http://idrottonline.se/</a:t>
            </a:r>
            <a:r>
              <a:rPr lang="sv-SE" dirty="0"/>
              <a:t> </a:t>
            </a:r>
          </a:p>
          <a:p>
            <a:r>
              <a:rPr lang="sv-SE" dirty="0"/>
              <a:t>Riksidrottsförbundet (2022) – Utbetalning av LOK-stöd </a:t>
            </a:r>
            <a:r>
              <a:rPr lang="sv-SE" dirty="0">
                <a:hlinkClick r:id="rId7"/>
              </a:rPr>
              <a:t>http://www.svenskidrott.se/ekonomisktstod/lok-stod/utbetalningavlok-stod/</a:t>
            </a:r>
            <a:r>
              <a:rPr lang="sv-SE" dirty="0"/>
              <a:t> </a:t>
            </a:r>
          </a:p>
          <a:p>
            <a:r>
              <a:rPr lang="sv-SE" dirty="0"/>
              <a:t>SCB (2021) – Statistikdatabasen – Folkmängd - </a:t>
            </a:r>
            <a:r>
              <a:rPr lang="sv-SE" dirty="0">
                <a:hlinkClick r:id="rId8"/>
              </a:rPr>
              <a:t>http://www.statistikdatabasen.scb.se/pxweb/sv/ssd/START__BE__BE0101__BE0101A/BefolkningNy/?rxid=4c5be81e-c6f9-454c-9270-a0fdbd503612</a:t>
            </a:r>
            <a:r>
              <a:rPr lang="sv-SE" dirty="0"/>
              <a:t> </a:t>
            </a:r>
          </a:p>
          <a:p>
            <a:r>
              <a:rPr lang="sv-SE" dirty="0">
                <a:cs typeface="Segoe UI"/>
              </a:rPr>
              <a:t>Folkhälsomyndigheten (2021) – Folkhälsodata </a:t>
            </a:r>
            <a:r>
              <a:rPr lang="sv-SE" dirty="0">
                <a:solidFill>
                  <a:srgbClr val="006BB1"/>
                </a:solidFill>
                <a:cs typeface="Segoe UI"/>
                <a:hlinkClick r:id="rId8">
                  <a:extLst>
                    <a:ext uri="{A12FA001-AC4F-418D-AE19-62706E023703}">
                      <ahyp:hlinkClr xmlns:ahyp="http://schemas.microsoft.com/office/drawing/2018/hyperlinkcolor" val="tx"/>
                    </a:ext>
                  </a:extLst>
                </a:hlinkClick>
              </a:rPr>
              <a:t>http://fohm-app.folkhalsomyndigheten.se/Folkhalsodata/pxweb/sv/A_Folkhalsodata/A_Folkhalsodata__A_Mo8__4_Inkomst__01Fordelink__04.01.01EkBarn/</a:t>
            </a:r>
          </a:p>
          <a:p>
            <a:endParaRPr lang="sv-SE" dirty="0"/>
          </a:p>
          <a:p>
            <a:endParaRPr lang="sv-SE" dirty="0"/>
          </a:p>
        </p:txBody>
      </p:sp>
    </p:spTree>
    <p:extLst>
      <p:ext uri="{BB962C8B-B14F-4D97-AF65-F5344CB8AC3E}">
        <p14:creationId xmlns:p14="http://schemas.microsoft.com/office/powerpoint/2010/main" val="318902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3" y="1477962"/>
            <a:ext cx="7209601"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barn och unga</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38187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447156" y="1157120"/>
            <a:ext cx="8311833" cy="2767484"/>
          </a:xfrm>
        </p:spPr>
        <p:txBody>
          <a:bodyPr/>
          <a:lstStyle/>
          <a:p>
            <a:pPr>
              <a:lnSpc>
                <a:spcPct val="150000"/>
              </a:lnSpc>
            </a:pPr>
            <a:r>
              <a:rPr lang="sv-SE" sz="2800">
                <a:latin typeface="+mn-lt"/>
              </a:rPr>
              <a:t>Kommunrapport Askersunds kommun 2023</a:t>
            </a:r>
            <a:br>
              <a:rPr lang="sv-SE" sz="2800">
                <a:latin typeface="+mn-lt"/>
              </a:rPr>
            </a:br>
            <a:r>
              <a:rPr lang="sv-SE" sz="2800">
                <a:latin typeface="+mn-lt"/>
              </a:rPr>
              <a:t>Författare: Mathias Angelin &amp; kommunteamet söder</a:t>
            </a:r>
            <a:br>
              <a:rPr lang="sv-SE" sz="2800">
                <a:latin typeface="+mn-lt"/>
              </a:rPr>
            </a:br>
            <a:r>
              <a:rPr lang="sv-SE" sz="2800">
                <a:latin typeface="+mn-lt"/>
              </a:rPr>
              <a:t>RF-SISU Örebro län</a:t>
            </a:r>
            <a:br>
              <a:rPr lang="sv-SE"/>
            </a:br>
            <a:endParaRPr lang="sv-SE"/>
          </a:p>
        </p:txBody>
      </p:sp>
      <p:sp>
        <p:nvSpPr>
          <p:cNvPr id="4" name="Rektangel 3">
            <a:extLst>
              <a:ext uri="{FF2B5EF4-FFF2-40B4-BE49-F238E27FC236}">
                <a16:creationId xmlns:a16="http://schemas.microsoft.com/office/drawing/2014/main" id="{4598AE28-F743-45E8-82A9-9D438862341D}"/>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ritning&#10;&#10;Automatiskt genererad beskrivning">
            <a:extLst>
              <a:ext uri="{FF2B5EF4-FFF2-40B4-BE49-F238E27FC236}">
                <a16:creationId xmlns:a16="http://schemas.microsoft.com/office/drawing/2014/main" id="{E4251713-FC2B-4BDA-8C71-4CAF50734358}"/>
              </a:ext>
            </a:extLst>
          </p:cNvPr>
          <p:cNvPicPr>
            <a:picLocks noChangeAspect="1"/>
          </p:cNvPicPr>
          <p:nvPr/>
        </p:nvPicPr>
        <p:blipFill>
          <a:blip r:embed="rId3"/>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75166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288057" y="228090"/>
            <a:ext cx="10064173" cy="620996"/>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2400"/>
              <a:t>Andel barn i hushåll med låg ekonomisk standard</a:t>
            </a:r>
            <a:r>
              <a:rPr lang="sv-SE" sz="2400" baseline="0"/>
              <a:t> </a:t>
            </a:r>
            <a:r>
              <a:rPr lang="sv-SE" sz="2400"/>
              <a:t>(procent)</a:t>
            </a:r>
          </a:p>
          <a:p>
            <a:endParaRPr lang="sv-SE" sz="3200">
              <a:latin typeface="Arial Black" panose="020B0A040201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D5671768-9E1F-4D33-A780-F17971E7481F}"/>
              </a:ext>
            </a:extLst>
          </p:cNvPr>
          <p:cNvSpPr txBox="1"/>
          <p:nvPr/>
        </p:nvSpPr>
        <p:spPr>
          <a:xfrm>
            <a:off x="142686" y="6355984"/>
            <a:ext cx="3898371" cy="338554"/>
          </a:xfrm>
          <a:prstGeom prst="rect">
            <a:avLst/>
          </a:prstGeom>
          <a:noFill/>
        </p:spPr>
        <p:txBody>
          <a:bodyPr wrap="square" rtlCol="0">
            <a:spAutoFit/>
          </a:bodyPr>
          <a:lstStyle/>
          <a:p>
            <a:r>
              <a:rPr lang="sv-SE" sz="1600" b="1"/>
              <a:t>(SCB &amp; Folkhälsomyndigheten, 2021)</a:t>
            </a:r>
          </a:p>
        </p:txBody>
      </p:sp>
      <p:graphicFrame>
        <p:nvGraphicFramePr>
          <p:cNvPr id="8" name="Diagram 7">
            <a:extLst>
              <a:ext uri="{FF2B5EF4-FFF2-40B4-BE49-F238E27FC236}">
                <a16:creationId xmlns:a16="http://schemas.microsoft.com/office/drawing/2014/main" id="{C7114A4A-3A8C-421C-A387-5F12CD057726}"/>
              </a:ext>
            </a:extLst>
          </p:cNvPr>
          <p:cNvGraphicFramePr>
            <a:graphicFrameLocks/>
          </p:cNvGraphicFramePr>
          <p:nvPr>
            <p:extLst>
              <p:ext uri="{D42A27DB-BD31-4B8C-83A1-F6EECF244321}">
                <p14:modId xmlns:p14="http://schemas.microsoft.com/office/powerpoint/2010/main" val="468050828"/>
              </p:ext>
            </p:extLst>
          </p:nvPr>
        </p:nvGraphicFramePr>
        <p:xfrm>
          <a:off x="288057" y="865074"/>
          <a:ext cx="11327680" cy="5127851"/>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6">
            <a:extLst>
              <a:ext uri="{FF2B5EF4-FFF2-40B4-BE49-F238E27FC236}">
                <a16:creationId xmlns:a16="http://schemas.microsoft.com/office/drawing/2014/main" id="{BA522ACB-EF12-4B99-8BD1-5FC97467BD5B}"/>
              </a:ext>
            </a:extLst>
          </p:cNvPr>
          <p:cNvSpPr/>
          <p:nvPr/>
        </p:nvSpPr>
        <p:spPr>
          <a:xfrm>
            <a:off x="7776888" y="1097089"/>
            <a:ext cx="973395" cy="466382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286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37429" y="6342149"/>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2020)</a:t>
            </a:r>
          </a:p>
        </p:txBody>
      </p:sp>
      <p:graphicFrame>
        <p:nvGraphicFramePr>
          <p:cNvPr id="10" name="Diagram 9">
            <a:extLst>
              <a:ext uri="{FF2B5EF4-FFF2-40B4-BE49-F238E27FC236}">
                <a16:creationId xmlns:a16="http://schemas.microsoft.com/office/drawing/2014/main" id="{0EA7AC29-303E-4ABF-A065-A7249BE020C0}"/>
              </a:ext>
            </a:extLst>
          </p:cNvPr>
          <p:cNvGraphicFramePr>
            <a:graphicFrameLocks/>
          </p:cNvGraphicFramePr>
          <p:nvPr>
            <p:extLst>
              <p:ext uri="{D42A27DB-BD31-4B8C-83A1-F6EECF244321}">
                <p14:modId xmlns:p14="http://schemas.microsoft.com/office/powerpoint/2010/main" val="2551196533"/>
              </p:ext>
            </p:extLst>
          </p:nvPr>
        </p:nvGraphicFramePr>
        <p:xfrm>
          <a:off x="137429" y="259800"/>
          <a:ext cx="11483908" cy="497622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ruta 10">
            <a:extLst>
              <a:ext uri="{FF2B5EF4-FFF2-40B4-BE49-F238E27FC236}">
                <a16:creationId xmlns:a16="http://schemas.microsoft.com/office/drawing/2014/main" id="{610ADB62-2FA0-487C-9DB5-7CE12077D0A9}"/>
              </a:ext>
            </a:extLst>
          </p:cNvPr>
          <p:cNvSpPr txBox="1"/>
          <p:nvPr/>
        </p:nvSpPr>
        <p:spPr>
          <a:xfrm>
            <a:off x="3210048" y="5379977"/>
            <a:ext cx="5771901" cy="1384995"/>
          </a:xfrm>
          <a:prstGeom prst="rect">
            <a:avLst/>
          </a:prstGeom>
          <a:noFill/>
        </p:spPr>
        <p:txBody>
          <a:bodyPr wrap="square" rtlCol="0">
            <a:spAutoFit/>
          </a:bodyPr>
          <a:lstStyle/>
          <a:p>
            <a:r>
              <a:rPr lang="sv-SE" sz="1400">
                <a:solidFill>
                  <a:srgbClr val="FF0000"/>
                </a:solidFill>
              </a:rPr>
              <a:t>Askersund: Åk 7 total: 43%; Åk 9 total: 37%; Gy 2 total boendeort: 33%</a:t>
            </a:r>
          </a:p>
          <a:p>
            <a:r>
              <a:rPr lang="sv-SE" sz="1400"/>
              <a:t>Hallsberg: Åk 7 total: 41%, Åk 9 total: 44%, Gy 2 total boendeort: 43% </a:t>
            </a:r>
          </a:p>
          <a:p>
            <a:r>
              <a:rPr lang="sv-SE" sz="1400"/>
              <a:t>Kumla: Åk 7 total: 51%, Åk 9 total: 51%, Gy 2 total boendeort: 47% </a:t>
            </a:r>
          </a:p>
          <a:p>
            <a:r>
              <a:rPr lang="sv-SE" sz="1400"/>
              <a:t>Laxå: Åk 7 total: 56%, Åk 9 total: 40%, Gy 2 total boendeort: 34%</a:t>
            </a:r>
          </a:p>
          <a:p>
            <a:r>
              <a:rPr lang="sv-SE" sz="1400"/>
              <a:t>Lekeberg: Åk 7 total: 47% ,Åk 9 total: 42%, Gy 2 total boendeort: 38%</a:t>
            </a:r>
          </a:p>
          <a:p>
            <a:endParaRPr lang="sv-SE" sz="1400"/>
          </a:p>
        </p:txBody>
      </p:sp>
      <p:sp>
        <p:nvSpPr>
          <p:cNvPr id="8" name="Rektangel 7">
            <a:extLst>
              <a:ext uri="{FF2B5EF4-FFF2-40B4-BE49-F238E27FC236}">
                <a16:creationId xmlns:a16="http://schemas.microsoft.com/office/drawing/2014/main" id="{B0C7A697-454E-4636-B8F6-3714813AE08C}"/>
              </a:ext>
            </a:extLst>
          </p:cNvPr>
          <p:cNvSpPr/>
          <p:nvPr/>
        </p:nvSpPr>
        <p:spPr>
          <a:xfrm>
            <a:off x="570664" y="849086"/>
            <a:ext cx="1834912" cy="438693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9424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B39AFF72-49C3-4644-9DB2-F5826A61CB64}"/>
              </a:ext>
            </a:extLst>
          </p:cNvPr>
          <p:cNvSpPr txBox="1">
            <a:spLocks/>
          </p:cNvSpPr>
          <p:nvPr/>
        </p:nvSpPr>
        <p:spPr>
          <a:xfrm>
            <a:off x="118722" y="6385583"/>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2020)</a:t>
            </a:r>
          </a:p>
        </p:txBody>
      </p:sp>
      <p:graphicFrame>
        <p:nvGraphicFramePr>
          <p:cNvPr id="10" name="Diagram 9">
            <a:extLst>
              <a:ext uri="{FF2B5EF4-FFF2-40B4-BE49-F238E27FC236}">
                <a16:creationId xmlns:a16="http://schemas.microsoft.com/office/drawing/2014/main" id="{BD3A1302-DD3F-4EFB-84D4-B7A2DDC0613E}"/>
              </a:ext>
            </a:extLst>
          </p:cNvPr>
          <p:cNvGraphicFramePr>
            <a:graphicFrameLocks/>
          </p:cNvGraphicFramePr>
          <p:nvPr>
            <p:extLst>
              <p:ext uri="{D42A27DB-BD31-4B8C-83A1-F6EECF244321}">
                <p14:modId xmlns:p14="http://schemas.microsoft.com/office/powerpoint/2010/main" val="2787567329"/>
              </p:ext>
            </p:extLst>
          </p:nvPr>
        </p:nvGraphicFramePr>
        <p:xfrm>
          <a:off x="118722" y="371191"/>
          <a:ext cx="11482726" cy="512355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ruta 10">
            <a:extLst>
              <a:ext uri="{FF2B5EF4-FFF2-40B4-BE49-F238E27FC236}">
                <a16:creationId xmlns:a16="http://schemas.microsoft.com/office/drawing/2014/main" id="{F8C4A884-868F-4C4B-A747-20C5769C140C}"/>
              </a:ext>
            </a:extLst>
          </p:cNvPr>
          <p:cNvSpPr txBox="1"/>
          <p:nvPr/>
        </p:nvSpPr>
        <p:spPr>
          <a:xfrm>
            <a:off x="3210048" y="5379977"/>
            <a:ext cx="5771901" cy="1384995"/>
          </a:xfrm>
          <a:prstGeom prst="rect">
            <a:avLst/>
          </a:prstGeom>
          <a:noFill/>
        </p:spPr>
        <p:txBody>
          <a:bodyPr wrap="square" rtlCol="0">
            <a:spAutoFit/>
          </a:bodyPr>
          <a:lstStyle/>
          <a:p>
            <a:r>
              <a:rPr lang="sv-SE" sz="1400">
                <a:solidFill>
                  <a:srgbClr val="FF0000"/>
                </a:solidFill>
              </a:rPr>
              <a:t>Askersund: Åk 7 total: 50%; Åk 9 total: 38%; Gy 2 total boendeort: 36%</a:t>
            </a:r>
          </a:p>
          <a:p>
            <a:r>
              <a:rPr lang="sv-SE" sz="1400"/>
              <a:t>Hallsberg: Åk 7 total: 49%, Åk 9 total: 44%, Gy 2 total boendeort: 41% </a:t>
            </a:r>
          </a:p>
          <a:p>
            <a:r>
              <a:rPr lang="sv-SE" sz="1400"/>
              <a:t>Kumla: Åk 7 total: 60%, Åk 9 total: 50%, Gy 2 total boendeort: 47% </a:t>
            </a:r>
          </a:p>
          <a:p>
            <a:r>
              <a:rPr lang="sv-SE" sz="1400"/>
              <a:t>Laxå: Åk 7 total: 60%, Åk 9 total: 44%, Gy 2 total boendeort: 29%</a:t>
            </a:r>
          </a:p>
          <a:p>
            <a:r>
              <a:rPr lang="sv-SE" sz="1400"/>
              <a:t>Lekeberg: Åk 7 total: 46% ,Åk 9 total: 45%, Gy 2 total boendeort: 36%</a:t>
            </a:r>
          </a:p>
          <a:p>
            <a:endParaRPr lang="sv-SE" sz="1400"/>
          </a:p>
        </p:txBody>
      </p:sp>
      <p:sp>
        <p:nvSpPr>
          <p:cNvPr id="8" name="Rektangel 7">
            <a:extLst>
              <a:ext uri="{FF2B5EF4-FFF2-40B4-BE49-F238E27FC236}">
                <a16:creationId xmlns:a16="http://schemas.microsoft.com/office/drawing/2014/main" id="{75D5642F-5393-41AA-AB72-A7AA367252C9}"/>
              </a:ext>
            </a:extLst>
          </p:cNvPr>
          <p:cNvSpPr/>
          <p:nvPr/>
        </p:nvSpPr>
        <p:spPr>
          <a:xfrm>
            <a:off x="729836" y="989440"/>
            <a:ext cx="1666165" cy="425018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973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D9DBEE8-2E2C-4809-B8EE-57C08F15455F}"/>
              </a:ext>
            </a:extLst>
          </p:cNvPr>
          <p:cNvSpPr/>
          <p:nvPr/>
        </p:nvSpPr>
        <p:spPr>
          <a:xfrm>
            <a:off x="793730" y="6438079"/>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5" name="Diagram 4">
            <a:extLst>
              <a:ext uri="{FF2B5EF4-FFF2-40B4-BE49-F238E27FC236}">
                <a16:creationId xmlns:a16="http://schemas.microsoft.com/office/drawing/2014/main" id="{7D24FA95-77C0-4C83-967D-2FC907DB62CD}"/>
              </a:ext>
            </a:extLst>
          </p:cNvPr>
          <p:cNvGraphicFramePr>
            <a:graphicFrameLocks/>
          </p:cNvGraphicFramePr>
          <p:nvPr/>
        </p:nvGraphicFramePr>
        <p:xfrm>
          <a:off x="427893" y="445478"/>
          <a:ext cx="11336214" cy="5967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3144521"/>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fc08c71-db56-456e-bc9f-b5899ee8928f" xsi:nil="true"/>
    <lcf76f155ced4ddcb4097134ff3c332f xmlns="09653df5-f2ca-4d3d-b02f-0f7edc305a9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918090E24C21348A2035DBAA4839E67" ma:contentTypeVersion="11" ma:contentTypeDescription="Skapa ett nytt dokument." ma:contentTypeScope="" ma:versionID="e02795822a5a435b434f383996d0de17">
  <xsd:schema xmlns:xsd="http://www.w3.org/2001/XMLSchema" xmlns:xs="http://www.w3.org/2001/XMLSchema" xmlns:p="http://schemas.microsoft.com/office/2006/metadata/properties" xmlns:ns2="09653df5-f2ca-4d3d-b02f-0f7edc305a98" xmlns:ns3="bfc08c71-db56-456e-bc9f-b5899ee8928f" targetNamespace="http://schemas.microsoft.com/office/2006/metadata/properties" ma:root="true" ma:fieldsID="095f9356a2d1c38e3bc612a8655480cb" ns2:_="" ns3:_="">
    <xsd:import namespace="09653df5-f2ca-4d3d-b02f-0f7edc305a98"/>
    <xsd:import namespace="bfc08c71-db56-456e-bc9f-b5899ee892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53df5-f2ca-4d3d-b02f-0f7edc305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9036dd4-e0bd-4508-a023-b7746b5fd4d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c08c71-db56-456e-bc9f-b5899ee8928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942d2e-34c8-4c50-911c-c8bdafdcdb2d}" ma:internalName="TaxCatchAll" ma:showField="CatchAllData" ma:web="bfc08c71-db56-456e-bc9f-b5899ee892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9E05C0-6144-49BF-A195-70621E33E80D}">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09653df5-f2ca-4d3d-b02f-0f7edc305a98"/>
    <ds:schemaRef ds:uri="http://purl.org/dc/dcmitype/"/>
    <ds:schemaRef ds:uri="http://schemas.microsoft.com/office/infopath/2007/PartnerControls"/>
    <ds:schemaRef ds:uri="bfc08c71-db56-456e-bc9f-b5899ee8928f"/>
    <ds:schemaRef ds:uri="http://www.w3.org/XML/1998/namespace"/>
  </ds:schemaRefs>
</ds:datastoreItem>
</file>

<file path=customXml/itemProps2.xml><?xml version="1.0" encoding="utf-8"?>
<ds:datastoreItem xmlns:ds="http://schemas.openxmlformats.org/officeDocument/2006/customXml" ds:itemID="{AD538BF7-3388-4389-B25F-47A1E87263C7}">
  <ds:schemaRefs>
    <ds:schemaRef ds:uri="http://schemas.microsoft.com/sharepoint/v3/contenttype/forms"/>
  </ds:schemaRefs>
</ds:datastoreItem>
</file>

<file path=customXml/itemProps3.xml><?xml version="1.0" encoding="utf-8"?>
<ds:datastoreItem xmlns:ds="http://schemas.openxmlformats.org/officeDocument/2006/customXml" ds:itemID="{90EB2049-8A05-4953-BFAE-CC08FA74C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53df5-f2ca-4d3d-b02f-0f7edc305a98"/>
    <ds:schemaRef ds:uri="bfc08c71-db56-456e-bc9f-b5899ee89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Distrikt_RF_SISU</Template>
  <TotalTime>426</TotalTime>
  <Words>8237</Words>
  <Application>Microsoft Office PowerPoint</Application>
  <PresentationFormat>Bredbild</PresentationFormat>
  <Paragraphs>1020</Paragraphs>
  <Slides>50</Slides>
  <Notes>44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50</vt:i4>
      </vt:variant>
    </vt:vector>
  </HeadingPairs>
  <TitlesOfParts>
    <vt:vector size="55" baseType="lpstr">
      <vt:lpstr>Arial</vt:lpstr>
      <vt:lpstr>Arial Black</vt:lpstr>
      <vt:lpstr>Calibri</vt:lpstr>
      <vt:lpstr>Times New Roman</vt:lpstr>
      <vt:lpstr>Riksidrottsförbundet_utan Sisu</vt:lpstr>
      <vt:lpstr>Kommunrapport Askersund kommun 2023</vt:lpstr>
      <vt:lpstr>PowerPoint-presentation</vt:lpstr>
      <vt:lpstr> Om rapporten</vt:lpstr>
      <vt:lpstr>PowerPoint-presentation</vt:lpstr>
      <vt:lpstr>Hälsa och levnadsvanor - barn och unga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Hälsa och levnadsvanor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Idrott och föreningsliv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Kommunrapport Askersunds kommun 2023 Författare: Mathias Angelin &amp; kommunteamet söder RF-SISU Örebro län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Anja Ek</dc:creator>
  <cp:keywords>class='Open'</cp:keywords>
  <cp:lastModifiedBy>Lisa Max</cp:lastModifiedBy>
  <cp:revision>7</cp:revision>
  <dcterms:created xsi:type="dcterms:W3CDTF">2019-10-30T09:28:48Z</dcterms:created>
  <dcterms:modified xsi:type="dcterms:W3CDTF">2024-01-09T14:11:01Z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0x0101000918090E24C21348A2035DBAA4839E67</vt:lpwstr>
  </property>
  <property fmtid="{D5CDD505-2E9C-101B-9397-08002B2CF9AE}" pid="3" name="MediaServiceImageTags">
    <vt:lpwstr/>
  </property>
</Properties>
</file>